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1"/>
  </p:notesMasterIdLst>
  <p:sldIdLst>
    <p:sldId id="294" r:id="rId3"/>
    <p:sldId id="316" r:id="rId4"/>
    <p:sldId id="275" r:id="rId5"/>
    <p:sldId id="300" r:id="rId6"/>
    <p:sldId id="295" r:id="rId7"/>
    <p:sldId id="293" r:id="rId8"/>
    <p:sldId id="288" r:id="rId9"/>
    <p:sldId id="274" r:id="rId10"/>
    <p:sldId id="257" r:id="rId11"/>
    <p:sldId id="287" r:id="rId12"/>
    <p:sldId id="302" r:id="rId13"/>
    <p:sldId id="299" r:id="rId14"/>
    <p:sldId id="303" r:id="rId15"/>
    <p:sldId id="312" r:id="rId16"/>
    <p:sldId id="314" r:id="rId17"/>
    <p:sldId id="292" r:id="rId18"/>
    <p:sldId id="291" r:id="rId19"/>
    <p:sldId id="317" r:id="rId20"/>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C40"/>
    <a:srgbClr val="FFFD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38"/>
    <p:restoredTop sz="82245"/>
  </p:normalViewPr>
  <p:slideViewPr>
    <p:cSldViewPr>
      <p:cViewPr varScale="1">
        <p:scale>
          <a:sx n="104" d="100"/>
          <a:sy n="104" d="100"/>
        </p:scale>
        <p:origin x="3016" y="200"/>
      </p:cViewPr>
      <p:guideLst>
        <p:guide orient="horz" pos="2160"/>
        <p:guide pos="2880"/>
      </p:guideLst>
    </p:cSldViewPr>
  </p:slid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391186-6AE1-D442-BD2F-EC5C455DDF2C}" type="doc">
      <dgm:prSet loTypeId="urn:microsoft.com/office/officeart/2005/8/layout/funnel1" loCatId="" qsTypeId="urn:microsoft.com/office/officeart/2005/8/quickstyle/simple4" qsCatId="simple" csTypeId="urn:microsoft.com/office/officeart/2005/8/colors/accent1_2" csCatId="accent1" phldr="1"/>
      <dgm:spPr/>
      <dgm:t>
        <a:bodyPr/>
        <a:lstStyle/>
        <a:p>
          <a:endParaRPr lang="en-US"/>
        </a:p>
      </dgm:t>
    </dgm:pt>
    <dgm:pt modelId="{1A890469-0873-A445-AEA3-94D9C02B4C60}">
      <dgm:prSet phldrT="[Text]"/>
      <dgm:spPr/>
      <dgm:t>
        <a:bodyPr/>
        <a:lstStyle/>
        <a:p>
          <a:endParaRPr lang="en-US" dirty="0"/>
        </a:p>
      </dgm:t>
    </dgm:pt>
    <dgm:pt modelId="{4AD8347B-06F7-B047-AEF3-1FAAD21604D3}" type="parTrans" cxnId="{08CCE061-241D-8D47-B2E1-EA9CB9305AFC}">
      <dgm:prSet/>
      <dgm:spPr/>
      <dgm:t>
        <a:bodyPr/>
        <a:lstStyle/>
        <a:p>
          <a:endParaRPr lang="en-US"/>
        </a:p>
      </dgm:t>
    </dgm:pt>
    <dgm:pt modelId="{4E708880-CDF8-BF4F-8095-0BD376394EBB}" type="sibTrans" cxnId="{08CCE061-241D-8D47-B2E1-EA9CB9305AFC}">
      <dgm:prSet/>
      <dgm:spPr/>
      <dgm:t>
        <a:bodyPr/>
        <a:lstStyle/>
        <a:p>
          <a:endParaRPr lang="en-US"/>
        </a:p>
      </dgm:t>
    </dgm:pt>
    <dgm:pt modelId="{7F04BA9B-C07C-FE4D-9A33-8087918EEDE7}" type="pres">
      <dgm:prSet presAssocID="{9C391186-6AE1-D442-BD2F-EC5C455DDF2C}" presName="Name0" presStyleCnt="0">
        <dgm:presLayoutVars>
          <dgm:chMax val="4"/>
          <dgm:resizeHandles val="exact"/>
        </dgm:presLayoutVars>
      </dgm:prSet>
      <dgm:spPr/>
    </dgm:pt>
    <dgm:pt modelId="{AD525E64-A454-0047-AA11-3B70C8A196B5}" type="pres">
      <dgm:prSet presAssocID="{9C391186-6AE1-D442-BD2F-EC5C455DDF2C}" presName="ellipse" presStyleLbl="trBgShp" presStyleIdx="0" presStyleCnt="1" custAng="16200000" custScaleX="97301" custScaleY="117346" custLinFactY="17019" custLinFactNeighborX="-34837" custLinFactNeighborY="100000"/>
      <dgm:spPr/>
    </dgm:pt>
    <dgm:pt modelId="{7918B845-C102-3D4E-8A4A-A0D2CCB58586}" type="pres">
      <dgm:prSet presAssocID="{9C391186-6AE1-D442-BD2F-EC5C455DDF2C}" presName="arrow1" presStyleLbl="fgShp" presStyleIdx="0" presStyleCnt="1" custAng="16200000" custLinFactX="100000" custLinFactY="-100000" custLinFactNeighborX="166279" custLinFactNeighborY="-169745"/>
      <dgm:spPr/>
    </dgm:pt>
    <dgm:pt modelId="{D41CAE7F-39B0-F04C-8237-D199F66F5CA2}" type="pres">
      <dgm:prSet presAssocID="{9C391186-6AE1-D442-BD2F-EC5C455DDF2C}" presName="rectangle" presStyleLbl="revTx" presStyleIdx="0" presStyleCnt="1">
        <dgm:presLayoutVars>
          <dgm:bulletEnabled val="1"/>
        </dgm:presLayoutVars>
      </dgm:prSet>
      <dgm:spPr/>
    </dgm:pt>
    <dgm:pt modelId="{CE6E1149-8506-0840-9062-C0925F5D1D10}" type="pres">
      <dgm:prSet presAssocID="{9C391186-6AE1-D442-BD2F-EC5C455DDF2C}" presName="funnel" presStyleLbl="trAlignAcc1" presStyleIdx="0" presStyleCnt="1" custAng="16200000" custScaleY="117903" custLinFactNeighborX="-8811" custLinFactNeighborY="21719"/>
      <dgm:spPr/>
    </dgm:pt>
  </dgm:ptLst>
  <dgm:cxnLst>
    <dgm:cxn modelId="{08CCE061-241D-8D47-B2E1-EA9CB9305AFC}" srcId="{9C391186-6AE1-D442-BD2F-EC5C455DDF2C}" destId="{1A890469-0873-A445-AEA3-94D9C02B4C60}" srcOrd="0" destOrd="0" parTransId="{4AD8347B-06F7-B047-AEF3-1FAAD21604D3}" sibTransId="{4E708880-CDF8-BF4F-8095-0BD376394EBB}"/>
    <dgm:cxn modelId="{EC920082-F7B4-A24B-959B-F0F2F8AAFED6}" type="presOf" srcId="{9C391186-6AE1-D442-BD2F-EC5C455DDF2C}" destId="{7F04BA9B-C07C-FE4D-9A33-8087918EEDE7}" srcOrd="0" destOrd="0" presId="urn:microsoft.com/office/officeart/2005/8/layout/funnel1"/>
    <dgm:cxn modelId="{809D8CD5-81DC-324C-AA7F-87EE67F83A32}" type="presOf" srcId="{1A890469-0873-A445-AEA3-94D9C02B4C60}" destId="{D41CAE7F-39B0-F04C-8237-D199F66F5CA2}" srcOrd="0" destOrd="0" presId="urn:microsoft.com/office/officeart/2005/8/layout/funnel1"/>
    <dgm:cxn modelId="{7CDC76BE-C70A-9B46-8A44-E09C70425495}" type="presParOf" srcId="{7F04BA9B-C07C-FE4D-9A33-8087918EEDE7}" destId="{AD525E64-A454-0047-AA11-3B70C8A196B5}" srcOrd="0" destOrd="0" presId="urn:microsoft.com/office/officeart/2005/8/layout/funnel1"/>
    <dgm:cxn modelId="{517C7234-BB68-2345-BD86-B6581A1BA008}" type="presParOf" srcId="{7F04BA9B-C07C-FE4D-9A33-8087918EEDE7}" destId="{7918B845-C102-3D4E-8A4A-A0D2CCB58586}" srcOrd="1" destOrd="0" presId="urn:microsoft.com/office/officeart/2005/8/layout/funnel1"/>
    <dgm:cxn modelId="{53783DD0-62EE-8449-9DB6-CB083528EFF7}" type="presParOf" srcId="{7F04BA9B-C07C-FE4D-9A33-8087918EEDE7}" destId="{D41CAE7F-39B0-F04C-8237-D199F66F5CA2}" srcOrd="2" destOrd="0" presId="urn:microsoft.com/office/officeart/2005/8/layout/funnel1"/>
    <dgm:cxn modelId="{19D43BC7-A61E-1D48-9BDA-FDE8828BD484}" type="presParOf" srcId="{7F04BA9B-C07C-FE4D-9A33-8087918EEDE7}" destId="{CE6E1149-8506-0840-9062-C0925F5D1D10}" srcOrd="3" destOrd="0" presId="urn:microsoft.com/office/officeart/2005/8/layout/funne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525E64-A454-0047-AA11-3B70C8A196B5}">
      <dsp:nvSpPr>
        <dsp:cNvPr id="0" name=""/>
        <dsp:cNvSpPr/>
      </dsp:nvSpPr>
      <dsp:spPr>
        <a:xfrm rot="16200000">
          <a:off x="342755" y="1505622"/>
          <a:ext cx="3146999" cy="1318062"/>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18B845-C102-3D4E-8A4A-A0D2CCB58586}">
      <dsp:nvSpPr>
        <dsp:cNvPr id="0" name=""/>
        <dsp:cNvSpPr/>
      </dsp:nvSpPr>
      <dsp:spPr>
        <a:xfrm rot="16200000">
          <a:off x="4403638" y="1956963"/>
          <a:ext cx="626800" cy="401152"/>
        </a:xfrm>
        <a:prstGeom prst="down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D41CAE7F-39B0-F04C-8237-D199F66F5CA2}">
      <dsp:nvSpPr>
        <dsp:cNvPr id="0" name=""/>
        <dsp:cNvSpPr/>
      </dsp:nvSpPr>
      <dsp:spPr>
        <a:xfrm>
          <a:off x="1543677" y="3359974"/>
          <a:ext cx="3008644" cy="7521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endParaRPr lang="en-US" sz="2100" kern="1200" dirty="0"/>
        </a:p>
      </dsp:txBody>
      <dsp:txXfrm>
        <a:off x="1543677" y="3359974"/>
        <a:ext cx="3008644" cy="752161"/>
      </dsp:txXfrm>
    </dsp:sp>
    <dsp:sp modelId="{CE6E1149-8506-0840-9062-C0925F5D1D10}">
      <dsp:nvSpPr>
        <dsp:cNvPr id="0" name=""/>
        <dsp:cNvSpPr/>
      </dsp:nvSpPr>
      <dsp:spPr>
        <a:xfrm rot="16200000">
          <a:off x="983683" y="509274"/>
          <a:ext cx="3510085" cy="3310796"/>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03030C-D79F-134E-94E8-B60DCDE3C9F7}" type="datetimeFigureOut">
              <a:rPr lang="en-US" smtClean="0"/>
              <a:t>7/14/20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7D9454-CE8E-DA4B-939B-B83FE10CC054}" type="slidenum">
              <a:rPr lang="en-US" smtClean="0"/>
              <a:t>‹#›</a:t>
            </a:fld>
            <a:endParaRPr lang="en-US"/>
          </a:p>
        </p:txBody>
      </p:sp>
    </p:spTree>
    <p:extLst>
      <p:ext uri="{BB962C8B-B14F-4D97-AF65-F5344CB8AC3E}">
        <p14:creationId xmlns:p14="http://schemas.microsoft.com/office/powerpoint/2010/main" val="444061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ts val="0"/>
              </a:spcBef>
              <a:spcAft>
                <a:spcPts val="0"/>
              </a:spcAft>
              <a:buClrTx/>
              <a:buSzTx/>
              <a:buFontTx/>
              <a:buNone/>
              <a:tabLst/>
              <a:defRPr/>
            </a:pPr>
            <a:endParaRPr lang="en-US" sz="2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1</a:t>
            </a:fld>
            <a:endParaRPr lang="en-US"/>
          </a:p>
        </p:txBody>
      </p:sp>
    </p:spTree>
    <p:extLst>
      <p:ext uri="{BB962C8B-B14F-4D97-AF65-F5344CB8AC3E}">
        <p14:creationId xmlns:p14="http://schemas.microsoft.com/office/powerpoint/2010/main" val="1629388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117D9454-CE8E-DA4B-939B-B83FE10CC054}" type="slidenum">
              <a:rPr lang="en-US" smtClean="0"/>
              <a:t>2</a:t>
            </a:fld>
            <a:endParaRPr lang="en-US"/>
          </a:p>
        </p:txBody>
      </p:sp>
    </p:spTree>
    <p:extLst>
      <p:ext uri="{BB962C8B-B14F-4D97-AF65-F5344CB8AC3E}">
        <p14:creationId xmlns:p14="http://schemas.microsoft.com/office/powerpoint/2010/main" val="829982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3</a:t>
            </a:fld>
            <a:endParaRPr lang="en-US"/>
          </a:p>
        </p:txBody>
      </p:sp>
    </p:spTree>
    <p:extLst>
      <p:ext uri="{BB962C8B-B14F-4D97-AF65-F5344CB8AC3E}">
        <p14:creationId xmlns:p14="http://schemas.microsoft.com/office/powerpoint/2010/main" val="530115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4</a:t>
            </a:fld>
            <a:endParaRPr lang="en-US"/>
          </a:p>
        </p:txBody>
      </p:sp>
    </p:spTree>
    <p:extLst>
      <p:ext uri="{BB962C8B-B14F-4D97-AF65-F5344CB8AC3E}">
        <p14:creationId xmlns:p14="http://schemas.microsoft.com/office/powerpoint/2010/main" val="992351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5</a:t>
            </a:fld>
            <a:endParaRPr lang="en-US"/>
          </a:p>
        </p:txBody>
      </p:sp>
    </p:spTree>
    <p:extLst>
      <p:ext uri="{BB962C8B-B14F-4D97-AF65-F5344CB8AC3E}">
        <p14:creationId xmlns:p14="http://schemas.microsoft.com/office/powerpoint/2010/main" val="1965771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117D9454-CE8E-DA4B-939B-B83FE10CC054}" type="slidenum">
              <a:rPr lang="en-US" smtClean="0"/>
              <a:t>6</a:t>
            </a:fld>
            <a:endParaRPr lang="en-US"/>
          </a:p>
        </p:txBody>
      </p:sp>
    </p:spTree>
    <p:extLst>
      <p:ext uri="{BB962C8B-B14F-4D97-AF65-F5344CB8AC3E}">
        <p14:creationId xmlns:p14="http://schemas.microsoft.com/office/powerpoint/2010/main" val="948450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7D9454-CE8E-DA4B-939B-B83FE10CC054}" type="slidenum">
              <a:rPr lang="en-US" smtClean="0"/>
              <a:t>7</a:t>
            </a:fld>
            <a:endParaRPr lang="en-US"/>
          </a:p>
        </p:txBody>
      </p:sp>
    </p:spTree>
    <p:extLst>
      <p:ext uri="{BB962C8B-B14F-4D97-AF65-F5344CB8AC3E}">
        <p14:creationId xmlns:p14="http://schemas.microsoft.com/office/powerpoint/2010/main" val="1839408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00150" marR="0" lvl="1" indent="-457200" algn="l" defTabSz="914400" rtl="0" eaLnBrk="1" fontAlgn="auto" latinLnBrk="0" hangingPunct="1">
              <a:lnSpc>
                <a:spcPct val="100000"/>
              </a:lnSpc>
              <a:spcBef>
                <a:spcPts val="0"/>
              </a:spcBef>
              <a:spcAft>
                <a:spcPts val="0"/>
              </a:spcAft>
              <a:buClrTx/>
              <a:buSzTx/>
              <a:buFont typeface="Wingdings" charset="2"/>
              <a:buNone/>
              <a:tabLst/>
              <a:defRPr/>
            </a:pPr>
            <a:endParaRPr lang="en-US" altLang="ko-KR" sz="20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8</a:t>
            </a:fld>
            <a:endParaRPr lang="en-US"/>
          </a:p>
        </p:txBody>
      </p:sp>
    </p:spTree>
    <p:extLst>
      <p:ext uri="{BB962C8B-B14F-4D97-AF65-F5344CB8AC3E}">
        <p14:creationId xmlns:p14="http://schemas.microsoft.com/office/powerpoint/2010/main" val="187695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17D9454-CE8E-DA4B-939B-B83FE10CC054}" type="slidenum">
              <a:rPr lang="en-US" smtClean="0"/>
              <a:t>9</a:t>
            </a:fld>
            <a:endParaRPr lang="en-US"/>
          </a:p>
        </p:txBody>
      </p:sp>
    </p:spTree>
    <p:extLst>
      <p:ext uri="{BB962C8B-B14F-4D97-AF65-F5344CB8AC3E}">
        <p14:creationId xmlns:p14="http://schemas.microsoft.com/office/powerpoint/2010/main" val="1115042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28700" lvl="1">
              <a:buFont typeface="Arial" charset="0"/>
              <a:buChar char="•"/>
            </a:pPr>
            <a:endParaRPr lang="en-US" altLang="ko-KR" sz="18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10</a:t>
            </a:fld>
            <a:endParaRPr lang="en-US"/>
          </a:p>
        </p:txBody>
      </p:sp>
    </p:spTree>
    <p:extLst>
      <p:ext uri="{BB962C8B-B14F-4D97-AF65-F5344CB8AC3E}">
        <p14:creationId xmlns:p14="http://schemas.microsoft.com/office/powerpoint/2010/main" val="355292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11</a:t>
            </a:fld>
            <a:endParaRPr lang="en-US"/>
          </a:p>
        </p:txBody>
      </p:sp>
    </p:spTree>
    <p:extLst>
      <p:ext uri="{BB962C8B-B14F-4D97-AF65-F5344CB8AC3E}">
        <p14:creationId xmlns:p14="http://schemas.microsoft.com/office/powerpoint/2010/main" val="398619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baseline="0" dirty="0">
              <a:solidFill>
                <a:schemeClr val="tx1"/>
              </a:solidFill>
              <a:effectLst/>
              <a:latin typeface="+mn-lt"/>
              <a:ea typeface="+mn-ea"/>
              <a:cs typeface="+mn-cs"/>
            </a:endParaRPr>
          </a:p>
          <a:p>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117D9454-CE8E-DA4B-939B-B83FE10CC054}" type="slidenum">
              <a:rPr lang="en-US" smtClean="0"/>
              <a:t>12</a:t>
            </a:fld>
            <a:endParaRPr lang="en-US"/>
          </a:p>
        </p:txBody>
      </p:sp>
    </p:spTree>
    <p:extLst>
      <p:ext uri="{BB962C8B-B14F-4D97-AF65-F5344CB8AC3E}">
        <p14:creationId xmlns:p14="http://schemas.microsoft.com/office/powerpoint/2010/main" val="1509998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pPr marL="1028700" lvl="1">
              <a:buFont typeface="Arial" charset="0"/>
              <a:buChar char="•"/>
            </a:pPr>
            <a:endParaRPr lang="en-US" altLang="ko-KR" sz="1800" dirty="0">
              <a:latin typeface="Arial" pitchFamily="34" charset="0"/>
              <a:cs typeface="Arial" pitchFamily="34" charset="0"/>
            </a:endParaRPr>
          </a:p>
          <a:p>
            <a:pPr marL="1028700" lvl="1">
              <a:buFont typeface="Arial" charset="0"/>
              <a:buChar char="•"/>
            </a:pPr>
            <a:endParaRPr lang="en-US" altLang="ko-KR" sz="1800" dirty="0">
              <a:latin typeface="Arial" pitchFamily="34" charset="0"/>
              <a:cs typeface="Arial" pitchFamily="34" charset="0"/>
            </a:endParaRPr>
          </a:p>
          <a:p>
            <a:pPr marL="1028700" lvl="1">
              <a:buFont typeface="Arial" charset="0"/>
              <a:buChar char="•"/>
            </a:pPr>
            <a:endParaRPr lang="en-US" altLang="ko-KR" sz="18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13</a:t>
            </a:fld>
            <a:endParaRPr lang="en-US"/>
          </a:p>
        </p:txBody>
      </p:sp>
    </p:spTree>
    <p:extLst>
      <p:ext uri="{BB962C8B-B14F-4D97-AF65-F5344CB8AC3E}">
        <p14:creationId xmlns:p14="http://schemas.microsoft.com/office/powerpoint/2010/main" val="535191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14</a:t>
            </a:fld>
            <a:endParaRPr lang="en-US"/>
          </a:p>
        </p:txBody>
      </p:sp>
    </p:spTree>
    <p:extLst>
      <p:ext uri="{BB962C8B-B14F-4D97-AF65-F5344CB8AC3E}">
        <p14:creationId xmlns:p14="http://schemas.microsoft.com/office/powerpoint/2010/main" val="413322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15</a:t>
            </a:fld>
            <a:endParaRPr lang="en-US"/>
          </a:p>
        </p:txBody>
      </p:sp>
    </p:spTree>
    <p:extLst>
      <p:ext uri="{BB962C8B-B14F-4D97-AF65-F5344CB8AC3E}">
        <p14:creationId xmlns:p14="http://schemas.microsoft.com/office/powerpoint/2010/main" val="1545880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16</a:t>
            </a:fld>
            <a:endParaRPr lang="en-US"/>
          </a:p>
        </p:txBody>
      </p:sp>
    </p:spTree>
    <p:extLst>
      <p:ext uri="{BB962C8B-B14F-4D97-AF65-F5344CB8AC3E}">
        <p14:creationId xmlns:p14="http://schemas.microsoft.com/office/powerpoint/2010/main" val="1529425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7D9454-CE8E-DA4B-939B-B83FE10CC054}" type="slidenum">
              <a:rPr lang="en-US" smtClean="0"/>
              <a:t>17</a:t>
            </a:fld>
            <a:endParaRPr lang="en-US"/>
          </a:p>
        </p:txBody>
      </p:sp>
    </p:spTree>
    <p:extLst>
      <p:ext uri="{BB962C8B-B14F-4D97-AF65-F5344CB8AC3E}">
        <p14:creationId xmlns:p14="http://schemas.microsoft.com/office/powerpoint/2010/main" val="259678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17D9454-CE8E-DA4B-939B-B83FE10CC054}" type="slidenum">
              <a:rPr lang="en-US" smtClean="0"/>
              <a:t>18</a:t>
            </a:fld>
            <a:endParaRPr lang="en-US"/>
          </a:p>
        </p:txBody>
      </p:sp>
    </p:spTree>
    <p:extLst>
      <p:ext uri="{BB962C8B-B14F-4D97-AF65-F5344CB8AC3E}">
        <p14:creationId xmlns:p14="http://schemas.microsoft.com/office/powerpoint/2010/main" val="330775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69514"/>
          </a:xfrm>
          <a:prstGeom prst="rect">
            <a:avLst/>
          </a:prstGeom>
        </p:spPr>
        <p:txBody>
          <a:bodyPr anchor="ctr"/>
          <a:lstStyle>
            <a:lvl1pPr>
              <a:defRPr b="1" baseline="0">
                <a:solidFill>
                  <a:schemeClr val="bg1"/>
                </a:solidFill>
                <a:latin typeface="Arial" pitchFamily="34" charset="0"/>
                <a:cs typeface="Arial" pitchFamily="34" charset="0"/>
              </a:defRPr>
            </a:lvl1pPr>
          </a:lstStyle>
          <a:p>
            <a:r>
              <a:rPr lang="en-US" altLang="ko-KR" dirty="0"/>
              <a:t> Free PPT _ Click to add title</a:t>
            </a:r>
            <a:endParaRPr lang="ko-KR" altLang="en-US" dirty="0"/>
          </a:p>
        </p:txBody>
      </p:sp>
      <p:sp>
        <p:nvSpPr>
          <p:cNvPr id="3" name="Content Placeholder 2"/>
          <p:cNvSpPr>
            <a:spLocks noGrp="1"/>
          </p:cNvSpPr>
          <p:nvPr>
            <p:ph idx="1"/>
          </p:nvPr>
        </p:nvSpPr>
        <p:spPr>
          <a:xfrm>
            <a:off x="457200" y="1600201"/>
            <a:ext cx="8229600"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4" name="Content Placeholder 2"/>
          <p:cNvSpPr>
            <a:spLocks noGrp="1"/>
          </p:cNvSpPr>
          <p:nvPr>
            <p:ph idx="10"/>
          </p:nvPr>
        </p:nvSpPr>
        <p:spPr>
          <a:xfrm>
            <a:off x="467544" y="2276872"/>
            <a:ext cx="8229600" cy="3600400"/>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694015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a:t>Free PPT _ Click to add title</a:t>
            </a:r>
            <a:endParaRPr lang="ko-KR" altLang="en-US" dirty="0"/>
          </a:p>
        </p:txBody>
      </p:sp>
      <p:sp>
        <p:nvSpPr>
          <p:cNvPr id="4" name="Content Placeholder 2"/>
          <p:cNvSpPr>
            <a:spLocks noGrp="1"/>
          </p:cNvSpPr>
          <p:nvPr>
            <p:ph idx="1"/>
          </p:nvPr>
        </p:nvSpPr>
        <p:spPr>
          <a:xfrm>
            <a:off x="2123728" y="1268760"/>
            <a:ext cx="6563072"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2134072" y="1844824"/>
            <a:ext cx="6563072" cy="4147865"/>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a:t>Click to edit Master text styles</a:t>
            </a:r>
          </a:p>
        </p:txBody>
      </p:sp>
    </p:spTree>
    <p:extLst>
      <p:ext uri="{BB962C8B-B14F-4D97-AF65-F5344CB8AC3E}">
        <p14:creationId xmlns:p14="http://schemas.microsoft.com/office/powerpoint/2010/main" val="2326818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8DCCD61-643D-44A5-A450-3A42A50CBC1E}" type="datetimeFigureOut">
              <a:rPr lang="en-US" smtClean="0"/>
              <a:t>7/14/20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65608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7/14/20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24286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DCCD61-643D-44A5-A450-3A42A50CBC1E}" type="datetimeFigureOut">
              <a:rPr lang="en-US" smtClean="0"/>
              <a:t>7/14/20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277933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DCCD61-643D-44A5-A450-3A42A50CBC1E}" type="datetimeFigureOut">
              <a:rPr lang="en-US" smtClean="0"/>
              <a:t>7/14/20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778790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DCCD61-643D-44A5-A450-3A42A50CBC1E}" type="datetimeFigureOut">
              <a:rPr lang="en-US" smtClean="0"/>
              <a:t>7/14/20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1981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DCCD61-643D-44A5-A450-3A42A50CBC1E}" type="datetimeFigureOut">
              <a:rPr lang="en-US" smtClean="0"/>
              <a:t>7/14/20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818119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CCD61-643D-44A5-A450-3A42A50CBC1E}" type="datetimeFigureOut">
              <a:rPr lang="en-US" smtClean="0"/>
              <a:t>7/14/20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6291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7/14/20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2968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7/14/20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87035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7/14/20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79237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DCCD61-643D-44A5-A450-3A42A50CBC1E}" type="datetimeFigureOut">
              <a:rPr lang="en-US" smtClean="0"/>
              <a:t>7/14/20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9628572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1" hangingPunct="1">
        <a:spcBef>
          <a:spcPct val="0"/>
        </a:spcBef>
        <a:buNone/>
        <a:defRPr sz="40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CCD61-643D-44A5-A450-3A42A50CBC1E}" type="datetimeFigureOut">
              <a:rPr lang="en-US" smtClean="0"/>
              <a:t>7/14/20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F0832-F084-422D-97D1-AF848F4F2C34}" type="slidenum">
              <a:rPr lang="en-US" smtClean="0"/>
              <a:t>‹#›</a:t>
            </a:fld>
            <a:endParaRPr lang="en-US"/>
          </a:p>
        </p:txBody>
      </p:sp>
    </p:spTree>
    <p:extLst>
      <p:ext uri="{BB962C8B-B14F-4D97-AF65-F5344CB8AC3E}">
        <p14:creationId xmlns:p14="http://schemas.microsoft.com/office/powerpoint/2010/main" val="32863573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www.huffingtonpost.ca/2017/07/14/85-of-jobs-that-will-exist-in-2030-haven-t-been-invented-yet-d_a_23030098/"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tiff"/><Relationship Id="rId4" Type="http://schemas.openxmlformats.org/officeDocument/2006/relationships/hyperlink" Target="https://www.bls.gov/news.release/pdf/nlsoy.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8.jpeg"/><Relationship Id="rId7" Type="http://schemas.openxmlformats.org/officeDocument/2006/relationships/diagramQuickStyle" Target="../diagrams/quickStyle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0.jpeg"/><Relationship Id="rId4" Type="http://schemas.openxmlformats.org/officeDocument/2006/relationships/image" Target="../media/image19.jpeg"/><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Joel%20Mokyr,%20a%20professor%20of%20economics%20at%20Northwestern%20University"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6198023"/>
            <a:ext cx="4788024" cy="646331"/>
          </a:xfrm>
          <a:prstGeom prst="rect">
            <a:avLst/>
          </a:prstGeom>
          <a:noFill/>
        </p:spPr>
        <p:txBody>
          <a:bodyPr wrap="square">
            <a:spAutoFit/>
          </a:bodyPr>
          <a:lstStyle/>
          <a:p>
            <a:pPr fontAlgn="auto">
              <a:spcBef>
                <a:spcPts val="0"/>
              </a:spcBef>
              <a:spcAft>
                <a:spcPts val="0"/>
              </a:spcAft>
              <a:defRPr/>
            </a:pPr>
            <a:r>
              <a:rPr kumimoji="0" lang="en-US" altLang="ko-KR" sz="1200" b="1" dirty="0">
                <a:solidFill>
                  <a:schemeClr val="tx1">
                    <a:lumMod val="75000"/>
                    <a:lumOff val="25000"/>
                  </a:schemeClr>
                </a:solidFill>
                <a:latin typeface="Arial" pitchFamily="34" charset="0"/>
                <a:cs typeface="Arial" pitchFamily="34" charset="0"/>
              </a:rPr>
              <a:t>Sandy Lawrence </a:t>
            </a:r>
            <a:r>
              <a:rPr kumimoji="0" lang="en-US" altLang="ko-KR" sz="1200" b="1" dirty="0" err="1">
                <a:solidFill>
                  <a:schemeClr val="tx1">
                    <a:lumMod val="75000"/>
                    <a:lumOff val="25000"/>
                  </a:schemeClr>
                </a:solidFill>
                <a:latin typeface="Arial" pitchFamily="34" charset="0"/>
                <a:cs typeface="Arial" pitchFamily="34" charset="0"/>
              </a:rPr>
              <a:t>PfMP</a:t>
            </a:r>
            <a:r>
              <a:rPr kumimoji="0" lang="en-US" altLang="ko-KR" sz="1200" b="1" dirty="0">
                <a:solidFill>
                  <a:schemeClr val="tx1">
                    <a:lumMod val="75000"/>
                    <a:lumOff val="25000"/>
                  </a:schemeClr>
                </a:solidFill>
                <a:latin typeface="Arial" pitchFamily="34" charset="0"/>
                <a:cs typeface="Arial" pitchFamily="34" charset="0"/>
              </a:rPr>
              <a:t>, </a:t>
            </a:r>
            <a:r>
              <a:rPr kumimoji="0" lang="en-US" altLang="ko-KR" sz="1200" b="1" dirty="0" err="1">
                <a:solidFill>
                  <a:schemeClr val="tx1">
                    <a:lumMod val="75000"/>
                    <a:lumOff val="25000"/>
                  </a:schemeClr>
                </a:solidFill>
                <a:latin typeface="Arial" pitchFamily="34" charset="0"/>
                <a:cs typeface="Arial" pitchFamily="34" charset="0"/>
              </a:rPr>
              <a:t>PgMP</a:t>
            </a:r>
            <a:r>
              <a:rPr kumimoji="0" lang="en-US" altLang="ko-KR" sz="1200" b="1" dirty="0">
                <a:solidFill>
                  <a:schemeClr val="tx1">
                    <a:lumMod val="75000"/>
                    <a:lumOff val="25000"/>
                  </a:schemeClr>
                </a:solidFill>
                <a:latin typeface="Arial" pitchFamily="34" charset="0"/>
                <a:cs typeface="Arial" pitchFamily="34" charset="0"/>
              </a:rPr>
              <a:t>, PMP</a:t>
            </a:r>
          </a:p>
          <a:p>
            <a:pPr fontAlgn="auto">
              <a:spcBef>
                <a:spcPts val="0"/>
              </a:spcBef>
              <a:spcAft>
                <a:spcPts val="0"/>
              </a:spcAft>
              <a:defRPr/>
            </a:pPr>
            <a:r>
              <a:rPr kumimoji="0" lang="en-US" altLang="ko-KR" sz="1200" b="1" dirty="0">
                <a:solidFill>
                  <a:schemeClr val="tx1">
                    <a:lumMod val="75000"/>
                    <a:lumOff val="25000"/>
                  </a:schemeClr>
                </a:solidFill>
                <a:latin typeface="Arial" pitchFamily="34" charset="0"/>
                <a:cs typeface="Arial" pitchFamily="34" charset="0"/>
              </a:rPr>
              <a:t>Date: July 14 2020</a:t>
            </a:r>
          </a:p>
          <a:p>
            <a:pPr fontAlgn="auto">
              <a:spcBef>
                <a:spcPts val="0"/>
              </a:spcBef>
              <a:spcAft>
                <a:spcPts val="0"/>
              </a:spcAft>
              <a:defRPr/>
            </a:pPr>
            <a:r>
              <a:rPr lang="en-US" altLang="ko-KR" sz="1200" b="1" dirty="0">
                <a:solidFill>
                  <a:schemeClr val="tx1">
                    <a:lumMod val="75000"/>
                    <a:lumOff val="25000"/>
                  </a:schemeClr>
                </a:solidFill>
                <a:latin typeface="Arial" pitchFamily="34" charset="0"/>
                <a:cs typeface="Arial" pitchFamily="34" charset="0"/>
              </a:rPr>
              <a:t>Where: Suncoast Chapter PMI</a:t>
            </a:r>
            <a:endParaRPr kumimoji="0" lang="en-US" altLang="ko-KR" sz="1200" b="1" dirty="0">
              <a:solidFill>
                <a:schemeClr val="tx1">
                  <a:lumMod val="75000"/>
                  <a:lumOff val="25000"/>
                </a:schemeClr>
              </a:solidFill>
              <a:latin typeface="Arial" pitchFamily="34" charset="0"/>
              <a:cs typeface="Arial" pitchFamily="34" charset="0"/>
            </a:endParaRPr>
          </a:p>
        </p:txBody>
      </p:sp>
      <p:sp>
        <p:nvSpPr>
          <p:cNvPr id="3" name="Rectangle 2"/>
          <p:cNvSpPr/>
          <p:nvPr/>
        </p:nvSpPr>
        <p:spPr>
          <a:xfrm>
            <a:off x="3059832" y="3112391"/>
            <a:ext cx="3416412" cy="1323439"/>
          </a:xfrm>
          <a:prstGeom prst="rect">
            <a:avLst/>
          </a:prstGeom>
        </p:spPr>
        <p:txBody>
          <a:bodyPr wrap="square">
            <a:spAutoFit/>
          </a:bodyPr>
          <a:lstStyle/>
          <a:p>
            <a:r>
              <a:rPr lang="en-US" altLang="ko-KR" sz="4000" dirty="0">
                <a:solidFill>
                  <a:schemeClr val="tx1">
                    <a:lumMod val="75000"/>
                    <a:lumOff val="25000"/>
                  </a:schemeClr>
                </a:solidFill>
                <a:latin typeface="Driveby" charset="0"/>
                <a:ea typeface="Driveby" charset="0"/>
                <a:cs typeface="Driveby" charset="0"/>
              </a:rPr>
              <a:t>Your Transition</a:t>
            </a:r>
          </a:p>
        </p:txBody>
      </p:sp>
      <p:sp>
        <p:nvSpPr>
          <p:cNvPr id="6" name="Rectangle 5"/>
          <p:cNvSpPr/>
          <p:nvPr/>
        </p:nvSpPr>
        <p:spPr>
          <a:xfrm>
            <a:off x="971600" y="657138"/>
            <a:ext cx="3312368" cy="27142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71600" y="826286"/>
            <a:ext cx="3312368" cy="23410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clrChange>
              <a:clrFrom>
                <a:srgbClr val="FFFFFF"/>
              </a:clrFrom>
              <a:clrTo>
                <a:srgbClr val="FFFFFF">
                  <a:alpha val="0"/>
                </a:srgbClr>
              </a:clrTo>
            </a:clrChange>
            <a:alphaModFix/>
            <a:extLst>
              <a:ext uri="{28A0092B-C50C-407E-A947-70E740481C1C}">
                <a14:useLocalDpi xmlns:a14="http://schemas.microsoft.com/office/drawing/2010/main" val="0"/>
              </a:ext>
            </a:extLst>
          </a:blip>
          <a:stretch>
            <a:fillRect/>
          </a:stretch>
        </p:blipFill>
        <p:spPr>
          <a:xfrm>
            <a:off x="2195736" y="959634"/>
            <a:ext cx="2258735" cy="2165129"/>
          </a:xfrm>
          <a:prstGeom prst="rect">
            <a:avLst/>
          </a:prstGeom>
          <a:ln>
            <a:noFill/>
          </a:ln>
        </p:spPr>
      </p:pic>
      <p:sp>
        <p:nvSpPr>
          <p:cNvPr id="5" name="TextBox 1"/>
          <p:cNvSpPr txBox="1">
            <a:spLocks noChangeArrowheads="1"/>
          </p:cNvSpPr>
          <p:nvPr/>
        </p:nvSpPr>
        <p:spPr bwMode="auto">
          <a:xfrm>
            <a:off x="3563888" y="1534366"/>
            <a:ext cx="4968552" cy="1015663"/>
          </a:xfrm>
          <a:prstGeom prst="rect">
            <a:avLst/>
          </a:prstGeom>
          <a:noFill/>
          <a:ln w="9525">
            <a:noFill/>
            <a:miter lim="800000"/>
            <a:headEnd/>
            <a:tailEnd/>
          </a:ln>
        </p:spPr>
        <p:txBody>
          <a:bodyPr wrap="square">
            <a:spAutoFit/>
          </a:bodyPr>
          <a:lstStyle/>
          <a:p>
            <a:r>
              <a:rPr lang="en-US" altLang="ko-KR" sz="6000" dirty="0" err="1">
                <a:solidFill>
                  <a:schemeClr val="tx1">
                    <a:lumMod val="75000"/>
                    <a:lumOff val="25000"/>
                  </a:schemeClr>
                </a:solidFill>
                <a:latin typeface="Driveby" charset="0"/>
                <a:ea typeface="Driveby" charset="0"/>
                <a:cs typeface="Driveby" charset="0"/>
              </a:rPr>
              <a:t>argeting</a:t>
            </a:r>
            <a:endParaRPr lang="en-US" altLang="ko-KR" sz="6000" dirty="0">
              <a:solidFill>
                <a:schemeClr val="tx1">
                  <a:lumMod val="75000"/>
                  <a:lumOff val="25000"/>
                </a:schemeClr>
              </a:solidFill>
              <a:latin typeface="Driveby" charset="0"/>
              <a:ea typeface="Driveby" charset="0"/>
              <a:cs typeface="Driveby" charset="0"/>
            </a:endParaRPr>
          </a:p>
        </p:txBody>
      </p:sp>
      <p:sp>
        <p:nvSpPr>
          <p:cNvPr id="2" name="Rectangle 1"/>
          <p:cNvSpPr/>
          <p:nvPr/>
        </p:nvSpPr>
        <p:spPr>
          <a:xfrm>
            <a:off x="2856865" y="1257368"/>
            <a:ext cx="936475" cy="1569660"/>
          </a:xfrm>
          <a:prstGeom prst="rect">
            <a:avLst/>
          </a:prstGeom>
        </p:spPr>
        <p:txBody>
          <a:bodyPr wrap="none">
            <a:spAutoFit/>
          </a:bodyPr>
          <a:lstStyle/>
          <a:p>
            <a:r>
              <a:rPr lang="en-US" altLang="ko-KR" sz="9600" dirty="0">
                <a:solidFill>
                  <a:prstClr val="black">
                    <a:lumMod val="75000"/>
                    <a:lumOff val="25000"/>
                  </a:prstClr>
                </a:solidFill>
                <a:latin typeface="Driveby" charset="0"/>
                <a:ea typeface="Driveby" charset="0"/>
                <a:cs typeface="Driveby" charset="0"/>
              </a:rPr>
              <a:t>T</a:t>
            </a:r>
            <a:endParaRPr lang="en-US" sz="9600" dirty="0"/>
          </a:p>
        </p:txBody>
      </p:sp>
      <p:sp>
        <p:nvSpPr>
          <p:cNvPr id="7" name="TextBox 6"/>
          <p:cNvSpPr txBox="1"/>
          <p:nvPr/>
        </p:nvSpPr>
        <p:spPr>
          <a:xfrm>
            <a:off x="3077751" y="4886956"/>
            <a:ext cx="3443187" cy="646331"/>
          </a:xfrm>
          <a:prstGeom prst="rect">
            <a:avLst/>
          </a:prstGeom>
          <a:noFill/>
        </p:spPr>
        <p:txBody>
          <a:bodyPr wrap="none" rtlCol="0">
            <a:spAutoFit/>
          </a:bodyPr>
          <a:lstStyle/>
          <a:p>
            <a:pPr algn="ctr"/>
            <a:r>
              <a:rPr lang="en-US" i="1" dirty="0"/>
              <a:t>The Art and Science of making</a:t>
            </a:r>
          </a:p>
          <a:p>
            <a:pPr algn="ctr"/>
            <a:r>
              <a:rPr lang="en-US" i="1" dirty="0"/>
              <a:t>Your Job Journey Successful</a:t>
            </a:r>
          </a:p>
        </p:txBody>
      </p:sp>
      <p:pic>
        <p:nvPicPr>
          <p:cNvPr id="1026" name="Picture 2" descr="https://suncoastpmi.org/images/design/PMI_FloridaSuncoast_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6288468"/>
            <a:ext cx="1691680" cy="569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139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br>
              <a:rPr lang="en-US" altLang="ko-KR" dirty="0"/>
            </a:br>
            <a:endParaRPr lang="ko-KR" altLang="en-US" dirty="0"/>
          </a:p>
        </p:txBody>
      </p:sp>
      <p:sp>
        <p:nvSpPr>
          <p:cNvPr id="3" name="AutoShape 2" descr="mage result for career in transition sign"/>
          <p:cNvSpPr>
            <a:spLocks noChangeAspect="1" noChangeArrowheads="1"/>
          </p:cNvSpPr>
          <p:nvPr/>
        </p:nvSpPr>
        <p:spPr bwMode="auto">
          <a:xfrm>
            <a:off x="611560" y="14127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7864" y="4634770"/>
            <a:ext cx="2232248" cy="223224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3728" y="1717576"/>
            <a:ext cx="4961114" cy="2778224"/>
          </a:xfrm>
          <a:prstGeom prst="rect">
            <a:avLst/>
          </a:prstGeom>
        </p:spPr>
      </p:pic>
    </p:spTree>
    <p:extLst>
      <p:ext uri="{BB962C8B-B14F-4D97-AF65-F5344CB8AC3E}">
        <p14:creationId xmlns:p14="http://schemas.microsoft.com/office/powerpoint/2010/main" val="138715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a:t>Transition Facts</a:t>
            </a:r>
            <a:endParaRPr lang="ko-KR" altLang="en-US" dirty="0"/>
          </a:p>
        </p:txBody>
      </p:sp>
      <p:sp>
        <p:nvSpPr>
          <p:cNvPr id="8" name="Content Placeholder 11"/>
          <p:cNvSpPr txBox="1">
            <a:spLocks/>
          </p:cNvSpPr>
          <p:nvPr/>
        </p:nvSpPr>
        <p:spPr>
          <a:xfrm>
            <a:off x="2616539" y="6526579"/>
            <a:ext cx="6563072" cy="460648"/>
          </a:xfrm>
          <a:prstGeom prst="rect">
            <a:avLst/>
          </a:prstGeom>
        </p:spPr>
        <p:txBody>
          <a:bodyPr anchor="ctr"/>
          <a:lstStyle>
            <a:lvl1pPr marL="0" indent="0" algn="l" defTabSz="914400" rtl="0" eaLnBrk="1" latinLnBrk="1" hangingPunct="1">
              <a:spcBef>
                <a:spcPct val="20000"/>
              </a:spcBef>
              <a:buFont typeface="Arial" pitchFamily="34" charset="0"/>
              <a:buNone/>
              <a:defRPr sz="2000" kern="1200">
                <a:solidFill>
                  <a:schemeClr val="tx1">
                    <a:lumMod val="75000"/>
                    <a:lumOff val="25000"/>
                  </a:schemeClr>
                </a:solidFill>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ko-KR" sz="1000" dirty="0"/>
              <a:t>Source: McKinsey Global Institute analysis/NPR</a:t>
            </a: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b="6514"/>
          <a:stretch/>
        </p:blipFill>
        <p:spPr>
          <a:xfrm>
            <a:off x="1043608" y="1283567"/>
            <a:ext cx="5472608" cy="4392488"/>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77855" t="10960" b="8215"/>
          <a:stretch/>
        </p:blipFill>
        <p:spPr>
          <a:xfrm>
            <a:off x="6300192" y="1610191"/>
            <a:ext cx="1774603" cy="3816424"/>
          </a:xfrm>
          <a:prstGeom prst="rect">
            <a:avLst/>
          </a:prstGeom>
        </p:spPr>
      </p:pic>
      <p:sp>
        <p:nvSpPr>
          <p:cNvPr id="6" name="Rectangle 5"/>
          <p:cNvSpPr/>
          <p:nvPr/>
        </p:nvSpPr>
        <p:spPr>
          <a:xfrm>
            <a:off x="2352389" y="5749687"/>
            <a:ext cx="1367802" cy="584775"/>
          </a:xfrm>
          <a:prstGeom prst="rect">
            <a:avLst/>
          </a:prstGeom>
        </p:spPr>
        <p:txBody>
          <a:bodyPr wrap="square">
            <a:spAutoFit/>
          </a:bodyPr>
          <a:lstStyle/>
          <a:p>
            <a:r>
              <a:rPr lang="en-US" sz="3200" b="1" dirty="0">
                <a:latin typeface="Arial Rounded MT Bold" charset="0"/>
                <a:ea typeface="Arial Rounded MT Bold" charset="0"/>
                <a:cs typeface="Arial Rounded MT Bold" charset="0"/>
              </a:rPr>
              <a:t>40%</a:t>
            </a:r>
          </a:p>
        </p:txBody>
      </p:sp>
      <p:sp>
        <p:nvSpPr>
          <p:cNvPr id="7" name="Rectangle 6"/>
          <p:cNvSpPr/>
          <p:nvPr/>
        </p:nvSpPr>
        <p:spPr>
          <a:xfrm>
            <a:off x="3563888" y="5852152"/>
            <a:ext cx="5040560" cy="369332"/>
          </a:xfrm>
          <a:prstGeom prst="rect">
            <a:avLst/>
          </a:prstGeom>
        </p:spPr>
        <p:txBody>
          <a:bodyPr vert="horz" wrap="square">
            <a:spAutoFit/>
          </a:bodyPr>
          <a:lstStyle/>
          <a:p>
            <a:r>
              <a:rPr lang="en-US" dirty="0">
                <a:sym typeface="Wingdings"/>
              </a:rPr>
              <a:t> </a:t>
            </a:r>
            <a:r>
              <a:rPr lang="en-US" dirty="0"/>
              <a:t>Job </a:t>
            </a:r>
            <a:r>
              <a:rPr lang="en-US"/>
              <a:t>categories shrinking by 2030</a:t>
            </a:r>
            <a:endParaRPr lang="en-US" dirty="0"/>
          </a:p>
        </p:txBody>
      </p:sp>
      <p:sp>
        <p:nvSpPr>
          <p:cNvPr id="2" name="TextBox 1"/>
          <p:cNvSpPr txBox="1"/>
          <p:nvPr/>
        </p:nvSpPr>
        <p:spPr>
          <a:xfrm rot="1301000">
            <a:off x="1746378" y="2904058"/>
            <a:ext cx="5645584" cy="923330"/>
          </a:xfrm>
          <a:prstGeom prst="rect">
            <a:avLst/>
          </a:prstGeom>
          <a:noFill/>
        </p:spPr>
        <p:txBody>
          <a:bodyPr wrap="none" rtlCol="0">
            <a:spAutoFit/>
          </a:bodyPr>
          <a:lstStyle/>
          <a:p>
            <a:r>
              <a:rPr lang="en-US" sz="5400" b="1" i="1" dirty="0">
                <a:solidFill>
                  <a:srgbClr val="FF0000"/>
                </a:solidFill>
              </a:rPr>
              <a:t>Is your job safe?</a:t>
            </a:r>
          </a:p>
        </p:txBody>
      </p:sp>
    </p:spTree>
    <p:extLst>
      <p:ext uri="{BB962C8B-B14F-4D97-AF65-F5344CB8AC3E}">
        <p14:creationId xmlns:p14="http://schemas.microsoft.com/office/powerpoint/2010/main" val="37836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2000"/>
                                        <p:tgtEl>
                                          <p:spTgt spid="6"/>
                                        </p:tgtEl>
                                      </p:cBhvr>
                                    </p:animEffect>
                                  </p:childTnLst>
                                </p:cTn>
                              </p:par>
                              <p:par>
                                <p:cTn id="8" presetID="9" presetClass="entr" presetSubtype="0"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2000" fill="hold"/>
                                        <p:tgtEl>
                                          <p:spTgt spid="2"/>
                                        </p:tgtEl>
                                        <p:attrNameLst>
                                          <p:attrName>ppt_w</p:attrName>
                                        </p:attrNameLst>
                                      </p:cBhvr>
                                      <p:tavLst>
                                        <p:tav tm="0">
                                          <p:val>
                                            <p:fltVal val="0"/>
                                          </p:val>
                                        </p:tav>
                                        <p:tav tm="100000">
                                          <p:val>
                                            <p:strVal val="#ppt_w"/>
                                          </p:val>
                                        </p:tav>
                                      </p:tavLst>
                                    </p:anim>
                                    <p:anim calcmode="lin" valueType="num">
                                      <p:cBhvr>
                                        <p:cTn id="16" dur="2000" fill="hold"/>
                                        <p:tgtEl>
                                          <p:spTgt spid="2"/>
                                        </p:tgtEl>
                                        <p:attrNameLst>
                                          <p:attrName>ppt_h</p:attrName>
                                        </p:attrNameLst>
                                      </p:cBhvr>
                                      <p:tavLst>
                                        <p:tav tm="0">
                                          <p:val>
                                            <p:fltVal val="0"/>
                                          </p:val>
                                        </p:tav>
                                        <p:tav tm="100000">
                                          <p:val>
                                            <p:strVal val="#ppt_h"/>
                                          </p:val>
                                        </p:tav>
                                      </p:tavLst>
                                    </p:anim>
                                    <p:anim calcmode="lin" valueType="num">
                                      <p:cBhvr>
                                        <p:cTn id="17" dur="2000" fill="hold"/>
                                        <p:tgtEl>
                                          <p:spTgt spid="2"/>
                                        </p:tgtEl>
                                        <p:attrNameLst>
                                          <p:attrName>style.rotation</p:attrName>
                                        </p:attrNameLst>
                                      </p:cBhvr>
                                      <p:tavLst>
                                        <p:tav tm="0">
                                          <p:val>
                                            <p:fltVal val="360"/>
                                          </p:val>
                                        </p:tav>
                                        <p:tav tm="100000">
                                          <p:val>
                                            <p:fltVal val="0"/>
                                          </p:val>
                                        </p:tav>
                                      </p:tavLst>
                                    </p:anim>
                                    <p:animEffect transition="in" filter="fade">
                                      <p:cBhvr>
                                        <p:cTn id="1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7" grpId="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a:t>Transition Facts</a:t>
            </a:r>
            <a:endParaRPr lang="ko-KR" altLang="en-US" dirty="0"/>
          </a:p>
        </p:txBody>
      </p:sp>
      <p:sp>
        <p:nvSpPr>
          <p:cNvPr id="8" name="Content Placeholder 11"/>
          <p:cNvSpPr txBox="1">
            <a:spLocks/>
          </p:cNvSpPr>
          <p:nvPr/>
        </p:nvSpPr>
        <p:spPr>
          <a:xfrm>
            <a:off x="2616539" y="6526579"/>
            <a:ext cx="6563072" cy="460648"/>
          </a:xfrm>
          <a:prstGeom prst="rect">
            <a:avLst/>
          </a:prstGeom>
        </p:spPr>
        <p:txBody>
          <a:bodyPr anchor="ctr"/>
          <a:lstStyle>
            <a:lvl1pPr marL="0" indent="0" algn="l" defTabSz="914400" rtl="0" eaLnBrk="1" latinLnBrk="1" hangingPunct="1">
              <a:spcBef>
                <a:spcPct val="20000"/>
              </a:spcBef>
              <a:buFont typeface="Arial" pitchFamily="34" charset="0"/>
              <a:buNone/>
              <a:defRPr sz="2000" kern="1200">
                <a:solidFill>
                  <a:schemeClr val="tx1">
                    <a:lumMod val="75000"/>
                    <a:lumOff val="25000"/>
                  </a:schemeClr>
                </a:solidFill>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altLang="ko-KR" sz="1000" dirty="0"/>
              <a:t>Source: </a:t>
            </a:r>
            <a:r>
              <a:rPr lang="en-US" altLang="ko-KR" sz="1000" dirty="0">
                <a:hlinkClick r:id="rId3"/>
              </a:rPr>
              <a:t>Huffington Post</a:t>
            </a:r>
            <a:r>
              <a:rPr lang="en-US" altLang="ko-KR" sz="1000" dirty="0"/>
              <a:t>, </a:t>
            </a:r>
            <a:r>
              <a:rPr lang="en-US" altLang="ko-KR" sz="1000" dirty="0">
                <a:hlinkClick r:id="rId4"/>
              </a:rPr>
              <a:t>BLS</a:t>
            </a:r>
            <a:endParaRPr lang="en-US" altLang="ko-KR" sz="1000" dirty="0"/>
          </a:p>
        </p:txBody>
      </p:sp>
      <p:pic>
        <p:nvPicPr>
          <p:cNvPr id="14" name="Picture 13"/>
          <p:cNvPicPr>
            <a:picLocks noChangeAspect="1"/>
          </p:cNvPicPr>
          <p:nvPr/>
        </p:nvPicPr>
        <p:blipFill>
          <a:blip r:embed="rId5">
            <a:clrChange>
              <a:clrFrom>
                <a:srgbClr val="FFFFFF"/>
              </a:clrFrom>
              <a:clrTo>
                <a:srgbClr val="FFFFFF">
                  <a:alpha val="0"/>
                </a:srgbClr>
              </a:clrTo>
            </a:clrChange>
            <a:alphaModFix/>
            <a:duotone>
              <a:schemeClr val="accent3">
                <a:shade val="45000"/>
                <a:satMod val="135000"/>
              </a:schemeClr>
              <a:prstClr val="white"/>
            </a:duotone>
          </a:blip>
          <a:stretch>
            <a:fillRect/>
          </a:stretch>
        </p:blipFill>
        <p:spPr>
          <a:xfrm>
            <a:off x="3922774" y="5633257"/>
            <a:ext cx="457979" cy="433933"/>
          </a:xfrm>
          <a:prstGeom prst="rect">
            <a:avLst/>
          </a:prstGeom>
        </p:spPr>
      </p:pic>
      <p:pic>
        <p:nvPicPr>
          <p:cNvPr id="15" name="Picture 14"/>
          <p:cNvPicPr>
            <a:picLocks noChangeAspect="1"/>
          </p:cNvPicPr>
          <p:nvPr/>
        </p:nvPicPr>
        <p:blipFill>
          <a:blip r:embed="rId5">
            <a:clrChange>
              <a:clrFrom>
                <a:srgbClr val="FFFFFF"/>
              </a:clrFrom>
              <a:clrTo>
                <a:srgbClr val="FFFFFF">
                  <a:alpha val="0"/>
                </a:srgbClr>
              </a:clrTo>
            </a:clrChange>
            <a:alphaModFix/>
            <a:duotone>
              <a:schemeClr val="accent6">
                <a:shade val="45000"/>
                <a:satMod val="135000"/>
              </a:schemeClr>
              <a:prstClr val="white"/>
            </a:duotone>
          </a:blip>
          <a:stretch>
            <a:fillRect/>
          </a:stretch>
        </p:blipFill>
        <p:spPr>
          <a:xfrm>
            <a:off x="3922774" y="5115611"/>
            <a:ext cx="433933" cy="433933"/>
          </a:xfrm>
          <a:prstGeom prst="rect">
            <a:avLst/>
          </a:prstGeom>
        </p:spPr>
      </p:pic>
      <p:graphicFrame>
        <p:nvGraphicFramePr>
          <p:cNvPr id="16" name="Table 15"/>
          <p:cNvGraphicFramePr>
            <a:graphicFrameLocks noGrp="1"/>
          </p:cNvGraphicFramePr>
          <p:nvPr>
            <p:extLst>
              <p:ext uri="{D42A27DB-BD31-4B8C-83A1-F6EECF244321}">
                <p14:modId xmlns:p14="http://schemas.microsoft.com/office/powerpoint/2010/main" val="1291795292"/>
              </p:ext>
            </p:extLst>
          </p:nvPr>
        </p:nvGraphicFramePr>
        <p:xfrm>
          <a:off x="2483768" y="4141663"/>
          <a:ext cx="4273420" cy="2455689"/>
        </p:xfrm>
        <a:graphic>
          <a:graphicData uri="http://schemas.openxmlformats.org/drawingml/2006/table">
            <a:tbl>
              <a:tblPr firstRow="1" bandRow="1">
                <a:tableStyleId>{5940675A-B579-460E-94D1-54222C63F5DA}</a:tableStyleId>
              </a:tblPr>
              <a:tblGrid>
                <a:gridCol w="1465108">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tblGrid>
              <a:tr h="423993">
                <a:tc>
                  <a:txBody>
                    <a:bodyPr/>
                    <a:lstStyle/>
                    <a:p>
                      <a:pPr algn="ctr"/>
                      <a:r>
                        <a:rPr lang="en-US" dirty="0"/>
                        <a:t>Age group</a:t>
                      </a:r>
                    </a:p>
                  </a:txBody>
                  <a:tcPr/>
                </a:tc>
                <a:tc>
                  <a:txBody>
                    <a:bodyPr/>
                    <a:lstStyle/>
                    <a:p>
                      <a:r>
                        <a:rPr lang="en-US" dirty="0"/>
                        <a:t>Number</a:t>
                      </a:r>
                      <a:r>
                        <a:rPr lang="en-US" baseline="0" dirty="0"/>
                        <a:t> jobs held</a:t>
                      </a:r>
                      <a:endParaRPr lang="en-US" dirty="0"/>
                    </a:p>
                  </a:txBody>
                  <a:tcPr/>
                </a:tc>
                <a:extLst>
                  <a:ext uri="{0D108BD9-81ED-4DB2-BD59-A6C34878D82A}">
                    <a16:rowId xmlns:a16="http://schemas.microsoft.com/office/drawing/2014/main" val="10000"/>
                  </a:ext>
                </a:extLst>
              </a:tr>
              <a:tr h="507924">
                <a:tc>
                  <a:txBody>
                    <a:bodyPr/>
                    <a:lstStyle/>
                    <a:p>
                      <a:pPr algn="ctr"/>
                      <a:r>
                        <a:rPr lang="en-US" dirty="0"/>
                        <a:t>18-24</a:t>
                      </a:r>
                    </a:p>
                  </a:txBody>
                  <a:tcPr/>
                </a:tc>
                <a:tc>
                  <a:txBody>
                    <a:bodyPr/>
                    <a:lstStyle/>
                    <a:p>
                      <a:endParaRPr lang="en-US" dirty="0"/>
                    </a:p>
                  </a:txBody>
                  <a:tcPr/>
                </a:tc>
                <a:extLst>
                  <a:ext uri="{0D108BD9-81ED-4DB2-BD59-A6C34878D82A}">
                    <a16:rowId xmlns:a16="http://schemas.microsoft.com/office/drawing/2014/main" val="10001"/>
                  </a:ext>
                </a:extLst>
              </a:tr>
              <a:tr h="507924">
                <a:tc>
                  <a:txBody>
                    <a:bodyPr/>
                    <a:lstStyle/>
                    <a:p>
                      <a:pPr algn="ctr"/>
                      <a:r>
                        <a:rPr lang="en-US" dirty="0"/>
                        <a:t>25-34</a:t>
                      </a:r>
                    </a:p>
                  </a:txBody>
                  <a:tcPr/>
                </a:tc>
                <a:tc>
                  <a:txBody>
                    <a:bodyPr/>
                    <a:lstStyle/>
                    <a:p>
                      <a:endParaRPr lang="en-US" dirty="0"/>
                    </a:p>
                  </a:txBody>
                  <a:tcPr/>
                </a:tc>
                <a:extLst>
                  <a:ext uri="{0D108BD9-81ED-4DB2-BD59-A6C34878D82A}">
                    <a16:rowId xmlns:a16="http://schemas.microsoft.com/office/drawing/2014/main" val="10002"/>
                  </a:ext>
                </a:extLst>
              </a:tr>
              <a:tr h="507924">
                <a:tc>
                  <a:txBody>
                    <a:bodyPr/>
                    <a:lstStyle/>
                    <a:p>
                      <a:pPr algn="ctr"/>
                      <a:r>
                        <a:rPr lang="en-US" dirty="0"/>
                        <a:t>35-44</a:t>
                      </a:r>
                    </a:p>
                  </a:txBody>
                  <a:tcPr/>
                </a:tc>
                <a:tc>
                  <a:txBody>
                    <a:bodyPr/>
                    <a:lstStyle/>
                    <a:p>
                      <a:endParaRPr lang="en-US" dirty="0"/>
                    </a:p>
                  </a:txBody>
                  <a:tcPr/>
                </a:tc>
                <a:extLst>
                  <a:ext uri="{0D108BD9-81ED-4DB2-BD59-A6C34878D82A}">
                    <a16:rowId xmlns:a16="http://schemas.microsoft.com/office/drawing/2014/main" val="10003"/>
                  </a:ext>
                </a:extLst>
              </a:tr>
              <a:tr h="507924">
                <a:tc>
                  <a:txBody>
                    <a:bodyPr/>
                    <a:lstStyle/>
                    <a:p>
                      <a:pPr algn="ctr"/>
                      <a:r>
                        <a:rPr lang="en-US" dirty="0"/>
                        <a:t>45-50</a:t>
                      </a:r>
                    </a:p>
                  </a:txBody>
                  <a:tcPr/>
                </a:tc>
                <a:tc>
                  <a:txBody>
                    <a:bodyPr/>
                    <a:lstStyle/>
                    <a:p>
                      <a:endParaRPr lang="en-US" dirty="0"/>
                    </a:p>
                  </a:txBody>
                  <a:tcPr/>
                </a:tc>
                <a:extLst>
                  <a:ext uri="{0D108BD9-81ED-4DB2-BD59-A6C34878D82A}">
                    <a16:rowId xmlns:a16="http://schemas.microsoft.com/office/drawing/2014/main" val="10004"/>
                  </a:ext>
                </a:extLst>
              </a:tr>
            </a:tbl>
          </a:graphicData>
        </a:graphic>
      </p:graphicFrame>
      <p:pic>
        <p:nvPicPr>
          <p:cNvPr id="18" name="Picture 17"/>
          <p:cNvPicPr>
            <a:picLocks noChangeAspect="1"/>
          </p:cNvPicPr>
          <p:nvPr/>
        </p:nvPicPr>
        <p:blipFill>
          <a:blip r:embed="rId5">
            <a:clrChange>
              <a:clrFrom>
                <a:srgbClr val="FFFFFF"/>
              </a:clrFrom>
              <a:clrTo>
                <a:srgbClr val="FFFFFF">
                  <a:alpha val="0"/>
                </a:srgbClr>
              </a:clrTo>
            </a:clrChange>
            <a:alphaModFix/>
          </a:blip>
          <a:stretch>
            <a:fillRect/>
          </a:stretch>
        </p:blipFill>
        <p:spPr>
          <a:xfrm>
            <a:off x="4197378" y="4610464"/>
            <a:ext cx="419056" cy="419056"/>
          </a:xfrm>
          <a:prstGeom prst="rect">
            <a:avLst/>
          </a:prstGeom>
        </p:spPr>
      </p:pic>
      <p:pic>
        <p:nvPicPr>
          <p:cNvPr id="19" name="Picture 18"/>
          <p:cNvPicPr>
            <a:picLocks noChangeAspect="1"/>
          </p:cNvPicPr>
          <p:nvPr/>
        </p:nvPicPr>
        <p:blipFill>
          <a:blip r:embed="rId5">
            <a:clrChange>
              <a:clrFrom>
                <a:srgbClr val="FFFFFF"/>
              </a:clrFrom>
              <a:clrTo>
                <a:srgbClr val="FFFFFF">
                  <a:alpha val="0"/>
                </a:srgbClr>
              </a:clrTo>
            </a:clrChange>
            <a:alphaModFix/>
          </a:blip>
          <a:stretch>
            <a:fillRect/>
          </a:stretch>
        </p:blipFill>
        <p:spPr>
          <a:xfrm>
            <a:off x="4471982" y="4610464"/>
            <a:ext cx="419056" cy="419056"/>
          </a:xfrm>
          <a:prstGeom prst="rect">
            <a:avLst/>
          </a:prstGeom>
        </p:spPr>
      </p:pic>
      <p:pic>
        <p:nvPicPr>
          <p:cNvPr id="20" name="Picture 19"/>
          <p:cNvPicPr>
            <a:picLocks noChangeAspect="1"/>
          </p:cNvPicPr>
          <p:nvPr/>
        </p:nvPicPr>
        <p:blipFill>
          <a:blip r:embed="rId5">
            <a:clrChange>
              <a:clrFrom>
                <a:srgbClr val="FFFFFF"/>
              </a:clrFrom>
              <a:clrTo>
                <a:srgbClr val="FFFFFF">
                  <a:alpha val="0"/>
                </a:srgbClr>
              </a:clrTo>
            </a:clrChange>
            <a:alphaModFix/>
          </a:blip>
          <a:stretch>
            <a:fillRect/>
          </a:stretch>
        </p:blipFill>
        <p:spPr>
          <a:xfrm>
            <a:off x="4746586" y="4610464"/>
            <a:ext cx="419056" cy="419056"/>
          </a:xfrm>
          <a:prstGeom prst="rect">
            <a:avLst/>
          </a:prstGeom>
        </p:spPr>
      </p:pic>
      <p:pic>
        <p:nvPicPr>
          <p:cNvPr id="21" name="Picture 20"/>
          <p:cNvPicPr>
            <a:picLocks noChangeAspect="1"/>
          </p:cNvPicPr>
          <p:nvPr/>
        </p:nvPicPr>
        <p:blipFill>
          <a:blip r:embed="rId5">
            <a:clrChange>
              <a:clrFrom>
                <a:srgbClr val="FFFFFF"/>
              </a:clrFrom>
              <a:clrTo>
                <a:srgbClr val="FFFFFF">
                  <a:alpha val="0"/>
                </a:srgbClr>
              </a:clrTo>
            </a:clrChange>
            <a:alphaModFix/>
          </a:blip>
          <a:stretch>
            <a:fillRect/>
          </a:stretch>
        </p:blipFill>
        <p:spPr>
          <a:xfrm>
            <a:off x="5021190" y="4610464"/>
            <a:ext cx="419056" cy="419056"/>
          </a:xfrm>
          <a:prstGeom prst="rect">
            <a:avLst/>
          </a:prstGeom>
        </p:spPr>
      </p:pic>
      <p:pic>
        <p:nvPicPr>
          <p:cNvPr id="22" name="Picture 21"/>
          <p:cNvPicPr>
            <a:picLocks noChangeAspect="1"/>
          </p:cNvPicPr>
          <p:nvPr/>
        </p:nvPicPr>
        <p:blipFill rotWithShape="1">
          <a:blip r:embed="rId5">
            <a:clrChange>
              <a:clrFrom>
                <a:srgbClr val="FFFFFF"/>
              </a:clrFrom>
              <a:clrTo>
                <a:srgbClr val="FFFFFF">
                  <a:alpha val="0"/>
                </a:srgbClr>
              </a:clrTo>
            </a:clrChange>
            <a:alphaModFix/>
          </a:blip>
          <a:srcRect r="48597"/>
          <a:stretch/>
        </p:blipFill>
        <p:spPr>
          <a:xfrm>
            <a:off x="5249803" y="4610463"/>
            <a:ext cx="223156" cy="413598"/>
          </a:xfrm>
          <a:prstGeom prst="rect">
            <a:avLst/>
          </a:prstGeom>
        </p:spPr>
      </p:pic>
      <p:pic>
        <p:nvPicPr>
          <p:cNvPr id="23" name="Picture 22"/>
          <p:cNvPicPr>
            <a:picLocks noChangeAspect="1"/>
          </p:cNvPicPr>
          <p:nvPr/>
        </p:nvPicPr>
        <p:blipFill>
          <a:blip r:embed="rId5">
            <a:clrChange>
              <a:clrFrom>
                <a:srgbClr val="FFFFFF"/>
              </a:clrFrom>
              <a:clrTo>
                <a:srgbClr val="FFFFFF">
                  <a:alpha val="0"/>
                </a:srgbClr>
              </a:clrTo>
            </a:clrChange>
            <a:alphaModFix/>
          </a:blip>
          <a:stretch>
            <a:fillRect/>
          </a:stretch>
        </p:blipFill>
        <p:spPr>
          <a:xfrm>
            <a:off x="3922774" y="4610464"/>
            <a:ext cx="419056" cy="419056"/>
          </a:xfrm>
          <a:prstGeom prst="rect">
            <a:avLst/>
          </a:prstGeom>
        </p:spPr>
      </p:pic>
      <p:pic>
        <p:nvPicPr>
          <p:cNvPr id="24" name="Picture 23"/>
          <p:cNvPicPr>
            <a:picLocks noChangeAspect="1"/>
          </p:cNvPicPr>
          <p:nvPr/>
        </p:nvPicPr>
        <p:blipFill rotWithShape="1">
          <a:blip r:embed="rId5">
            <a:clrChange>
              <a:clrFrom>
                <a:srgbClr val="FFFFFF"/>
              </a:clrFrom>
              <a:clrTo>
                <a:srgbClr val="FFFFFF">
                  <a:alpha val="0"/>
                </a:srgbClr>
              </a:clrTo>
            </a:clrChange>
            <a:alphaModFix/>
            <a:duotone>
              <a:schemeClr val="accent6">
                <a:shade val="45000"/>
                <a:satMod val="135000"/>
              </a:schemeClr>
              <a:prstClr val="white"/>
            </a:duotone>
          </a:blip>
          <a:srcRect r="50525"/>
          <a:stretch/>
        </p:blipFill>
        <p:spPr>
          <a:xfrm>
            <a:off x="4973760" y="5115611"/>
            <a:ext cx="202934" cy="410177"/>
          </a:xfrm>
          <a:prstGeom prst="rect">
            <a:avLst/>
          </a:prstGeom>
        </p:spPr>
      </p:pic>
      <p:pic>
        <p:nvPicPr>
          <p:cNvPr id="25" name="Picture 24"/>
          <p:cNvPicPr>
            <a:picLocks noChangeAspect="1"/>
          </p:cNvPicPr>
          <p:nvPr/>
        </p:nvPicPr>
        <p:blipFill>
          <a:blip r:embed="rId5">
            <a:clrChange>
              <a:clrFrom>
                <a:srgbClr val="FFFFFF"/>
              </a:clrFrom>
              <a:clrTo>
                <a:srgbClr val="FFFFFF">
                  <a:alpha val="0"/>
                </a:srgbClr>
              </a:clrTo>
            </a:clrChange>
            <a:alphaModFix/>
            <a:duotone>
              <a:schemeClr val="accent6">
                <a:shade val="45000"/>
                <a:satMod val="135000"/>
              </a:schemeClr>
              <a:prstClr val="white"/>
            </a:duotone>
          </a:blip>
          <a:stretch>
            <a:fillRect/>
          </a:stretch>
        </p:blipFill>
        <p:spPr>
          <a:xfrm>
            <a:off x="4199078" y="5115611"/>
            <a:ext cx="433933" cy="433933"/>
          </a:xfrm>
          <a:prstGeom prst="rect">
            <a:avLst/>
          </a:prstGeom>
        </p:spPr>
      </p:pic>
      <p:pic>
        <p:nvPicPr>
          <p:cNvPr id="26" name="Picture 25"/>
          <p:cNvPicPr>
            <a:picLocks noChangeAspect="1"/>
          </p:cNvPicPr>
          <p:nvPr/>
        </p:nvPicPr>
        <p:blipFill>
          <a:blip r:embed="rId5">
            <a:clrChange>
              <a:clrFrom>
                <a:srgbClr val="FFFFFF"/>
              </a:clrFrom>
              <a:clrTo>
                <a:srgbClr val="FFFFFF">
                  <a:alpha val="0"/>
                </a:srgbClr>
              </a:clrTo>
            </a:clrChange>
            <a:alphaModFix/>
            <a:duotone>
              <a:schemeClr val="accent6">
                <a:shade val="45000"/>
                <a:satMod val="135000"/>
              </a:schemeClr>
              <a:prstClr val="white"/>
            </a:duotone>
          </a:blip>
          <a:stretch>
            <a:fillRect/>
          </a:stretch>
        </p:blipFill>
        <p:spPr>
          <a:xfrm>
            <a:off x="4475382" y="5115611"/>
            <a:ext cx="433933" cy="433933"/>
          </a:xfrm>
          <a:prstGeom prst="rect">
            <a:avLst/>
          </a:prstGeom>
        </p:spPr>
      </p:pic>
      <p:pic>
        <p:nvPicPr>
          <p:cNvPr id="27" name="Picture 26"/>
          <p:cNvPicPr>
            <a:picLocks noChangeAspect="1"/>
          </p:cNvPicPr>
          <p:nvPr/>
        </p:nvPicPr>
        <p:blipFill>
          <a:blip r:embed="rId5">
            <a:clrChange>
              <a:clrFrom>
                <a:srgbClr val="FFFFFF"/>
              </a:clrFrom>
              <a:clrTo>
                <a:srgbClr val="FFFFFF">
                  <a:alpha val="0"/>
                </a:srgbClr>
              </a:clrTo>
            </a:clrChange>
            <a:alphaModFix/>
            <a:duotone>
              <a:schemeClr val="accent6">
                <a:shade val="45000"/>
                <a:satMod val="135000"/>
              </a:schemeClr>
              <a:prstClr val="white"/>
            </a:duotone>
          </a:blip>
          <a:stretch>
            <a:fillRect/>
          </a:stretch>
        </p:blipFill>
        <p:spPr>
          <a:xfrm>
            <a:off x="4751686" y="5115611"/>
            <a:ext cx="433933" cy="433933"/>
          </a:xfrm>
          <a:prstGeom prst="rect">
            <a:avLst/>
          </a:prstGeom>
        </p:spPr>
      </p:pic>
      <p:pic>
        <p:nvPicPr>
          <p:cNvPr id="29" name="Picture 28"/>
          <p:cNvPicPr>
            <a:picLocks noChangeAspect="1"/>
          </p:cNvPicPr>
          <p:nvPr/>
        </p:nvPicPr>
        <p:blipFill rotWithShape="1">
          <a:blip r:embed="rId5">
            <a:clrChange>
              <a:clrFrom>
                <a:srgbClr val="FFFFFF"/>
              </a:clrFrom>
              <a:clrTo>
                <a:srgbClr val="FFFFFF">
                  <a:alpha val="0"/>
                </a:srgbClr>
              </a:clrTo>
            </a:clrChange>
            <a:alphaModFix/>
            <a:duotone>
              <a:schemeClr val="accent3">
                <a:shade val="45000"/>
                <a:satMod val="135000"/>
              </a:schemeClr>
              <a:prstClr val="white"/>
            </a:duotone>
          </a:blip>
          <a:srcRect r="37056"/>
          <a:stretch/>
        </p:blipFill>
        <p:spPr>
          <a:xfrm>
            <a:off x="4454972" y="5631581"/>
            <a:ext cx="326183" cy="435291"/>
          </a:xfrm>
          <a:prstGeom prst="rect">
            <a:avLst/>
          </a:prstGeom>
        </p:spPr>
      </p:pic>
      <p:pic>
        <p:nvPicPr>
          <p:cNvPr id="30" name="Picture 29"/>
          <p:cNvPicPr>
            <a:picLocks noChangeAspect="1"/>
          </p:cNvPicPr>
          <p:nvPr/>
        </p:nvPicPr>
        <p:blipFill>
          <a:blip r:embed="rId5">
            <a:clrChange>
              <a:clrFrom>
                <a:srgbClr val="FFFFFF"/>
              </a:clrFrom>
              <a:clrTo>
                <a:srgbClr val="FFFFFF">
                  <a:alpha val="0"/>
                </a:srgbClr>
              </a:clrTo>
            </a:clrChange>
            <a:alphaModFix/>
            <a:duotone>
              <a:schemeClr val="accent3">
                <a:shade val="45000"/>
                <a:satMod val="135000"/>
              </a:schemeClr>
              <a:prstClr val="white"/>
            </a:duotone>
          </a:blip>
          <a:stretch>
            <a:fillRect/>
          </a:stretch>
        </p:blipFill>
        <p:spPr>
          <a:xfrm>
            <a:off x="4217352" y="5633589"/>
            <a:ext cx="457979" cy="433933"/>
          </a:xfrm>
          <a:prstGeom prst="rect">
            <a:avLst/>
          </a:prstGeom>
        </p:spPr>
      </p:pic>
      <p:pic>
        <p:nvPicPr>
          <p:cNvPr id="31" name="Picture 30"/>
          <p:cNvPicPr>
            <a:picLocks noChangeAspect="1"/>
          </p:cNvPicPr>
          <p:nvPr/>
        </p:nvPicPr>
        <p:blipFill>
          <a:blip r:embed="rId5">
            <a:clrChange>
              <a:clrFrom>
                <a:srgbClr val="FFFFFF"/>
              </a:clrFrom>
              <a:clrTo>
                <a:srgbClr val="FFFFFF">
                  <a:alpha val="0"/>
                </a:srgbClr>
              </a:clrTo>
            </a:clrChange>
            <a:alphaModFix/>
            <a:duotone>
              <a:schemeClr val="accent4">
                <a:shade val="45000"/>
                <a:satMod val="135000"/>
              </a:schemeClr>
              <a:prstClr val="white"/>
            </a:duotone>
          </a:blip>
          <a:stretch>
            <a:fillRect/>
          </a:stretch>
        </p:blipFill>
        <p:spPr>
          <a:xfrm>
            <a:off x="3955504" y="6152532"/>
            <a:ext cx="419056" cy="419056"/>
          </a:xfrm>
          <a:prstGeom prst="rect">
            <a:avLst/>
          </a:prstGeom>
        </p:spPr>
      </p:pic>
      <p:pic>
        <p:nvPicPr>
          <p:cNvPr id="32" name="Picture 31"/>
          <p:cNvPicPr>
            <a:picLocks noChangeAspect="1"/>
          </p:cNvPicPr>
          <p:nvPr/>
        </p:nvPicPr>
        <p:blipFill rotWithShape="1">
          <a:blip r:embed="rId5">
            <a:clrChange>
              <a:clrFrom>
                <a:srgbClr val="FFFFFF"/>
              </a:clrFrom>
              <a:clrTo>
                <a:srgbClr val="FFFFFF">
                  <a:alpha val="0"/>
                </a:srgbClr>
              </a:clrTo>
            </a:clrChange>
            <a:alphaModFix/>
            <a:duotone>
              <a:schemeClr val="accent4">
                <a:shade val="45000"/>
                <a:satMod val="135000"/>
              </a:schemeClr>
              <a:prstClr val="white"/>
            </a:duotone>
          </a:blip>
          <a:srcRect r="42391"/>
          <a:stretch/>
        </p:blipFill>
        <p:spPr>
          <a:xfrm>
            <a:off x="4196565" y="6139119"/>
            <a:ext cx="251527" cy="421729"/>
          </a:xfrm>
          <a:prstGeom prst="rect">
            <a:avLst/>
          </a:prstGeom>
        </p:spPr>
      </p:pic>
      <p:sp>
        <p:nvSpPr>
          <p:cNvPr id="2" name="Rectangle 1"/>
          <p:cNvSpPr/>
          <p:nvPr/>
        </p:nvSpPr>
        <p:spPr>
          <a:xfrm>
            <a:off x="828093" y="1450688"/>
            <a:ext cx="881973" cy="584775"/>
          </a:xfrm>
          <a:prstGeom prst="rect">
            <a:avLst/>
          </a:prstGeom>
        </p:spPr>
        <p:txBody>
          <a:bodyPr wrap="none">
            <a:spAutoFit/>
          </a:bodyPr>
          <a:lstStyle/>
          <a:p>
            <a:r>
              <a:rPr lang="en-US" altLang="ko-KR" sz="3200" b="1" dirty="0">
                <a:latin typeface="Arial Rounded MT Bold" charset="0"/>
                <a:ea typeface="Arial Rounded MT Bold" charset="0"/>
                <a:cs typeface="Arial Rounded MT Bold" charset="0"/>
              </a:rPr>
              <a:t>4.6</a:t>
            </a:r>
            <a:r>
              <a:rPr lang="en-US" altLang="ko-KR" dirty="0"/>
              <a:t> </a:t>
            </a:r>
            <a:endParaRPr lang="en-US" dirty="0"/>
          </a:p>
        </p:txBody>
      </p:sp>
      <p:sp>
        <p:nvSpPr>
          <p:cNvPr id="3" name="Rectangle 2"/>
          <p:cNvSpPr/>
          <p:nvPr/>
        </p:nvSpPr>
        <p:spPr>
          <a:xfrm>
            <a:off x="814314" y="2029493"/>
            <a:ext cx="671979" cy="584775"/>
          </a:xfrm>
          <a:prstGeom prst="rect">
            <a:avLst/>
          </a:prstGeom>
        </p:spPr>
        <p:txBody>
          <a:bodyPr wrap="none">
            <a:spAutoFit/>
          </a:bodyPr>
          <a:lstStyle/>
          <a:p>
            <a:r>
              <a:rPr lang="en-US" sz="3200" b="1" dirty="0">
                <a:latin typeface="Arial Rounded MT Bold" charset="0"/>
                <a:ea typeface="Arial Rounded MT Bold" charset="0"/>
                <a:cs typeface="Arial Rounded MT Bold" charset="0"/>
              </a:rPr>
              <a:t>12</a:t>
            </a:r>
          </a:p>
        </p:txBody>
      </p:sp>
      <p:sp>
        <p:nvSpPr>
          <p:cNvPr id="9" name="Rectangle 8"/>
          <p:cNvSpPr/>
          <p:nvPr/>
        </p:nvSpPr>
        <p:spPr>
          <a:xfrm>
            <a:off x="2929875" y="1593327"/>
            <a:ext cx="4012124" cy="369332"/>
          </a:xfrm>
          <a:prstGeom prst="rect">
            <a:avLst/>
          </a:prstGeom>
        </p:spPr>
        <p:txBody>
          <a:bodyPr vert="horz" wrap="none">
            <a:spAutoFit/>
          </a:bodyPr>
          <a:lstStyle/>
          <a:p>
            <a:r>
              <a:rPr lang="en-US" dirty="0">
                <a:sym typeface="Wingdings"/>
              </a:rPr>
              <a:t> av</a:t>
            </a:r>
            <a:r>
              <a:rPr lang="en-US" dirty="0"/>
              <a:t>erage # years you stay at a job</a:t>
            </a:r>
          </a:p>
        </p:txBody>
      </p:sp>
      <p:sp>
        <p:nvSpPr>
          <p:cNvPr id="10" name="Rectangle 9"/>
          <p:cNvSpPr/>
          <p:nvPr/>
        </p:nvSpPr>
        <p:spPr>
          <a:xfrm>
            <a:off x="2954805" y="2139932"/>
            <a:ext cx="5677586" cy="369332"/>
          </a:xfrm>
          <a:prstGeom prst="rect">
            <a:avLst/>
          </a:prstGeom>
        </p:spPr>
        <p:txBody>
          <a:bodyPr vert="horz" wrap="square">
            <a:spAutoFit/>
          </a:bodyPr>
          <a:lstStyle/>
          <a:p>
            <a:r>
              <a:rPr lang="en-US" altLang="ko-KR" dirty="0">
                <a:sym typeface="Wingdings"/>
              </a:rPr>
              <a:t> </a:t>
            </a:r>
            <a:r>
              <a:rPr lang="en-US" altLang="ko-KR" dirty="0"/>
              <a:t># jobs average person has over their lifetime</a:t>
            </a:r>
          </a:p>
        </p:txBody>
      </p:sp>
      <p:sp>
        <p:nvSpPr>
          <p:cNvPr id="28" name="Rectangle 27"/>
          <p:cNvSpPr/>
          <p:nvPr/>
        </p:nvSpPr>
        <p:spPr>
          <a:xfrm>
            <a:off x="821688" y="2597884"/>
            <a:ext cx="1560642" cy="584775"/>
          </a:xfrm>
          <a:prstGeom prst="rect">
            <a:avLst/>
          </a:prstGeom>
        </p:spPr>
        <p:txBody>
          <a:bodyPr wrap="square">
            <a:spAutoFit/>
          </a:bodyPr>
          <a:lstStyle/>
          <a:p>
            <a:r>
              <a:rPr lang="en-US" sz="3200" b="1" dirty="0">
                <a:latin typeface="Arial Rounded MT Bold" charset="0"/>
                <a:ea typeface="Arial Rounded MT Bold" charset="0"/>
                <a:cs typeface="Arial Rounded MT Bold" charset="0"/>
              </a:rPr>
              <a:t>50%</a:t>
            </a:r>
          </a:p>
        </p:txBody>
      </p:sp>
      <p:sp>
        <p:nvSpPr>
          <p:cNvPr id="33" name="Rectangle 32"/>
          <p:cNvSpPr/>
          <p:nvPr/>
        </p:nvSpPr>
        <p:spPr>
          <a:xfrm>
            <a:off x="2954805" y="2691353"/>
            <a:ext cx="5751206" cy="369332"/>
          </a:xfrm>
          <a:prstGeom prst="rect">
            <a:avLst/>
          </a:prstGeom>
        </p:spPr>
        <p:txBody>
          <a:bodyPr vert="horz" wrap="square">
            <a:spAutoFit/>
          </a:bodyPr>
          <a:lstStyle/>
          <a:p>
            <a:r>
              <a:rPr lang="en-US" dirty="0">
                <a:sym typeface="Wingdings"/>
              </a:rPr>
              <a:t> </a:t>
            </a:r>
            <a:r>
              <a:rPr lang="en-US" dirty="0"/>
              <a:t>estimated # job changes occurring before age 25</a:t>
            </a:r>
          </a:p>
        </p:txBody>
      </p:sp>
      <p:sp>
        <p:nvSpPr>
          <p:cNvPr id="34" name="Rectangle 33"/>
          <p:cNvSpPr/>
          <p:nvPr/>
        </p:nvSpPr>
        <p:spPr>
          <a:xfrm>
            <a:off x="811552" y="3132257"/>
            <a:ext cx="1560642" cy="584775"/>
          </a:xfrm>
          <a:prstGeom prst="rect">
            <a:avLst/>
          </a:prstGeom>
        </p:spPr>
        <p:txBody>
          <a:bodyPr wrap="square">
            <a:spAutoFit/>
          </a:bodyPr>
          <a:lstStyle/>
          <a:p>
            <a:r>
              <a:rPr lang="en-US" sz="3200" b="1" dirty="0">
                <a:latin typeface="Arial Rounded MT Bold" charset="0"/>
                <a:ea typeface="Arial Rounded MT Bold" charset="0"/>
                <a:cs typeface="Arial Rounded MT Bold" charset="0"/>
              </a:rPr>
              <a:t>85%</a:t>
            </a:r>
          </a:p>
        </p:txBody>
      </p:sp>
      <p:sp>
        <p:nvSpPr>
          <p:cNvPr id="35" name="Rectangle 34"/>
          <p:cNvSpPr/>
          <p:nvPr/>
        </p:nvSpPr>
        <p:spPr>
          <a:xfrm>
            <a:off x="2944669" y="3225726"/>
            <a:ext cx="5751206" cy="369332"/>
          </a:xfrm>
          <a:prstGeom prst="rect">
            <a:avLst/>
          </a:prstGeom>
        </p:spPr>
        <p:txBody>
          <a:bodyPr vert="horz" wrap="square">
            <a:spAutoFit/>
          </a:bodyPr>
          <a:lstStyle/>
          <a:p>
            <a:r>
              <a:rPr lang="en-US" dirty="0">
                <a:sym typeface="Wingdings"/>
              </a:rPr>
              <a:t> jobs in 2030 don’t exist yet</a:t>
            </a:r>
            <a:endParaRPr lang="en-US" dirty="0"/>
          </a:p>
        </p:txBody>
      </p:sp>
      <p:sp>
        <p:nvSpPr>
          <p:cNvPr id="36" name="TextBox 35"/>
          <p:cNvSpPr txBox="1"/>
          <p:nvPr/>
        </p:nvSpPr>
        <p:spPr>
          <a:xfrm rot="1301000">
            <a:off x="852814" y="3066517"/>
            <a:ext cx="7560403" cy="1754326"/>
          </a:xfrm>
          <a:prstGeom prst="rect">
            <a:avLst/>
          </a:prstGeom>
          <a:noFill/>
        </p:spPr>
        <p:txBody>
          <a:bodyPr wrap="none" rtlCol="0">
            <a:spAutoFit/>
          </a:bodyPr>
          <a:lstStyle/>
          <a:p>
            <a:pPr algn="ctr"/>
            <a:r>
              <a:rPr lang="en-US" sz="5400" b="1" i="1" dirty="0">
                <a:solidFill>
                  <a:srgbClr val="FF0000"/>
                </a:solidFill>
              </a:rPr>
              <a:t>Does your career path</a:t>
            </a:r>
          </a:p>
          <a:p>
            <a:pPr algn="ctr"/>
            <a:r>
              <a:rPr lang="en-US" sz="5400" b="1" i="1" dirty="0">
                <a:solidFill>
                  <a:srgbClr val="FF0000"/>
                </a:solidFill>
              </a:rPr>
              <a:t>get to retirement?</a:t>
            </a:r>
          </a:p>
        </p:txBody>
      </p:sp>
      <p:sp>
        <p:nvSpPr>
          <p:cNvPr id="5" name="Oval Callout 4"/>
          <p:cNvSpPr/>
          <p:nvPr/>
        </p:nvSpPr>
        <p:spPr>
          <a:xfrm>
            <a:off x="251520" y="1441546"/>
            <a:ext cx="8640960" cy="462532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bg1"/>
                </a:solidFill>
              </a:rPr>
              <a:t>"The pace of change will be so rapid </a:t>
            </a:r>
          </a:p>
          <a:p>
            <a:pPr algn="ctr"/>
            <a:r>
              <a:rPr lang="en-US" sz="2400" b="1" i="1" dirty="0">
                <a:solidFill>
                  <a:schemeClr val="bg1"/>
                </a:solidFill>
              </a:rPr>
              <a:t>that people will learn 'in the moment' </a:t>
            </a:r>
          </a:p>
          <a:p>
            <a:pPr algn="ctr"/>
            <a:r>
              <a:rPr lang="en-US" sz="2400" b="1" i="1" dirty="0">
                <a:solidFill>
                  <a:schemeClr val="bg1"/>
                </a:solidFill>
              </a:rPr>
              <a:t>using new technologies such as </a:t>
            </a:r>
          </a:p>
          <a:p>
            <a:pPr algn="ctr"/>
            <a:r>
              <a:rPr lang="en-US" sz="2400" b="1" i="1" dirty="0">
                <a:solidFill>
                  <a:schemeClr val="bg1"/>
                </a:solidFill>
              </a:rPr>
              <a:t>augmented reality and virtual reality. </a:t>
            </a:r>
          </a:p>
          <a:p>
            <a:pPr algn="ctr"/>
            <a:r>
              <a:rPr lang="en-US" sz="2400" b="1" i="1" dirty="0">
                <a:solidFill>
                  <a:schemeClr val="bg1"/>
                </a:solidFill>
              </a:rPr>
              <a:t>The ability to gain new knowledge will be more valuable than the </a:t>
            </a:r>
          </a:p>
          <a:p>
            <a:pPr algn="ctr"/>
            <a:r>
              <a:rPr lang="en-US" sz="2400" b="1" i="1" dirty="0">
                <a:solidFill>
                  <a:schemeClr val="bg1"/>
                </a:solidFill>
              </a:rPr>
              <a:t>knowledge itself”</a:t>
            </a:r>
            <a:r>
              <a:rPr lang="mr-IN" sz="2400" b="1" i="1" dirty="0">
                <a:solidFill>
                  <a:schemeClr val="bg1"/>
                </a:solidFill>
              </a:rPr>
              <a:t>…</a:t>
            </a:r>
            <a:endParaRPr lang="en-US" sz="2400" b="1" i="1" dirty="0">
              <a:solidFill>
                <a:schemeClr val="bg1"/>
              </a:solidFill>
            </a:endParaRPr>
          </a:p>
          <a:p>
            <a:r>
              <a:rPr lang="en-US" sz="2400" b="1" i="1" dirty="0">
                <a:solidFill>
                  <a:schemeClr val="bg1"/>
                </a:solidFill>
              </a:rPr>
              <a:t>                                 </a:t>
            </a:r>
          </a:p>
          <a:p>
            <a:r>
              <a:rPr lang="en-US" sz="2400" b="1" i="1" dirty="0">
                <a:solidFill>
                  <a:schemeClr val="bg1"/>
                </a:solidFill>
              </a:rPr>
              <a:t>                 Dell Corporation</a:t>
            </a:r>
          </a:p>
        </p:txBody>
      </p:sp>
    </p:spTree>
    <p:extLst>
      <p:ext uri="{BB962C8B-B14F-4D97-AF65-F5344CB8AC3E}">
        <p14:creationId xmlns:p14="http://schemas.microsoft.com/office/powerpoint/2010/main" val="27949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3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3000"/>
                                        <p:tgtEl>
                                          <p:spTgt spid="1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dissolve">
                                      <p:cBhvr>
                                        <p:cTn id="15" dur="30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dissolve">
                                      <p:cBhvr>
                                        <p:cTn id="20" dur="30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ssolve">
                                      <p:cBhvr>
                                        <p:cTn id="25" dur="10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2000" fill="hold"/>
                                        <p:tgtEl>
                                          <p:spTgt spid="36"/>
                                        </p:tgtEl>
                                        <p:attrNameLst>
                                          <p:attrName>ppt_w</p:attrName>
                                        </p:attrNameLst>
                                      </p:cBhvr>
                                      <p:tavLst>
                                        <p:tav tm="0">
                                          <p:val>
                                            <p:fltVal val="0"/>
                                          </p:val>
                                        </p:tav>
                                        <p:tav tm="100000">
                                          <p:val>
                                            <p:strVal val="#ppt_w"/>
                                          </p:val>
                                        </p:tav>
                                      </p:tavLst>
                                    </p:anim>
                                    <p:anim calcmode="lin" valueType="num">
                                      <p:cBhvr>
                                        <p:cTn id="31" dur="2000" fill="hold"/>
                                        <p:tgtEl>
                                          <p:spTgt spid="36"/>
                                        </p:tgtEl>
                                        <p:attrNameLst>
                                          <p:attrName>ppt_h</p:attrName>
                                        </p:attrNameLst>
                                      </p:cBhvr>
                                      <p:tavLst>
                                        <p:tav tm="0">
                                          <p:val>
                                            <p:fltVal val="0"/>
                                          </p:val>
                                        </p:tav>
                                        <p:tav tm="100000">
                                          <p:val>
                                            <p:strVal val="#ppt_h"/>
                                          </p:val>
                                        </p:tav>
                                      </p:tavLst>
                                    </p:anim>
                                    <p:anim calcmode="lin" valueType="num">
                                      <p:cBhvr>
                                        <p:cTn id="32" dur="2000" fill="hold"/>
                                        <p:tgtEl>
                                          <p:spTgt spid="36"/>
                                        </p:tgtEl>
                                        <p:attrNameLst>
                                          <p:attrName>style.rotation</p:attrName>
                                        </p:attrNameLst>
                                      </p:cBhvr>
                                      <p:tavLst>
                                        <p:tav tm="0">
                                          <p:val>
                                            <p:fltVal val="90"/>
                                          </p:val>
                                        </p:tav>
                                        <p:tav tm="100000">
                                          <p:val>
                                            <p:fltVal val="0"/>
                                          </p:val>
                                        </p:tav>
                                      </p:tavLst>
                                    </p:anim>
                                    <p:animEffect transition="in" filter="fade">
                                      <p:cBhvr>
                                        <p:cTn id="33"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3" grpId="0"/>
      <p:bldP spid="35" grpId="0"/>
      <p:bldP spid="36"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a:t>Transitional Thoughts</a:t>
            </a:r>
            <a:endParaRPr lang="ko-KR" altLang="en-US" dirty="0"/>
          </a:p>
        </p:txBody>
      </p:sp>
      <p:sp>
        <p:nvSpPr>
          <p:cNvPr id="11" name="TextBox 10"/>
          <p:cNvSpPr txBox="1"/>
          <p:nvPr/>
        </p:nvSpPr>
        <p:spPr>
          <a:xfrm>
            <a:off x="2123728" y="1583625"/>
            <a:ext cx="4600490" cy="369332"/>
          </a:xfrm>
          <a:prstGeom prst="rect">
            <a:avLst/>
          </a:prstGeom>
        </p:spPr>
        <p:txBody>
          <a:bodyPr wrap="none" rtlCol="0">
            <a:spAutoFit/>
          </a:bodyPr>
          <a:lstStyle/>
          <a:p>
            <a:r>
              <a:rPr lang="en-US" b="1" dirty="0">
                <a:latin typeface="Bangla MN" charset="0"/>
                <a:ea typeface="Bangla MN" charset="0"/>
                <a:cs typeface="Bangla MN" charset="0"/>
              </a:rPr>
              <a:t>Where has your journey taken you?</a:t>
            </a:r>
          </a:p>
        </p:txBody>
      </p:sp>
      <p:sp>
        <p:nvSpPr>
          <p:cNvPr id="12" name="TextBox 11"/>
          <p:cNvSpPr txBox="1"/>
          <p:nvPr/>
        </p:nvSpPr>
        <p:spPr>
          <a:xfrm>
            <a:off x="2667252" y="2564792"/>
            <a:ext cx="6148611" cy="646331"/>
          </a:xfrm>
          <a:prstGeom prst="rect">
            <a:avLst/>
          </a:prstGeom>
          <a:noFill/>
        </p:spPr>
        <p:txBody>
          <a:bodyPr wrap="square" rtlCol="0">
            <a:spAutoFit/>
          </a:bodyPr>
          <a:lstStyle/>
          <a:p>
            <a:pPr algn="ctr"/>
            <a:r>
              <a:rPr lang="en-US" b="1" dirty="0">
                <a:latin typeface="Bangla MN" charset="0"/>
                <a:ea typeface="Bangla MN" charset="0"/>
                <a:cs typeface="Bangla MN" charset="0"/>
              </a:rPr>
              <a:t>Will your job/career path be here in the future</a:t>
            </a:r>
          </a:p>
          <a:p>
            <a:pPr algn="ctr"/>
            <a:r>
              <a:rPr lang="en-US" b="1" dirty="0">
                <a:latin typeface="Bangla MN" charset="0"/>
                <a:ea typeface="Bangla MN" charset="0"/>
                <a:cs typeface="Bangla MN" charset="0"/>
              </a:rPr>
              <a:t> - and take you to retirement? </a:t>
            </a:r>
          </a:p>
        </p:txBody>
      </p:sp>
      <p:sp>
        <p:nvSpPr>
          <p:cNvPr id="13" name="TextBox 12"/>
          <p:cNvSpPr txBox="1"/>
          <p:nvPr/>
        </p:nvSpPr>
        <p:spPr>
          <a:xfrm>
            <a:off x="1043608" y="5921841"/>
            <a:ext cx="7416824" cy="584775"/>
          </a:xfrm>
          <a:prstGeom prst="rect">
            <a:avLst/>
          </a:prstGeom>
          <a:noFill/>
        </p:spPr>
        <p:txBody>
          <a:bodyPr wrap="square" rtlCol="0">
            <a:spAutoFit/>
          </a:bodyPr>
          <a:lstStyle/>
          <a:p>
            <a:pPr algn="ctr"/>
            <a:r>
              <a:rPr lang="en-US" sz="3200" b="1" dirty="0">
                <a:latin typeface="Bangla MN" charset="0"/>
                <a:ea typeface="Bangla MN" charset="0"/>
                <a:cs typeface="Bangla MN" charset="0"/>
              </a:rPr>
              <a:t>Are you prepared to transition?</a:t>
            </a:r>
          </a:p>
        </p:txBody>
      </p:sp>
      <p:sp>
        <p:nvSpPr>
          <p:cNvPr id="33" name="TextBox 32"/>
          <p:cNvSpPr txBox="1"/>
          <p:nvPr/>
        </p:nvSpPr>
        <p:spPr>
          <a:xfrm>
            <a:off x="3882236" y="3786762"/>
            <a:ext cx="3463151" cy="369332"/>
          </a:xfrm>
          <a:prstGeom prst="rect">
            <a:avLst/>
          </a:prstGeom>
          <a:noFill/>
        </p:spPr>
        <p:txBody>
          <a:bodyPr wrap="square" rtlCol="0">
            <a:spAutoFit/>
          </a:bodyPr>
          <a:lstStyle/>
          <a:p>
            <a:r>
              <a:rPr lang="en-US" b="1" dirty="0">
                <a:latin typeface="Bangla MN" charset="0"/>
                <a:ea typeface="Bangla MN" charset="0"/>
                <a:cs typeface="Bangla MN" charset="0"/>
              </a:rPr>
              <a:t>Do you </a:t>
            </a:r>
            <a:r>
              <a:rPr lang="en-US" b="1">
                <a:latin typeface="Bangla MN" charset="0"/>
                <a:ea typeface="Bangla MN" charset="0"/>
                <a:cs typeface="Bangla MN" charset="0"/>
              </a:rPr>
              <a:t>like what you do? </a:t>
            </a:r>
            <a:endParaRPr lang="en-US" b="1" dirty="0">
              <a:latin typeface="Bangla MN" charset="0"/>
              <a:ea typeface="Bangla MN" charset="0"/>
              <a:cs typeface="Bangla MN" charset="0"/>
            </a:endParaRPr>
          </a:p>
        </p:txBody>
      </p:sp>
      <p:sp>
        <p:nvSpPr>
          <p:cNvPr id="34" name="TextBox 33"/>
          <p:cNvSpPr txBox="1"/>
          <p:nvPr/>
        </p:nvSpPr>
        <p:spPr>
          <a:xfrm>
            <a:off x="2987824" y="4857845"/>
            <a:ext cx="5107959" cy="369332"/>
          </a:xfrm>
          <a:prstGeom prst="rect">
            <a:avLst/>
          </a:prstGeom>
          <a:noFill/>
        </p:spPr>
        <p:txBody>
          <a:bodyPr wrap="square" rtlCol="0">
            <a:spAutoFit/>
          </a:bodyPr>
          <a:lstStyle/>
          <a:p>
            <a:r>
              <a:rPr lang="en-US" b="1" dirty="0">
                <a:latin typeface="Bangla MN" charset="0"/>
                <a:ea typeface="Bangla MN" charset="0"/>
                <a:cs typeface="Bangla MN" charset="0"/>
              </a:rPr>
              <a:t>Should/need/want to transition?  Why?</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2176274"/>
            <a:ext cx="3240360" cy="3240360"/>
          </a:xfrm>
          <a:prstGeom prst="rect">
            <a:avLst/>
          </a:prstGeom>
        </p:spPr>
      </p:pic>
    </p:spTree>
    <p:extLst>
      <p:ext uri="{BB962C8B-B14F-4D97-AF65-F5344CB8AC3E}">
        <p14:creationId xmlns:p14="http://schemas.microsoft.com/office/powerpoint/2010/main" val="50405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3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3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dissolve">
                                      <p:cBhvr>
                                        <p:cTn id="17" dur="30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dissolve">
                                      <p:cBhvr>
                                        <p:cTn id="22" dur="30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man_eu | Pixabay - 8 | Screen beans, Belo papel de"/>
          <p:cNvPicPr>
            <a:picLocks noChangeAspect="1" noChangeArrowheads="1"/>
          </p:cNvPicPr>
          <p:nvPr/>
        </p:nvPicPr>
        <p:blipFill rotWithShape="1">
          <a:blip r:embed="rId3">
            <a:extLst>
              <a:ext uri="{28A0092B-C50C-407E-A947-70E740481C1C}">
                <a14:useLocalDpi xmlns:a14="http://schemas.microsoft.com/office/drawing/2010/main" val="0"/>
              </a:ext>
            </a:extLst>
          </a:blip>
          <a:srcRect t="21271"/>
          <a:stretch/>
        </p:blipFill>
        <p:spPr bwMode="auto">
          <a:xfrm>
            <a:off x="2843808" y="1772816"/>
            <a:ext cx="4238399" cy="333685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br>
              <a:rPr lang="en-US" altLang="ko-KR" dirty="0"/>
            </a:br>
            <a:endParaRPr lang="ko-KR" altLang="en-US" dirty="0"/>
          </a:p>
        </p:txBody>
      </p:sp>
      <p:sp>
        <p:nvSpPr>
          <p:cNvPr id="3" name="AutoShape 2" descr="mage result for career in transition sign"/>
          <p:cNvSpPr>
            <a:spLocks noChangeAspect="1" noChangeArrowheads="1"/>
          </p:cNvSpPr>
          <p:nvPr/>
        </p:nvSpPr>
        <p:spPr bwMode="auto">
          <a:xfrm>
            <a:off x="611560" y="14127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hy You Should Think of Your Career as a Jungle Gym, Not a Ladder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7" y="2060848"/>
            <a:ext cx="6552728" cy="331183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350727" y="5388624"/>
            <a:ext cx="4824028" cy="646331"/>
          </a:xfrm>
          <a:prstGeom prst="rect">
            <a:avLst/>
          </a:prstGeom>
        </p:spPr>
        <p:txBody>
          <a:bodyPr wrap="square">
            <a:spAutoFit/>
          </a:bodyPr>
          <a:lstStyle/>
          <a:p>
            <a:r>
              <a:rPr lang="en-US" dirty="0">
                <a:solidFill>
                  <a:srgbClr val="313133"/>
                </a:solidFill>
                <a:latin typeface="whitney-medium" charset="0"/>
              </a:rPr>
              <a:t>"The most successful people I know don't think of their career as a ladder. But rather, a jungle gym.”</a:t>
            </a:r>
            <a:endParaRPr lang="en-US" dirty="0"/>
          </a:p>
        </p:txBody>
      </p:sp>
      <p:sp>
        <p:nvSpPr>
          <p:cNvPr id="7" name="Rectangle 6"/>
          <p:cNvSpPr/>
          <p:nvPr/>
        </p:nvSpPr>
        <p:spPr>
          <a:xfrm>
            <a:off x="5868144" y="6583909"/>
            <a:ext cx="3159527" cy="246221"/>
          </a:xfrm>
          <a:prstGeom prst="rect">
            <a:avLst/>
          </a:prstGeom>
        </p:spPr>
        <p:txBody>
          <a:bodyPr wrap="square">
            <a:spAutoFit/>
          </a:bodyPr>
          <a:lstStyle/>
          <a:p>
            <a:r>
              <a:rPr lang="en-US" sz="1000" i="1" dirty="0">
                <a:solidFill>
                  <a:srgbClr val="313133"/>
                </a:solidFill>
                <a:latin typeface="whitney-medium" charset="0"/>
              </a:rPr>
              <a:t>Pattie Sellers, senior editor-at-large of Fortune magazine </a:t>
            </a:r>
            <a:endParaRPr lang="en-US" sz="1000" i="1" dirty="0"/>
          </a:p>
        </p:txBody>
      </p:sp>
    </p:spTree>
    <p:extLst>
      <p:ext uri="{BB962C8B-B14F-4D97-AF65-F5344CB8AC3E}">
        <p14:creationId xmlns:p14="http://schemas.microsoft.com/office/powerpoint/2010/main" val="185915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dissolve">
                                      <p:cBhvr>
                                        <p:cTn id="12" dur="3000"/>
                                        <p:tgtEl>
                                          <p:spTgt spid="2052"/>
                                        </p:tgtEl>
                                      </p:cBhvr>
                                    </p:animEffect>
                                  </p:childTnLst>
                                </p:cTn>
                              </p:par>
                            </p:childTnLst>
                          </p:cTn>
                        </p:par>
                        <p:par>
                          <p:cTn id="13" fill="hold">
                            <p:stCondLst>
                              <p:cond delay="3000"/>
                            </p:stCondLst>
                            <p:childTnLst>
                              <p:par>
                                <p:cTn id="14" presetID="1"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9"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br>
              <a:rPr lang="en-US" altLang="ko-KR" dirty="0"/>
            </a:br>
            <a:endParaRPr lang="ko-KR" altLang="en-US" dirty="0"/>
          </a:p>
        </p:txBody>
      </p:sp>
      <p:sp>
        <p:nvSpPr>
          <p:cNvPr id="3" name="AutoShape 2" descr="mage result for career in transition sign"/>
          <p:cNvSpPr>
            <a:spLocks noChangeAspect="1" noChangeArrowheads="1"/>
          </p:cNvSpPr>
          <p:nvPr/>
        </p:nvSpPr>
        <p:spPr bwMode="auto">
          <a:xfrm>
            <a:off x="611560" y="14127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0" name="Picture 8" descr=" Confused pictures cartoon stock photos, Royalty Free confused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8028" y="3807042"/>
            <a:ext cx="4067944" cy="30509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b="31739"/>
          <a:stretch/>
        </p:blipFill>
        <p:spPr>
          <a:xfrm>
            <a:off x="1691680" y="1739122"/>
            <a:ext cx="6299200" cy="1794526"/>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8390" y="6159500"/>
            <a:ext cx="2552700" cy="698500"/>
          </a:xfrm>
          <a:prstGeom prst="rect">
            <a:avLst/>
          </a:prstGeom>
        </p:spPr>
      </p:pic>
    </p:spTree>
    <p:extLst>
      <p:ext uri="{BB962C8B-B14F-4D97-AF65-F5344CB8AC3E}">
        <p14:creationId xmlns:p14="http://schemas.microsoft.com/office/powerpoint/2010/main" val="2117310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a:t>Filter and Focus</a:t>
            </a:r>
            <a:endParaRPr lang="ko-KR" altLang="en-US" dirty="0"/>
          </a:p>
        </p:txBody>
      </p:sp>
      <p:pic>
        <p:nvPicPr>
          <p:cNvPr id="1028" name="Picture 4"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9757" y="1761490"/>
            <a:ext cx="6638678" cy="4149931"/>
          </a:xfrm>
          <a:prstGeom prst="rect">
            <a:avLst/>
          </a:prstGeom>
          <a:noFill/>
          <a:extLst>
            <a:ext uri="{909E8E84-426E-40DD-AFC4-6F175D3DCCD1}">
              <a14:hiddenFill xmlns:a14="http://schemas.microsoft.com/office/drawing/2010/main">
                <a:solidFill>
                  <a:srgbClr val="FFFFFF"/>
                </a:solidFill>
              </a14:hiddenFill>
            </a:ext>
          </a:extLst>
        </p:spPr>
      </p:pic>
      <p:sp>
        <p:nvSpPr>
          <p:cNvPr id="5" name="Cloud 4"/>
          <p:cNvSpPr/>
          <p:nvPr/>
        </p:nvSpPr>
        <p:spPr>
          <a:xfrm>
            <a:off x="271228" y="1373728"/>
            <a:ext cx="3004627" cy="1584176"/>
          </a:xfrm>
          <a:prstGeom prst="cloud">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 name="Rectangle 10"/>
          <p:cNvSpPr/>
          <p:nvPr/>
        </p:nvSpPr>
        <p:spPr>
          <a:xfrm>
            <a:off x="712532" y="1643203"/>
            <a:ext cx="328936" cy="307777"/>
          </a:xfrm>
          <a:prstGeom prst="rect">
            <a:avLst/>
          </a:prstGeom>
        </p:spPr>
        <p:txBody>
          <a:bodyPr wrap="none">
            <a:spAutoFit/>
          </a:bodyPr>
          <a:lstStyle/>
          <a:p>
            <a:pPr algn="ctr"/>
            <a:r>
              <a:rPr lang="en-US" sz="1400"/>
              <a:t>IT</a:t>
            </a:r>
            <a:endParaRPr lang="en-US" sz="1400" dirty="0"/>
          </a:p>
        </p:txBody>
      </p:sp>
      <p:sp>
        <p:nvSpPr>
          <p:cNvPr id="12" name="Rectangle 11"/>
          <p:cNvSpPr/>
          <p:nvPr/>
        </p:nvSpPr>
        <p:spPr>
          <a:xfrm>
            <a:off x="971271" y="2407848"/>
            <a:ext cx="1372492" cy="307777"/>
          </a:xfrm>
          <a:prstGeom prst="rect">
            <a:avLst/>
          </a:prstGeom>
        </p:spPr>
        <p:txBody>
          <a:bodyPr wrap="none">
            <a:spAutoFit/>
          </a:bodyPr>
          <a:lstStyle/>
          <a:p>
            <a:pPr algn="ctr"/>
            <a:r>
              <a:rPr lang="en-US" sz="1400" dirty="0"/>
              <a:t>Manufacturing</a:t>
            </a:r>
          </a:p>
        </p:txBody>
      </p:sp>
      <p:sp>
        <p:nvSpPr>
          <p:cNvPr id="13" name="Rectangle 12"/>
          <p:cNvSpPr/>
          <p:nvPr/>
        </p:nvSpPr>
        <p:spPr>
          <a:xfrm>
            <a:off x="1956260" y="1820774"/>
            <a:ext cx="888385" cy="307777"/>
          </a:xfrm>
          <a:prstGeom prst="rect">
            <a:avLst/>
          </a:prstGeom>
        </p:spPr>
        <p:txBody>
          <a:bodyPr wrap="none">
            <a:spAutoFit/>
          </a:bodyPr>
          <a:lstStyle/>
          <a:p>
            <a:pPr algn="ctr"/>
            <a:r>
              <a:rPr lang="en-US" sz="1400" dirty="0"/>
              <a:t>Financial</a:t>
            </a:r>
          </a:p>
        </p:txBody>
      </p:sp>
      <p:sp>
        <p:nvSpPr>
          <p:cNvPr id="14" name="Cloud 13"/>
          <p:cNvSpPr/>
          <p:nvPr/>
        </p:nvSpPr>
        <p:spPr>
          <a:xfrm>
            <a:off x="5081526" y="1137650"/>
            <a:ext cx="2808312" cy="1584176"/>
          </a:xfrm>
          <a:prstGeom prst="cloud">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5680644" y="1401225"/>
            <a:ext cx="975652" cy="307777"/>
          </a:xfrm>
          <a:prstGeom prst="rect">
            <a:avLst/>
          </a:prstGeom>
        </p:spPr>
        <p:txBody>
          <a:bodyPr wrap="none">
            <a:spAutoFit/>
          </a:bodyPr>
          <a:lstStyle/>
          <a:p>
            <a:pPr algn="ctr"/>
            <a:r>
              <a:rPr lang="en-US" sz="1400" dirty="0"/>
              <a:t>Employee</a:t>
            </a:r>
          </a:p>
        </p:txBody>
      </p:sp>
      <p:sp>
        <p:nvSpPr>
          <p:cNvPr id="15" name="Rectangle 14"/>
          <p:cNvSpPr/>
          <p:nvPr/>
        </p:nvSpPr>
        <p:spPr>
          <a:xfrm>
            <a:off x="5393997" y="1825892"/>
            <a:ext cx="1047274" cy="307777"/>
          </a:xfrm>
          <a:prstGeom prst="rect">
            <a:avLst/>
          </a:prstGeom>
        </p:spPr>
        <p:txBody>
          <a:bodyPr wrap="none">
            <a:spAutoFit/>
          </a:bodyPr>
          <a:lstStyle/>
          <a:p>
            <a:pPr algn="ctr"/>
            <a:r>
              <a:rPr lang="en-US" sz="1400" dirty="0"/>
              <a:t>Contractor</a:t>
            </a:r>
          </a:p>
        </p:txBody>
      </p:sp>
      <p:sp>
        <p:nvSpPr>
          <p:cNvPr id="16" name="Rectangle 15"/>
          <p:cNvSpPr/>
          <p:nvPr/>
        </p:nvSpPr>
        <p:spPr>
          <a:xfrm>
            <a:off x="1458783" y="1499007"/>
            <a:ext cx="1050993" cy="307777"/>
          </a:xfrm>
          <a:prstGeom prst="rect">
            <a:avLst/>
          </a:prstGeom>
        </p:spPr>
        <p:txBody>
          <a:bodyPr wrap="none">
            <a:spAutoFit/>
          </a:bodyPr>
          <a:lstStyle/>
          <a:p>
            <a:pPr algn="ctr"/>
            <a:r>
              <a:rPr lang="en-US" sz="1400" dirty="0"/>
              <a:t>Healthcare</a:t>
            </a:r>
          </a:p>
        </p:txBody>
      </p:sp>
      <p:sp>
        <p:nvSpPr>
          <p:cNvPr id="17" name="Cloud 16"/>
          <p:cNvSpPr/>
          <p:nvPr/>
        </p:nvSpPr>
        <p:spPr>
          <a:xfrm>
            <a:off x="6962143" y="2827323"/>
            <a:ext cx="2132583" cy="1333264"/>
          </a:xfrm>
          <a:prstGeom prst="cloud">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7985152" y="3050230"/>
            <a:ext cx="489236" cy="307777"/>
          </a:xfrm>
          <a:prstGeom prst="rect">
            <a:avLst/>
          </a:prstGeom>
        </p:spPr>
        <p:txBody>
          <a:bodyPr wrap="none">
            <a:spAutoFit/>
          </a:bodyPr>
          <a:lstStyle/>
          <a:p>
            <a:pPr algn="ctr"/>
            <a:r>
              <a:rPr lang="en-US" sz="1400" dirty="0"/>
              <a:t>U.S.</a:t>
            </a:r>
          </a:p>
        </p:txBody>
      </p:sp>
      <p:sp>
        <p:nvSpPr>
          <p:cNvPr id="19" name="Rectangle 18"/>
          <p:cNvSpPr/>
          <p:nvPr/>
        </p:nvSpPr>
        <p:spPr>
          <a:xfrm>
            <a:off x="6923454" y="3311346"/>
            <a:ext cx="1372491" cy="523220"/>
          </a:xfrm>
          <a:prstGeom prst="rect">
            <a:avLst/>
          </a:prstGeom>
        </p:spPr>
        <p:txBody>
          <a:bodyPr wrap="none">
            <a:spAutoFit/>
          </a:bodyPr>
          <a:lstStyle/>
          <a:p>
            <a:pPr algn="ctr"/>
            <a:r>
              <a:rPr lang="en-US" sz="1400" dirty="0"/>
              <a:t>Europe</a:t>
            </a:r>
          </a:p>
          <a:p>
            <a:pPr algn="ctr"/>
            <a:r>
              <a:rPr lang="en-US" sz="1400" dirty="0"/>
              <a:t>                   </a:t>
            </a:r>
          </a:p>
        </p:txBody>
      </p:sp>
      <p:sp>
        <p:nvSpPr>
          <p:cNvPr id="20" name="Cloud 19"/>
          <p:cNvSpPr/>
          <p:nvPr/>
        </p:nvSpPr>
        <p:spPr>
          <a:xfrm>
            <a:off x="6453923" y="5189175"/>
            <a:ext cx="2324944" cy="1584176"/>
          </a:xfrm>
          <a:prstGeom prst="cloud">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6947602" y="5413403"/>
            <a:ext cx="1275542" cy="307777"/>
          </a:xfrm>
          <a:prstGeom prst="rect">
            <a:avLst/>
          </a:prstGeom>
        </p:spPr>
        <p:txBody>
          <a:bodyPr wrap="none">
            <a:spAutoFit/>
          </a:bodyPr>
          <a:lstStyle/>
          <a:p>
            <a:pPr algn="ctr"/>
            <a:r>
              <a:rPr lang="en-US" sz="1400" dirty="0"/>
              <a:t>Family access</a:t>
            </a:r>
          </a:p>
        </p:txBody>
      </p:sp>
      <p:sp>
        <p:nvSpPr>
          <p:cNvPr id="22" name="Rectangle 21"/>
          <p:cNvSpPr/>
          <p:nvPr/>
        </p:nvSpPr>
        <p:spPr>
          <a:xfrm>
            <a:off x="6368086" y="5742455"/>
            <a:ext cx="1372491" cy="523220"/>
          </a:xfrm>
          <a:prstGeom prst="rect">
            <a:avLst/>
          </a:prstGeom>
        </p:spPr>
        <p:txBody>
          <a:bodyPr wrap="none">
            <a:spAutoFit/>
          </a:bodyPr>
          <a:lstStyle/>
          <a:p>
            <a:pPr algn="ctr"/>
            <a:r>
              <a:rPr lang="en-US" sz="1400" dirty="0"/>
              <a:t>Schools</a:t>
            </a:r>
          </a:p>
          <a:p>
            <a:pPr algn="ctr"/>
            <a:r>
              <a:rPr lang="en-US" sz="1400" dirty="0"/>
              <a:t>                   </a:t>
            </a:r>
          </a:p>
        </p:txBody>
      </p:sp>
      <p:sp>
        <p:nvSpPr>
          <p:cNvPr id="9" name="Rectangle 8"/>
          <p:cNvSpPr/>
          <p:nvPr/>
        </p:nvSpPr>
        <p:spPr>
          <a:xfrm>
            <a:off x="6981680" y="6220628"/>
            <a:ext cx="1071255" cy="307777"/>
          </a:xfrm>
          <a:prstGeom prst="rect">
            <a:avLst/>
          </a:prstGeom>
        </p:spPr>
        <p:txBody>
          <a:bodyPr wrap="none">
            <a:spAutoFit/>
          </a:bodyPr>
          <a:lstStyle/>
          <a:p>
            <a:pPr algn="ctr"/>
            <a:r>
              <a:rPr lang="en-US" sz="1400"/>
              <a:t>Retirement</a:t>
            </a:r>
            <a:endParaRPr lang="en-US" sz="1400" dirty="0"/>
          </a:p>
        </p:txBody>
      </p:sp>
      <p:sp>
        <p:nvSpPr>
          <p:cNvPr id="10" name="Rectangle 9"/>
          <p:cNvSpPr/>
          <p:nvPr/>
        </p:nvSpPr>
        <p:spPr>
          <a:xfrm>
            <a:off x="7866644" y="5970570"/>
            <a:ext cx="853118" cy="307777"/>
          </a:xfrm>
          <a:prstGeom prst="rect">
            <a:avLst/>
          </a:prstGeom>
        </p:spPr>
        <p:txBody>
          <a:bodyPr wrap="none">
            <a:spAutoFit/>
          </a:bodyPr>
          <a:lstStyle/>
          <a:p>
            <a:pPr algn="ctr"/>
            <a:r>
              <a:rPr lang="en-US" sz="1400"/>
              <a:t>Hospital</a:t>
            </a:r>
            <a:endParaRPr lang="en-US" sz="1400" dirty="0"/>
          </a:p>
        </p:txBody>
      </p:sp>
      <p:sp>
        <p:nvSpPr>
          <p:cNvPr id="25" name="Cloud 24"/>
          <p:cNvSpPr/>
          <p:nvPr/>
        </p:nvSpPr>
        <p:spPr>
          <a:xfrm>
            <a:off x="3502712" y="5377234"/>
            <a:ext cx="1907106" cy="1396117"/>
          </a:xfrm>
          <a:prstGeom prst="cloud">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6" name="Rectangle 25"/>
          <p:cNvSpPr/>
          <p:nvPr/>
        </p:nvSpPr>
        <p:spPr>
          <a:xfrm>
            <a:off x="4171858" y="5955331"/>
            <a:ext cx="1128258" cy="307777"/>
          </a:xfrm>
          <a:prstGeom prst="rect">
            <a:avLst/>
          </a:prstGeom>
        </p:spPr>
        <p:txBody>
          <a:bodyPr wrap="none">
            <a:spAutoFit/>
          </a:bodyPr>
          <a:lstStyle/>
          <a:p>
            <a:pPr algn="ctr"/>
            <a:r>
              <a:rPr lang="en-US" sz="1400"/>
              <a:t>Career Path</a:t>
            </a:r>
            <a:endParaRPr lang="en-US" sz="1400" dirty="0"/>
          </a:p>
        </p:txBody>
      </p:sp>
      <p:sp>
        <p:nvSpPr>
          <p:cNvPr id="27" name="Rectangle 26"/>
          <p:cNvSpPr/>
          <p:nvPr/>
        </p:nvSpPr>
        <p:spPr>
          <a:xfrm>
            <a:off x="3977040" y="5534230"/>
            <a:ext cx="1779822" cy="584775"/>
          </a:xfrm>
          <a:prstGeom prst="rect">
            <a:avLst/>
          </a:prstGeom>
        </p:spPr>
        <p:txBody>
          <a:bodyPr wrap="square">
            <a:spAutoFit/>
          </a:bodyPr>
          <a:lstStyle/>
          <a:p>
            <a:pPr algn="ctr"/>
            <a:r>
              <a:rPr lang="en-US" sz="1400" dirty="0"/>
              <a:t>Salary</a:t>
            </a:r>
          </a:p>
          <a:p>
            <a:pPr algn="ctr"/>
            <a:r>
              <a:rPr lang="en-US" dirty="0"/>
              <a:t>                   </a:t>
            </a:r>
          </a:p>
        </p:txBody>
      </p:sp>
      <p:sp>
        <p:nvSpPr>
          <p:cNvPr id="29" name="Rectangle 28"/>
          <p:cNvSpPr/>
          <p:nvPr/>
        </p:nvSpPr>
        <p:spPr>
          <a:xfrm>
            <a:off x="3651718" y="5678332"/>
            <a:ext cx="827470" cy="307777"/>
          </a:xfrm>
          <a:prstGeom prst="rect">
            <a:avLst/>
          </a:prstGeom>
        </p:spPr>
        <p:txBody>
          <a:bodyPr wrap="none">
            <a:spAutoFit/>
          </a:bodyPr>
          <a:lstStyle/>
          <a:p>
            <a:pPr algn="ctr"/>
            <a:r>
              <a:rPr lang="en-US" sz="1400" dirty="0"/>
              <a:t>Benefits</a:t>
            </a:r>
          </a:p>
        </p:txBody>
      </p:sp>
      <p:sp>
        <p:nvSpPr>
          <p:cNvPr id="30" name="Cloud 29"/>
          <p:cNvSpPr/>
          <p:nvPr/>
        </p:nvSpPr>
        <p:spPr>
          <a:xfrm>
            <a:off x="150930" y="5123371"/>
            <a:ext cx="2324944" cy="1584176"/>
          </a:xfrm>
          <a:prstGeom prst="cloud">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p:cNvSpPr/>
          <p:nvPr/>
        </p:nvSpPr>
        <p:spPr>
          <a:xfrm>
            <a:off x="1137623" y="5387366"/>
            <a:ext cx="728083" cy="307777"/>
          </a:xfrm>
          <a:prstGeom prst="rect">
            <a:avLst/>
          </a:prstGeom>
        </p:spPr>
        <p:txBody>
          <a:bodyPr wrap="none">
            <a:spAutoFit/>
          </a:bodyPr>
          <a:lstStyle/>
          <a:p>
            <a:pPr algn="ctr"/>
            <a:r>
              <a:rPr lang="en-US" sz="1400" dirty="0"/>
              <a:t>Leader</a:t>
            </a:r>
          </a:p>
        </p:txBody>
      </p:sp>
      <p:sp>
        <p:nvSpPr>
          <p:cNvPr id="32" name="Rectangle 31"/>
          <p:cNvSpPr/>
          <p:nvPr/>
        </p:nvSpPr>
        <p:spPr>
          <a:xfrm>
            <a:off x="141196" y="5697408"/>
            <a:ext cx="1372491" cy="523220"/>
          </a:xfrm>
          <a:prstGeom prst="rect">
            <a:avLst/>
          </a:prstGeom>
        </p:spPr>
        <p:txBody>
          <a:bodyPr wrap="none">
            <a:spAutoFit/>
          </a:bodyPr>
          <a:lstStyle/>
          <a:p>
            <a:pPr algn="ctr"/>
            <a:r>
              <a:rPr lang="en-US" sz="1400" dirty="0"/>
              <a:t>Manager</a:t>
            </a:r>
          </a:p>
          <a:p>
            <a:pPr algn="ctr"/>
            <a:r>
              <a:rPr lang="en-US" sz="1400" dirty="0"/>
              <a:t>                   </a:t>
            </a:r>
          </a:p>
        </p:txBody>
      </p:sp>
      <p:sp>
        <p:nvSpPr>
          <p:cNvPr id="33" name="Rectangle 32"/>
          <p:cNvSpPr/>
          <p:nvPr/>
        </p:nvSpPr>
        <p:spPr>
          <a:xfrm>
            <a:off x="849224" y="6070030"/>
            <a:ext cx="540533" cy="307777"/>
          </a:xfrm>
          <a:prstGeom prst="rect">
            <a:avLst/>
          </a:prstGeom>
        </p:spPr>
        <p:txBody>
          <a:bodyPr wrap="none">
            <a:spAutoFit/>
          </a:bodyPr>
          <a:lstStyle/>
          <a:p>
            <a:pPr algn="ctr"/>
            <a:r>
              <a:rPr lang="en-US" sz="1400" dirty="0"/>
              <a:t>SME</a:t>
            </a:r>
          </a:p>
        </p:txBody>
      </p:sp>
      <p:sp>
        <p:nvSpPr>
          <p:cNvPr id="34" name="Rectangle 33"/>
          <p:cNvSpPr/>
          <p:nvPr/>
        </p:nvSpPr>
        <p:spPr>
          <a:xfrm>
            <a:off x="1341340" y="5830294"/>
            <a:ext cx="918136" cy="307777"/>
          </a:xfrm>
          <a:prstGeom prst="rect">
            <a:avLst/>
          </a:prstGeom>
        </p:spPr>
        <p:txBody>
          <a:bodyPr wrap="none">
            <a:spAutoFit/>
          </a:bodyPr>
          <a:lstStyle/>
          <a:p>
            <a:pPr algn="ctr"/>
            <a:r>
              <a:rPr lang="en-US" sz="1400" dirty="0"/>
              <a:t>Technical</a:t>
            </a:r>
          </a:p>
        </p:txBody>
      </p:sp>
      <p:sp>
        <p:nvSpPr>
          <p:cNvPr id="3" name="Rectangle 2"/>
          <p:cNvSpPr/>
          <p:nvPr/>
        </p:nvSpPr>
        <p:spPr>
          <a:xfrm>
            <a:off x="590602" y="1101681"/>
            <a:ext cx="928459" cy="307777"/>
          </a:xfrm>
          <a:prstGeom prst="rect">
            <a:avLst/>
          </a:prstGeom>
        </p:spPr>
        <p:txBody>
          <a:bodyPr wrap="none">
            <a:spAutoFit/>
          </a:bodyPr>
          <a:lstStyle/>
          <a:p>
            <a:r>
              <a:rPr lang="en-US" sz="1400" dirty="0">
                <a:latin typeface="Comic Sans MS" charset="0"/>
                <a:ea typeface="Comic Sans MS" charset="0"/>
                <a:cs typeface="Comic Sans MS" charset="0"/>
              </a:rPr>
              <a:t>Industry</a:t>
            </a:r>
          </a:p>
        </p:txBody>
      </p:sp>
      <p:sp>
        <p:nvSpPr>
          <p:cNvPr id="35" name="Rectangle 34"/>
          <p:cNvSpPr/>
          <p:nvPr/>
        </p:nvSpPr>
        <p:spPr>
          <a:xfrm>
            <a:off x="5508757" y="1030808"/>
            <a:ext cx="538930" cy="307777"/>
          </a:xfrm>
          <a:prstGeom prst="rect">
            <a:avLst/>
          </a:prstGeom>
        </p:spPr>
        <p:txBody>
          <a:bodyPr wrap="none">
            <a:spAutoFit/>
          </a:bodyPr>
          <a:lstStyle/>
          <a:p>
            <a:r>
              <a:rPr lang="en-US" sz="1400" dirty="0">
                <a:latin typeface="Comic Sans MS" charset="0"/>
                <a:ea typeface="Comic Sans MS" charset="0"/>
                <a:cs typeface="Comic Sans MS" charset="0"/>
              </a:rPr>
              <a:t>Role</a:t>
            </a:r>
          </a:p>
        </p:txBody>
      </p:sp>
      <p:sp>
        <p:nvSpPr>
          <p:cNvPr id="36" name="Rectangle 35"/>
          <p:cNvSpPr/>
          <p:nvPr/>
        </p:nvSpPr>
        <p:spPr>
          <a:xfrm>
            <a:off x="7942672" y="2558743"/>
            <a:ext cx="1064715" cy="307777"/>
          </a:xfrm>
          <a:prstGeom prst="rect">
            <a:avLst/>
          </a:prstGeom>
        </p:spPr>
        <p:txBody>
          <a:bodyPr wrap="none">
            <a:spAutoFit/>
          </a:bodyPr>
          <a:lstStyle/>
          <a:p>
            <a:r>
              <a:rPr lang="en-US" sz="1400" dirty="0">
                <a:latin typeface="Comic Sans MS" charset="0"/>
                <a:ea typeface="Comic Sans MS" charset="0"/>
                <a:cs typeface="Comic Sans MS" charset="0"/>
              </a:rPr>
              <a:t>Geography</a:t>
            </a:r>
          </a:p>
        </p:txBody>
      </p:sp>
      <p:sp>
        <p:nvSpPr>
          <p:cNvPr id="37" name="Rectangle 36"/>
          <p:cNvSpPr/>
          <p:nvPr/>
        </p:nvSpPr>
        <p:spPr>
          <a:xfrm>
            <a:off x="8041311" y="6522881"/>
            <a:ext cx="716863" cy="307777"/>
          </a:xfrm>
          <a:prstGeom prst="rect">
            <a:avLst/>
          </a:prstGeom>
        </p:spPr>
        <p:txBody>
          <a:bodyPr wrap="none">
            <a:spAutoFit/>
          </a:bodyPr>
          <a:lstStyle/>
          <a:p>
            <a:r>
              <a:rPr lang="en-US" sz="1400" dirty="0">
                <a:latin typeface="Comic Sans MS" charset="0"/>
                <a:ea typeface="Comic Sans MS" charset="0"/>
                <a:cs typeface="Comic Sans MS" charset="0"/>
              </a:rPr>
              <a:t>Family</a:t>
            </a:r>
          </a:p>
        </p:txBody>
      </p:sp>
      <p:sp>
        <p:nvSpPr>
          <p:cNvPr id="38" name="Rectangle 37"/>
          <p:cNvSpPr/>
          <p:nvPr/>
        </p:nvSpPr>
        <p:spPr>
          <a:xfrm>
            <a:off x="4674566" y="6544734"/>
            <a:ext cx="925253" cy="307777"/>
          </a:xfrm>
          <a:prstGeom prst="rect">
            <a:avLst/>
          </a:prstGeom>
        </p:spPr>
        <p:txBody>
          <a:bodyPr wrap="none">
            <a:spAutoFit/>
          </a:bodyPr>
          <a:lstStyle/>
          <a:p>
            <a:r>
              <a:rPr lang="en-US" sz="1400" dirty="0">
                <a:latin typeface="Comic Sans MS" charset="0"/>
                <a:ea typeface="Comic Sans MS" charset="0"/>
                <a:cs typeface="Comic Sans MS" charset="0"/>
              </a:rPr>
              <a:t>Potential</a:t>
            </a:r>
          </a:p>
        </p:txBody>
      </p:sp>
      <p:sp>
        <p:nvSpPr>
          <p:cNvPr id="39" name="Rectangle 38"/>
          <p:cNvSpPr/>
          <p:nvPr/>
        </p:nvSpPr>
        <p:spPr>
          <a:xfrm>
            <a:off x="3828226" y="6267735"/>
            <a:ext cx="973343" cy="307777"/>
          </a:xfrm>
          <a:prstGeom prst="rect">
            <a:avLst/>
          </a:prstGeom>
        </p:spPr>
        <p:txBody>
          <a:bodyPr wrap="none">
            <a:spAutoFit/>
          </a:bodyPr>
          <a:lstStyle/>
          <a:p>
            <a:pPr algn="ctr"/>
            <a:r>
              <a:rPr lang="en-US" sz="1400" dirty="0"/>
              <a:t>Academic</a:t>
            </a:r>
          </a:p>
        </p:txBody>
      </p:sp>
      <p:sp>
        <p:nvSpPr>
          <p:cNvPr id="40" name="Rectangle 39"/>
          <p:cNvSpPr/>
          <p:nvPr/>
        </p:nvSpPr>
        <p:spPr>
          <a:xfrm>
            <a:off x="747986" y="2065568"/>
            <a:ext cx="1044388" cy="307777"/>
          </a:xfrm>
          <a:prstGeom prst="rect">
            <a:avLst/>
          </a:prstGeom>
        </p:spPr>
        <p:txBody>
          <a:bodyPr wrap="none">
            <a:spAutoFit/>
          </a:bodyPr>
          <a:lstStyle/>
          <a:p>
            <a:pPr algn="ctr"/>
            <a:r>
              <a:rPr lang="en-US" sz="1400" dirty="0"/>
              <a:t>Non-profit</a:t>
            </a:r>
          </a:p>
        </p:txBody>
      </p:sp>
      <p:sp>
        <p:nvSpPr>
          <p:cNvPr id="41" name="Rectangle 40"/>
          <p:cNvSpPr/>
          <p:nvPr/>
        </p:nvSpPr>
        <p:spPr>
          <a:xfrm>
            <a:off x="-46743" y="6538754"/>
            <a:ext cx="994183" cy="307777"/>
          </a:xfrm>
          <a:prstGeom prst="rect">
            <a:avLst/>
          </a:prstGeom>
        </p:spPr>
        <p:txBody>
          <a:bodyPr wrap="none">
            <a:spAutoFit/>
          </a:bodyPr>
          <a:lstStyle/>
          <a:p>
            <a:r>
              <a:rPr lang="en-US" sz="1400" dirty="0">
                <a:latin typeface="Comic Sans MS" charset="0"/>
                <a:ea typeface="Comic Sans MS" charset="0"/>
                <a:cs typeface="Comic Sans MS" charset="0"/>
              </a:rPr>
              <a:t>Influence</a:t>
            </a:r>
          </a:p>
        </p:txBody>
      </p:sp>
      <p:sp>
        <p:nvSpPr>
          <p:cNvPr id="42" name="Cloud 41"/>
          <p:cNvSpPr/>
          <p:nvPr/>
        </p:nvSpPr>
        <p:spPr>
          <a:xfrm>
            <a:off x="28483" y="3286912"/>
            <a:ext cx="1823183" cy="1333264"/>
          </a:xfrm>
          <a:prstGeom prst="cloud">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p:cNvSpPr/>
          <p:nvPr/>
        </p:nvSpPr>
        <p:spPr>
          <a:xfrm>
            <a:off x="895652" y="3441685"/>
            <a:ext cx="587019" cy="307777"/>
          </a:xfrm>
          <a:prstGeom prst="rect">
            <a:avLst/>
          </a:prstGeom>
        </p:spPr>
        <p:txBody>
          <a:bodyPr wrap="none">
            <a:spAutoFit/>
          </a:bodyPr>
          <a:lstStyle/>
          <a:p>
            <a:pPr algn="ctr"/>
            <a:r>
              <a:rPr lang="en-US" sz="1400"/>
              <a:t>Skills</a:t>
            </a:r>
            <a:endParaRPr lang="en-US" sz="1400" dirty="0"/>
          </a:p>
        </p:txBody>
      </p:sp>
      <p:sp>
        <p:nvSpPr>
          <p:cNvPr id="44" name="Rectangle 43"/>
          <p:cNvSpPr/>
          <p:nvPr/>
        </p:nvSpPr>
        <p:spPr>
          <a:xfrm>
            <a:off x="66316" y="3118919"/>
            <a:ext cx="548548" cy="307777"/>
          </a:xfrm>
          <a:prstGeom prst="rect">
            <a:avLst/>
          </a:prstGeom>
        </p:spPr>
        <p:txBody>
          <a:bodyPr wrap="none">
            <a:spAutoFit/>
          </a:bodyPr>
          <a:lstStyle/>
          <a:p>
            <a:r>
              <a:rPr lang="en-US" sz="1400">
                <a:latin typeface="Comic Sans MS" charset="0"/>
                <a:ea typeface="Comic Sans MS" charset="0"/>
                <a:cs typeface="Comic Sans MS" charset="0"/>
              </a:rPr>
              <a:t>Self</a:t>
            </a:r>
            <a:endParaRPr lang="en-US" sz="1400" dirty="0">
              <a:latin typeface="Comic Sans MS" charset="0"/>
              <a:ea typeface="Comic Sans MS" charset="0"/>
              <a:cs typeface="Comic Sans MS" charset="0"/>
            </a:endParaRPr>
          </a:p>
        </p:txBody>
      </p:sp>
      <p:sp>
        <p:nvSpPr>
          <p:cNvPr id="45" name="Rectangle 44"/>
          <p:cNvSpPr/>
          <p:nvPr/>
        </p:nvSpPr>
        <p:spPr>
          <a:xfrm>
            <a:off x="203456" y="3713649"/>
            <a:ext cx="787716" cy="307777"/>
          </a:xfrm>
          <a:prstGeom prst="rect">
            <a:avLst/>
          </a:prstGeom>
        </p:spPr>
        <p:txBody>
          <a:bodyPr wrap="none">
            <a:spAutoFit/>
          </a:bodyPr>
          <a:lstStyle/>
          <a:p>
            <a:pPr algn="ctr"/>
            <a:r>
              <a:rPr lang="en-US" sz="1400"/>
              <a:t>Passion</a:t>
            </a:r>
            <a:endParaRPr lang="en-US" sz="1400" dirty="0"/>
          </a:p>
        </p:txBody>
      </p:sp>
      <p:sp>
        <p:nvSpPr>
          <p:cNvPr id="46" name="Rectangle 45"/>
          <p:cNvSpPr/>
          <p:nvPr/>
        </p:nvSpPr>
        <p:spPr>
          <a:xfrm>
            <a:off x="542556" y="4000591"/>
            <a:ext cx="959109" cy="307777"/>
          </a:xfrm>
          <a:prstGeom prst="rect">
            <a:avLst/>
          </a:prstGeom>
        </p:spPr>
        <p:txBody>
          <a:bodyPr wrap="none">
            <a:spAutoFit/>
          </a:bodyPr>
          <a:lstStyle/>
          <a:p>
            <a:pPr algn="ctr"/>
            <a:r>
              <a:rPr lang="en-US" sz="1400"/>
              <a:t>Character</a:t>
            </a:r>
            <a:endParaRPr lang="en-US" sz="1400" dirty="0"/>
          </a:p>
        </p:txBody>
      </p:sp>
      <p:sp>
        <p:nvSpPr>
          <p:cNvPr id="47" name="Rectangle 46"/>
          <p:cNvSpPr/>
          <p:nvPr/>
        </p:nvSpPr>
        <p:spPr>
          <a:xfrm>
            <a:off x="6098389" y="2079873"/>
            <a:ext cx="1194045" cy="307777"/>
          </a:xfrm>
          <a:prstGeom prst="rect">
            <a:avLst/>
          </a:prstGeom>
        </p:spPr>
        <p:txBody>
          <a:bodyPr wrap="none">
            <a:spAutoFit/>
          </a:bodyPr>
          <a:lstStyle/>
          <a:p>
            <a:pPr algn="ctr"/>
            <a:r>
              <a:rPr lang="en-US" sz="1400" dirty="0"/>
              <a:t>Civil Servant</a:t>
            </a:r>
          </a:p>
        </p:txBody>
      </p:sp>
      <p:sp>
        <p:nvSpPr>
          <p:cNvPr id="48" name="Rectangle 47"/>
          <p:cNvSpPr/>
          <p:nvPr/>
        </p:nvSpPr>
        <p:spPr>
          <a:xfrm>
            <a:off x="6680354" y="1695851"/>
            <a:ext cx="720069" cy="307777"/>
          </a:xfrm>
          <a:prstGeom prst="rect">
            <a:avLst/>
          </a:prstGeom>
        </p:spPr>
        <p:txBody>
          <a:bodyPr wrap="none">
            <a:spAutoFit/>
          </a:bodyPr>
          <a:lstStyle/>
          <a:p>
            <a:pPr algn="ctr"/>
            <a:r>
              <a:rPr lang="en-US" sz="1400" dirty="0"/>
              <a:t>Owner</a:t>
            </a:r>
          </a:p>
        </p:txBody>
      </p:sp>
      <p:sp>
        <p:nvSpPr>
          <p:cNvPr id="2" name="Rectangle 1"/>
          <p:cNvSpPr/>
          <p:nvPr/>
        </p:nvSpPr>
        <p:spPr>
          <a:xfrm>
            <a:off x="7843808" y="3604354"/>
            <a:ext cx="519694" cy="307777"/>
          </a:xfrm>
          <a:prstGeom prst="rect">
            <a:avLst/>
          </a:prstGeom>
        </p:spPr>
        <p:txBody>
          <a:bodyPr wrap="none">
            <a:spAutoFit/>
          </a:bodyPr>
          <a:lstStyle/>
          <a:p>
            <a:pPr lvl="0" algn="ctr"/>
            <a:r>
              <a:rPr lang="en-US" sz="1400">
                <a:solidFill>
                  <a:prstClr val="black"/>
                </a:solidFill>
              </a:rPr>
              <a:t>Asia</a:t>
            </a:r>
            <a:endParaRPr lang="en-US" sz="1400" dirty="0">
              <a:solidFill>
                <a:prstClr val="black"/>
              </a:solidFill>
            </a:endParaRPr>
          </a:p>
        </p:txBody>
      </p:sp>
      <p:sp>
        <p:nvSpPr>
          <p:cNvPr id="50" name="Rectangle 49"/>
          <p:cNvSpPr/>
          <p:nvPr/>
        </p:nvSpPr>
        <p:spPr>
          <a:xfrm>
            <a:off x="7658541" y="5672910"/>
            <a:ext cx="759311" cy="307777"/>
          </a:xfrm>
          <a:prstGeom prst="rect">
            <a:avLst/>
          </a:prstGeom>
        </p:spPr>
        <p:txBody>
          <a:bodyPr wrap="none">
            <a:spAutoFit/>
          </a:bodyPr>
          <a:lstStyle/>
          <a:p>
            <a:pPr algn="ctr"/>
            <a:r>
              <a:rPr lang="en-US" sz="1400" dirty="0"/>
              <a:t>Airport</a:t>
            </a:r>
          </a:p>
        </p:txBody>
      </p:sp>
    </p:spTree>
    <p:extLst>
      <p:ext uri="{BB962C8B-B14F-4D97-AF65-F5344CB8AC3E}">
        <p14:creationId xmlns:p14="http://schemas.microsoft.com/office/powerpoint/2010/main" val="121178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6" fill="hold" grpId="0" nodeType="clickEffect">
                                  <p:stCondLst>
                                    <p:cond delay="0"/>
                                  </p:stCondLst>
                                  <p:childTnLst>
                                    <p:anim calcmode="lin" valueType="num">
                                      <p:cBhvr additive="base">
                                        <p:cTn id="6" dur="2000"/>
                                        <p:tgtEl>
                                          <p:spTgt spid="40"/>
                                        </p:tgtEl>
                                        <p:attrNameLst>
                                          <p:attrName>ppt_x</p:attrName>
                                        </p:attrNameLst>
                                      </p:cBhvr>
                                      <p:tavLst>
                                        <p:tav tm="0">
                                          <p:val>
                                            <p:strVal val="ppt_x"/>
                                          </p:val>
                                        </p:tav>
                                        <p:tav tm="100000">
                                          <p:val>
                                            <p:strVal val="1+ppt_w/2"/>
                                          </p:val>
                                        </p:tav>
                                      </p:tavLst>
                                    </p:anim>
                                    <p:anim calcmode="lin" valueType="num">
                                      <p:cBhvr additive="base">
                                        <p:cTn id="7" dur="2000"/>
                                        <p:tgtEl>
                                          <p:spTgt spid="40"/>
                                        </p:tgtEl>
                                        <p:attrNameLst>
                                          <p:attrName>ppt_y</p:attrName>
                                        </p:attrNameLst>
                                      </p:cBhvr>
                                      <p:tavLst>
                                        <p:tav tm="0">
                                          <p:val>
                                            <p:strVal val="ppt_y"/>
                                          </p:val>
                                        </p:tav>
                                        <p:tav tm="100000">
                                          <p:val>
                                            <p:strVal val="1+ppt_h/2"/>
                                          </p:val>
                                        </p:tav>
                                      </p:tavLst>
                                    </p:anim>
                                    <p:set>
                                      <p:cBhvr>
                                        <p:cTn id="8" dur="1" fill="hold">
                                          <p:stCondLst>
                                            <p:cond delay="1999"/>
                                          </p:stCondLst>
                                        </p:cTn>
                                        <p:tgtEl>
                                          <p:spTgt spid="40"/>
                                        </p:tgtEl>
                                        <p:attrNameLst>
                                          <p:attrName>style.visibility</p:attrName>
                                        </p:attrNameLst>
                                      </p:cBhvr>
                                      <p:to>
                                        <p:strVal val="hidden"/>
                                      </p:to>
                                    </p:set>
                                  </p:childTnLst>
                                </p:cTn>
                              </p:par>
                              <p:par>
                                <p:cTn id="9" presetID="2" presetClass="exit" presetSubtype="6" fill="hold" grpId="0" nodeType="withEffect">
                                  <p:stCondLst>
                                    <p:cond delay="0"/>
                                  </p:stCondLst>
                                  <p:childTnLst>
                                    <p:anim calcmode="lin" valueType="num">
                                      <p:cBhvr additive="base">
                                        <p:cTn id="10" dur="3000"/>
                                        <p:tgtEl>
                                          <p:spTgt spid="48"/>
                                        </p:tgtEl>
                                        <p:attrNameLst>
                                          <p:attrName>ppt_x</p:attrName>
                                        </p:attrNameLst>
                                      </p:cBhvr>
                                      <p:tavLst>
                                        <p:tav tm="0">
                                          <p:val>
                                            <p:strVal val="ppt_x"/>
                                          </p:val>
                                        </p:tav>
                                        <p:tav tm="100000">
                                          <p:val>
                                            <p:strVal val="1+ppt_w/2"/>
                                          </p:val>
                                        </p:tav>
                                      </p:tavLst>
                                    </p:anim>
                                    <p:anim calcmode="lin" valueType="num">
                                      <p:cBhvr additive="base">
                                        <p:cTn id="11" dur="3000"/>
                                        <p:tgtEl>
                                          <p:spTgt spid="48"/>
                                        </p:tgtEl>
                                        <p:attrNameLst>
                                          <p:attrName>ppt_y</p:attrName>
                                        </p:attrNameLst>
                                      </p:cBhvr>
                                      <p:tavLst>
                                        <p:tav tm="0">
                                          <p:val>
                                            <p:strVal val="ppt_y"/>
                                          </p:val>
                                        </p:tav>
                                        <p:tav tm="100000">
                                          <p:val>
                                            <p:strVal val="1+ppt_h/2"/>
                                          </p:val>
                                        </p:tav>
                                      </p:tavLst>
                                    </p:anim>
                                    <p:set>
                                      <p:cBhvr>
                                        <p:cTn id="12" dur="1" fill="hold">
                                          <p:stCondLst>
                                            <p:cond delay="2999"/>
                                          </p:stCondLst>
                                        </p:cTn>
                                        <p:tgtEl>
                                          <p:spTgt spid="48"/>
                                        </p:tgtEl>
                                        <p:attrNameLst>
                                          <p:attrName>style.visibility</p:attrName>
                                        </p:attrNameLst>
                                      </p:cBhvr>
                                      <p:to>
                                        <p:strVal val="hidden"/>
                                      </p:to>
                                    </p:set>
                                  </p:childTnLst>
                                </p:cTn>
                              </p:par>
                              <p:par>
                                <p:cTn id="13" presetID="2" presetClass="exit" presetSubtype="6" fill="hold" grpId="0" nodeType="withEffect">
                                  <p:stCondLst>
                                    <p:cond delay="0"/>
                                  </p:stCondLst>
                                  <p:childTnLst>
                                    <p:anim calcmode="lin" valueType="num">
                                      <p:cBhvr additive="base">
                                        <p:cTn id="14" dur="3000"/>
                                        <p:tgtEl>
                                          <p:spTgt spid="19"/>
                                        </p:tgtEl>
                                        <p:attrNameLst>
                                          <p:attrName>ppt_x</p:attrName>
                                        </p:attrNameLst>
                                      </p:cBhvr>
                                      <p:tavLst>
                                        <p:tav tm="0">
                                          <p:val>
                                            <p:strVal val="ppt_x"/>
                                          </p:val>
                                        </p:tav>
                                        <p:tav tm="100000">
                                          <p:val>
                                            <p:strVal val="1+ppt_w/2"/>
                                          </p:val>
                                        </p:tav>
                                      </p:tavLst>
                                    </p:anim>
                                    <p:anim calcmode="lin" valueType="num">
                                      <p:cBhvr additive="base">
                                        <p:cTn id="15" dur="3000"/>
                                        <p:tgtEl>
                                          <p:spTgt spid="19"/>
                                        </p:tgtEl>
                                        <p:attrNameLst>
                                          <p:attrName>ppt_y</p:attrName>
                                        </p:attrNameLst>
                                      </p:cBhvr>
                                      <p:tavLst>
                                        <p:tav tm="0">
                                          <p:val>
                                            <p:strVal val="ppt_y"/>
                                          </p:val>
                                        </p:tav>
                                        <p:tav tm="100000">
                                          <p:val>
                                            <p:strVal val="1+ppt_h/2"/>
                                          </p:val>
                                        </p:tav>
                                      </p:tavLst>
                                    </p:anim>
                                    <p:set>
                                      <p:cBhvr>
                                        <p:cTn id="16" dur="1" fill="hold">
                                          <p:stCondLst>
                                            <p:cond delay="2999"/>
                                          </p:stCondLst>
                                        </p:cTn>
                                        <p:tgtEl>
                                          <p:spTgt spid="19"/>
                                        </p:tgtEl>
                                        <p:attrNameLst>
                                          <p:attrName>style.visibility</p:attrName>
                                        </p:attrNameLst>
                                      </p:cBhvr>
                                      <p:to>
                                        <p:strVal val="hidden"/>
                                      </p:to>
                                    </p:set>
                                  </p:childTnLst>
                                </p:cTn>
                              </p:par>
                              <p:par>
                                <p:cTn id="17" presetID="2" presetClass="exit" presetSubtype="6" fill="hold" grpId="0" nodeType="withEffect">
                                  <p:stCondLst>
                                    <p:cond delay="0"/>
                                  </p:stCondLst>
                                  <p:childTnLst>
                                    <p:anim calcmode="lin" valueType="num">
                                      <p:cBhvr additive="base">
                                        <p:cTn id="18" dur="3000"/>
                                        <p:tgtEl>
                                          <p:spTgt spid="21"/>
                                        </p:tgtEl>
                                        <p:attrNameLst>
                                          <p:attrName>ppt_x</p:attrName>
                                        </p:attrNameLst>
                                      </p:cBhvr>
                                      <p:tavLst>
                                        <p:tav tm="0">
                                          <p:val>
                                            <p:strVal val="ppt_x"/>
                                          </p:val>
                                        </p:tav>
                                        <p:tav tm="100000">
                                          <p:val>
                                            <p:strVal val="1+ppt_w/2"/>
                                          </p:val>
                                        </p:tav>
                                      </p:tavLst>
                                    </p:anim>
                                    <p:anim calcmode="lin" valueType="num">
                                      <p:cBhvr additive="base">
                                        <p:cTn id="19" dur="3000"/>
                                        <p:tgtEl>
                                          <p:spTgt spid="21"/>
                                        </p:tgtEl>
                                        <p:attrNameLst>
                                          <p:attrName>ppt_y</p:attrName>
                                        </p:attrNameLst>
                                      </p:cBhvr>
                                      <p:tavLst>
                                        <p:tav tm="0">
                                          <p:val>
                                            <p:strVal val="ppt_y"/>
                                          </p:val>
                                        </p:tav>
                                        <p:tav tm="100000">
                                          <p:val>
                                            <p:strVal val="1+ppt_h/2"/>
                                          </p:val>
                                        </p:tav>
                                      </p:tavLst>
                                    </p:anim>
                                    <p:set>
                                      <p:cBhvr>
                                        <p:cTn id="20" dur="1" fill="hold">
                                          <p:stCondLst>
                                            <p:cond delay="2999"/>
                                          </p:stCondLst>
                                        </p:cTn>
                                        <p:tgtEl>
                                          <p:spTgt spid="21"/>
                                        </p:tgtEl>
                                        <p:attrNameLst>
                                          <p:attrName>style.visibility</p:attrName>
                                        </p:attrNameLst>
                                      </p:cBhvr>
                                      <p:to>
                                        <p:strVal val="hidden"/>
                                      </p:to>
                                    </p:set>
                                  </p:childTnLst>
                                </p:cTn>
                              </p:par>
                              <p:par>
                                <p:cTn id="21" presetID="2" presetClass="exit" presetSubtype="6" fill="hold" grpId="0" nodeType="withEffect">
                                  <p:stCondLst>
                                    <p:cond delay="0"/>
                                  </p:stCondLst>
                                  <p:childTnLst>
                                    <p:anim calcmode="lin" valueType="num">
                                      <p:cBhvr additive="base">
                                        <p:cTn id="22" dur="3000"/>
                                        <p:tgtEl>
                                          <p:spTgt spid="9"/>
                                        </p:tgtEl>
                                        <p:attrNameLst>
                                          <p:attrName>ppt_x</p:attrName>
                                        </p:attrNameLst>
                                      </p:cBhvr>
                                      <p:tavLst>
                                        <p:tav tm="0">
                                          <p:val>
                                            <p:strVal val="ppt_x"/>
                                          </p:val>
                                        </p:tav>
                                        <p:tav tm="100000">
                                          <p:val>
                                            <p:strVal val="1+ppt_w/2"/>
                                          </p:val>
                                        </p:tav>
                                      </p:tavLst>
                                    </p:anim>
                                    <p:anim calcmode="lin" valueType="num">
                                      <p:cBhvr additive="base">
                                        <p:cTn id="23" dur="3000"/>
                                        <p:tgtEl>
                                          <p:spTgt spid="9"/>
                                        </p:tgtEl>
                                        <p:attrNameLst>
                                          <p:attrName>ppt_y</p:attrName>
                                        </p:attrNameLst>
                                      </p:cBhvr>
                                      <p:tavLst>
                                        <p:tav tm="0">
                                          <p:val>
                                            <p:strVal val="ppt_y"/>
                                          </p:val>
                                        </p:tav>
                                        <p:tav tm="100000">
                                          <p:val>
                                            <p:strVal val="1+ppt_h/2"/>
                                          </p:val>
                                        </p:tav>
                                      </p:tavLst>
                                    </p:anim>
                                    <p:set>
                                      <p:cBhvr>
                                        <p:cTn id="24" dur="1" fill="hold">
                                          <p:stCondLst>
                                            <p:cond delay="2999"/>
                                          </p:stCondLst>
                                        </p:cTn>
                                        <p:tgtEl>
                                          <p:spTgt spid="9"/>
                                        </p:tgtEl>
                                        <p:attrNameLst>
                                          <p:attrName>style.visibility</p:attrName>
                                        </p:attrNameLst>
                                      </p:cBhvr>
                                      <p:to>
                                        <p:strVal val="hidden"/>
                                      </p:to>
                                    </p:set>
                                  </p:childTnLst>
                                </p:cTn>
                              </p:par>
                              <p:par>
                                <p:cTn id="25" presetID="2" presetClass="exit" presetSubtype="6" fill="hold" grpId="0" nodeType="withEffect">
                                  <p:stCondLst>
                                    <p:cond delay="0"/>
                                  </p:stCondLst>
                                  <p:childTnLst>
                                    <p:anim calcmode="lin" valueType="num">
                                      <p:cBhvr additive="base">
                                        <p:cTn id="26" dur="3000"/>
                                        <p:tgtEl>
                                          <p:spTgt spid="29"/>
                                        </p:tgtEl>
                                        <p:attrNameLst>
                                          <p:attrName>ppt_x</p:attrName>
                                        </p:attrNameLst>
                                      </p:cBhvr>
                                      <p:tavLst>
                                        <p:tav tm="0">
                                          <p:val>
                                            <p:strVal val="ppt_x"/>
                                          </p:val>
                                        </p:tav>
                                        <p:tav tm="100000">
                                          <p:val>
                                            <p:strVal val="1+ppt_w/2"/>
                                          </p:val>
                                        </p:tav>
                                      </p:tavLst>
                                    </p:anim>
                                    <p:anim calcmode="lin" valueType="num">
                                      <p:cBhvr additive="base">
                                        <p:cTn id="27" dur="3000"/>
                                        <p:tgtEl>
                                          <p:spTgt spid="29"/>
                                        </p:tgtEl>
                                        <p:attrNameLst>
                                          <p:attrName>ppt_y</p:attrName>
                                        </p:attrNameLst>
                                      </p:cBhvr>
                                      <p:tavLst>
                                        <p:tav tm="0">
                                          <p:val>
                                            <p:strVal val="ppt_y"/>
                                          </p:val>
                                        </p:tav>
                                        <p:tav tm="100000">
                                          <p:val>
                                            <p:strVal val="1+ppt_h/2"/>
                                          </p:val>
                                        </p:tav>
                                      </p:tavLst>
                                    </p:anim>
                                    <p:set>
                                      <p:cBhvr>
                                        <p:cTn id="28" dur="1" fill="hold">
                                          <p:stCondLst>
                                            <p:cond delay="2999"/>
                                          </p:stCondLst>
                                        </p:cTn>
                                        <p:tgtEl>
                                          <p:spTgt spid="29"/>
                                        </p:tgtEl>
                                        <p:attrNameLst>
                                          <p:attrName>style.visibility</p:attrName>
                                        </p:attrNameLst>
                                      </p:cBhvr>
                                      <p:to>
                                        <p:strVal val="hidden"/>
                                      </p:to>
                                    </p:set>
                                  </p:childTnLst>
                                </p:cTn>
                              </p:par>
                              <p:par>
                                <p:cTn id="29" presetID="2" presetClass="exit" presetSubtype="6" fill="hold" grpId="0" nodeType="withEffect">
                                  <p:stCondLst>
                                    <p:cond delay="0"/>
                                  </p:stCondLst>
                                  <p:childTnLst>
                                    <p:anim calcmode="lin" valueType="num">
                                      <p:cBhvr additive="base">
                                        <p:cTn id="30" dur="3000"/>
                                        <p:tgtEl>
                                          <p:spTgt spid="34"/>
                                        </p:tgtEl>
                                        <p:attrNameLst>
                                          <p:attrName>ppt_x</p:attrName>
                                        </p:attrNameLst>
                                      </p:cBhvr>
                                      <p:tavLst>
                                        <p:tav tm="0">
                                          <p:val>
                                            <p:strVal val="ppt_x"/>
                                          </p:val>
                                        </p:tav>
                                        <p:tav tm="100000">
                                          <p:val>
                                            <p:strVal val="1+ppt_w/2"/>
                                          </p:val>
                                        </p:tav>
                                      </p:tavLst>
                                    </p:anim>
                                    <p:anim calcmode="lin" valueType="num">
                                      <p:cBhvr additive="base">
                                        <p:cTn id="31" dur="3000"/>
                                        <p:tgtEl>
                                          <p:spTgt spid="34"/>
                                        </p:tgtEl>
                                        <p:attrNameLst>
                                          <p:attrName>ppt_y</p:attrName>
                                        </p:attrNameLst>
                                      </p:cBhvr>
                                      <p:tavLst>
                                        <p:tav tm="0">
                                          <p:val>
                                            <p:strVal val="ppt_y"/>
                                          </p:val>
                                        </p:tav>
                                        <p:tav tm="100000">
                                          <p:val>
                                            <p:strVal val="1+ppt_h/2"/>
                                          </p:val>
                                        </p:tav>
                                      </p:tavLst>
                                    </p:anim>
                                    <p:set>
                                      <p:cBhvr>
                                        <p:cTn id="32" dur="1" fill="hold">
                                          <p:stCondLst>
                                            <p:cond delay="2999"/>
                                          </p:stCondLst>
                                        </p:cTn>
                                        <p:tgtEl>
                                          <p:spTgt spid="34"/>
                                        </p:tgtEl>
                                        <p:attrNameLst>
                                          <p:attrName>style.visibility</p:attrName>
                                        </p:attrNameLst>
                                      </p:cBhvr>
                                      <p:to>
                                        <p:strVal val="hidden"/>
                                      </p:to>
                                    </p:set>
                                  </p:childTnLst>
                                </p:cTn>
                              </p:par>
                              <p:par>
                                <p:cTn id="33" presetID="2" presetClass="exit" presetSubtype="6" fill="hold" grpId="0" nodeType="withEffect">
                                  <p:stCondLst>
                                    <p:cond delay="0"/>
                                  </p:stCondLst>
                                  <p:childTnLst>
                                    <p:anim calcmode="lin" valueType="num">
                                      <p:cBhvr additive="base">
                                        <p:cTn id="34" dur="3000"/>
                                        <p:tgtEl>
                                          <p:spTgt spid="46"/>
                                        </p:tgtEl>
                                        <p:attrNameLst>
                                          <p:attrName>ppt_x</p:attrName>
                                        </p:attrNameLst>
                                      </p:cBhvr>
                                      <p:tavLst>
                                        <p:tav tm="0">
                                          <p:val>
                                            <p:strVal val="ppt_x"/>
                                          </p:val>
                                        </p:tav>
                                        <p:tav tm="100000">
                                          <p:val>
                                            <p:strVal val="1+ppt_w/2"/>
                                          </p:val>
                                        </p:tav>
                                      </p:tavLst>
                                    </p:anim>
                                    <p:anim calcmode="lin" valueType="num">
                                      <p:cBhvr additive="base">
                                        <p:cTn id="35" dur="3000"/>
                                        <p:tgtEl>
                                          <p:spTgt spid="46"/>
                                        </p:tgtEl>
                                        <p:attrNameLst>
                                          <p:attrName>ppt_y</p:attrName>
                                        </p:attrNameLst>
                                      </p:cBhvr>
                                      <p:tavLst>
                                        <p:tav tm="0">
                                          <p:val>
                                            <p:strVal val="ppt_y"/>
                                          </p:val>
                                        </p:tav>
                                        <p:tav tm="100000">
                                          <p:val>
                                            <p:strVal val="1+ppt_h/2"/>
                                          </p:val>
                                        </p:tav>
                                      </p:tavLst>
                                    </p:anim>
                                    <p:set>
                                      <p:cBhvr>
                                        <p:cTn id="36" dur="1" fill="hold">
                                          <p:stCondLst>
                                            <p:cond delay="2999"/>
                                          </p:stCondLst>
                                        </p:cTn>
                                        <p:tgtEl>
                                          <p:spTgt spid="46"/>
                                        </p:tgtEl>
                                        <p:attrNameLst>
                                          <p:attrName>style.visibility</p:attrName>
                                        </p:attrNameLst>
                                      </p:cBhvr>
                                      <p:to>
                                        <p:strVal val="hidden"/>
                                      </p:to>
                                    </p:set>
                                  </p:childTnLst>
                                </p:cTn>
                              </p:par>
                            </p:childTnLst>
                          </p:cTn>
                        </p:par>
                        <p:par>
                          <p:cTn id="37" fill="hold">
                            <p:stCondLst>
                              <p:cond delay="3000"/>
                            </p:stCondLst>
                            <p:childTnLst>
                              <p:par>
                                <p:cTn id="38" presetID="2" presetClass="exit" presetSubtype="12" fill="hold" grpId="0" nodeType="afterEffect">
                                  <p:stCondLst>
                                    <p:cond delay="0"/>
                                  </p:stCondLst>
                                  <p:childTnLst>
                                    <p:anim calcmode="lin" valueType="num">
                                      <p:cBhvr additive="base">
                                        <p:cTn id="39" dur="2000"/>
                                        <p:tgtEl>
                                          <p:spTgt spid="12"/>
                                        </p:tgtEl>
                                        <p:attrNameLst>
                                          <p:attrName>ppt_x</p:attrName>
                                        </p:attrNameLst>
                                      </p:cBhvr>
                                      <p:tavLst>
                                        <p:tav tm="0">
                                          <p:val>
                                            <p:strVal val="ppt_x"/>
                                          </p:val>
                                        </p:tav>
                                        <p:tav tm="100000">
                                          <p:val>
                                            <p:strVal val="0-ppt_w/2"/>
                                          </p:val>
                                        </p:tav>
                                      </p:tavLst>
                                    </p:anim>
                                    <p:anim calcmode="lin" valueType="num">
                                      <p:cBhvr additive="base">
                                        <p:cTn id="40" dur="2000"/>
                                        <p:tgtEl>
                                          <p:spTgt spid="12"/>
                                        </p:tgtEl>
                                        <p:attrNameLst>
                                          <p:attrName>ppt_y</p:attrName>
                                        </p:attrNameLst>
                                      </p:cBhvr>
                                      <p:tavLst>
                                        <p:tav tm="0">
                                          <p:val>
                                            <p:strVal val="ppt_y"/>
                                          </p:val>
                                        </p:tav>
                                        <p:tav tm="100000">
                                          <p:val>
                                            <p:strVal val="1+ppt_h/2"/>
                                          </p:val>
                                        </p:tav>
                                      </p:tavLst>
                                    </p:anim>
                                    <p:set>
                                      <p:cBhvr>
                                        <p:cTn id="41" dur="1" fill="hold">
                                          <p:stCondLst>
                                            <p:cond delay="1999"/>
                                          </p:stCondLst>
                                        </p:cTn>
                                        <p:tgtEl>
                                          <p:spTgt spid="12"/>
                                        </p:tgtEl>
                                        <p:attrNameLst>
                                          <p:attrName>style.visibility</p:attrName>
                                        </p:attrNameLst>
                                      </p:cBhvr>
                                      <p:to>
                                        <p:strVal val="hidden"/>
                                      </p:to>
                                    </p:set>
                                  </p:childTnLst>
                                </p:cTn>
                              </p:par>
                              <p:par>
                                <p:cTn id="42" presetID="2" presetClass="exit" presetSubtype="12" fill="hold" grpId="0" nodeType="withEffect">
                                  <p:stCondLst>
                                    <p:cond delay="0"/>
                                  </p:stCondLst>
                                  <p:childTnLst>
                                    <p:anim calcmode="lin" valueType="num">
                                      <p:cBhvr additive="base">
                                        <p:cTn id="43" dur="3000"/>
                                        <p:tgtEl>
                                          <p:spTgt spid="47"/>
                                        </p:tgtEl>
                                        <p:attrNameLst>
                                          <p:attrName>ppt_x</p:attrName>
                                        </p:attrNameLst>
                                      </p:cBhvr>
                                      <p:tavLst>
                                        <p:tav tm="0">
                                          <p:val>
                                            <p:strVal val="ppt_x"/>
                                          </p:val>
                                        </p:tav>
                                        <p:tav tm="100000">
                                          <p:val>
                                            <p:strVal val="0-ppt_w/2"/>
                                          </p:val>
                                        </p:tav>
                                      </p:tavLst>
                                    </p:anim>
                                    <p:anim calcmode="lin" valueType="num">
                                      <p:cBhvr additive="base">
                                        <p:cTn id="44" dur="3000"/>
                                        <p:tgtEl>
                                          <p:spTgt spid="47"/>
                                        </p:tgtEl>
                                        <p:attrNameLst>
                                          <p:attrName>ppt_y</p:attrName>
                                        </p:attrNameLst>
                                      </p:cBhvr>
                                      <p:tavLst>
                                        <p:tav tm="0">
                                          <p:val>
                                            <p:strVal val="ppt_y"/>
                                          </p:val>
                                        </p:tav>
                                        <p:tav tm="100000">
                                          <p:val>
                                            <p:strVal val="1+ppt_h/2"/>
                                          </p:val>
                                        </p:tav>
                                      </p:tavLst>
                                    </p:anim>
                                    <p:set>
                                      <p:cBhvr>
                                        <p:cTn id="45" dur="1" fill="hold">
                                          <p:stCondLst>
                                            <p:cond delay="2999"/>
                                          </p:stCondLst>
                                        </p:cTn>
                                        <p:tgtEl>
                                          <p:spTgt spid="47"/>
                                        </p:tgtEl>
                                        <p:attrNameLst>
                                          <p:attrName>style.visibility</p:attrName>
                                        </p:attrNameLst>
                                      </p:cBhvr>
                                      <p:to>
                                        <p:strVal val="hidden"/>
                                      </p:to>
                                    </p:set>
                                  </p:childTnLst>
                                </p:cTn>
                              </p:par>
                              <p:par>
                                <p:cTn id="46" presetID="2" presetClass="exit" presetSubtype="12" fill="hold" grpId="0" nodeType="withEffect">
                                  <p:stCondLst>
                                    <p:cond delay="0"/>
                                  </p:stCondLst>
                                  <p:childTnLst>
                                    <p:anim calcmode="lin" valueType="num">
                                      <p:cBhvr additive="base">
                                        <p:cTn id="47" dur="3000"/>
                                        <p:tgtEl>
                                          <p:spTgt spid="2"/>
                                        </p:tgtEl>
                                        <p:attrNameLst>
                                          <p:attrName>ppt_x</p:attrName>
                                        </p:attrNameLst>
                                      </p:cBhvr>
                                      <p:tavLst>
                                        <p:tav tm="0">
                                          <p:val>
                                            <p:strVal val="ppt_x"/>
                                          </p:val>
                                        </p:tav>
                                        <p:tav tm="100000">
                                          <p:val>
                                            <p:strVal val="0-ppt_w/2"/>
                                          </p:val>
                                        </p:tav>
                                      </p:tavLst>
                                    </p:anim>
                                    <p:anim calcmode="lin" valueType="num">
                                      <p:cBhvr additive="base">
                                        <p:cTn id="48" dur="3000"/>
                                        <p:tgtEl>
                                          <p:spTgt spid="2"/>
                                        </p:tgtEl>
                                        <p:attrNameLst>
                                          <p:attrName>ppt_y</p:attrName>
                                        </p:attrNameLst>
                                      </p:cBhvr>
                                      <p:tavLst>
                                        <p:tav tm="0">
                                          <p:val>
                                            <p:strVal val="ppt_y"/>
                                          </p:val>
                                        </p:tav>
                                        <p:tav tm="100000">
                                          <p:val>
                                            <p:strVal val="1+ppt_h/2"/>
                                          </p:val>
                                        </p:tav>
                                      </p:tavLst>
                                    </p:anim>
                                    <p:set>
                                      <p:cBhvr>
                                        <p:cTn id="49" dur="1" fill="hold">
                                          <p:stCondLst>
                                            <p:cond delay="2999"/>
                                          </p:stCondLst>
                                        </p:cTn>
                                        <p:tgtEl>
                                          <p:spTgt spid="2"/>
                                        </p:tgtEl>
                                        <p:attrNameLst>
                                          <p:attrName>style.visibility</p:attrName>
                                        </p:attrNameLst>
                                      </p:cBhvr>
                                      <p:to>
                                        <p:strVal val="hidden"/>
                                      </p:to>
                                    </p:set>
                                  </p:childTnLst>
                                </p:cTn>
                              </p:par>
                              <p:par>
                                <p:cTn id="50" presetID="2" presetClass="exit" presetSubtype="12" fill="hold" grpId="0" nodeType="withEffect">
                                  <p:stCondLst>
                                    <p:cond delay="0"/>
                                  </p:stCondLst>
                                  <p:childTnLst>
                                    <p:anim calcmode="lin" valueType="num">
                                      <p:cBhvr additive="base">
                                        <p:cTn id="51" dur="3000"/>
                                        <p:tgtEl>
                                          <p:spTgt spid="22"/>
                                        </p:tgtEl>
                                        <p:attrNameLst>
                                          <p:attrName>ppt_x</p:attrName>
                                        </p:attrNameLst>
                                      </p:cBhvr>
                                      <p:tavLst>
                                        <p:tav tm="0">
                                          <p:val>
                                            <p:strVal val="ppt_x"/>
                                          </p:val>
                                        </p:tav>
                                        <p:tav tm="100000">
                                          <p:val>
                                            <p:strVal val="0-ppt_w/2"/>
                                          </p:val>
                                        </p:tav>
                                      </p:tavLst>
                                    </p:anim>
                                    <p:anim calcmode="lin" valueType="num">
                                      <p:cBhvr additive="base">
                                        <p:cTn id="52" dur="3000"/>
                                        <p:tgtEl>
                                          <p:spTgt spid="22"/>
                                        </p:tgtEl>
                                        <p:attrNameLst>
                                          <p:attrName>ppt_y</p:attrName>
                                        </p:attrNameLst>
                                      </p:cBhvr>
                                      <p:tavLst>
                                        <p:tav tm="0">
                                          <p:val>
                                            <p:strVal val="ppt_y"/>
                                          </p:val>
                                        </p:tav>
                                        <p:tav tm="100000">
                                          <p:val>
                                            <p:strVal val="1+ppt_h/2"/>
                                          </p:val>
                                        </p:tav>
                                      </p:tavLst>
                                    </p:anim>
                                    <p:set>
                                      <p:cBhvr>
                                        <p:cTn id="53" dur="1" fill="hold">
                                          <p:stCondLst>
                                            <p:cond delay="2999"/>
                                          </p:stCondLst>
                                        </p:cTn>
                                        <p:tgtEl>
                                          <p:spTgt spid="22"/>
                                        </p:tgtEl>
                                        <p:attrNameLst>
                                          <p:attrName>style.visibility</p:attrName>
                                        </p:attrNameLst>
                                      </p:cBhvr>
                                      <p:to>
                                        <p:strVal val="hidden"/>
                                      </p:to>
                                    </p:set>
                                  </p:childTnLst>
                                </p:cTn>
                              </p:par>
                              <p:par>
                                <p:cTn id="54" presetID="2" presetClass="exit" presetSubtype="12" fill="hold" grpId="0" nodeType="withEffect">
                                  <p:stCondLst>
                                    <p:cond delay="0"/>
                                  </p:stCondLst>
                                  <p:childTnLst>
                                    <p:anim calcmode="lin" valueType="num">
                                      <p:cBhvr additive="base">
                                        <p:cTn id="55" dur="3000"/>
                                        <p:tgtEl>
                                          <p:spTgt spid="39"/>
                                        </p:tgtEl>
                                        <p:attrNameLst>
                                          <p:attrName>ppt_x</p:attrName>
                                        </p:attrNameLst>
                                      </p:cBhvr>
                                      <p:tavLst>
                                        <p:tav tm="0">
                                          <p:val>
                                            <p:strVal val="ppt_x"/>
                                          </p:val>
                                        </p:tav>
                                        <p:tav tm="100000">
                                          <p:val>
                                            <p:strVal val="0-ppt_w/2"/>
                                          </p:val>
                                        </p:tav>
                                      </p:tavLst>
                                    </p:anim>
                                    <p:anim calcmode="lin" valueType="num">
                                      <p:cBhvr additive="base">
                                        <p:cTn id="56" dur="3000"/>
                                        <p:tgtEl>
                                          <p:spTgt spid="39"/>
                                        </p:tgtEl>
                                        <p:attrNameLst>
                                          <p:attrName>ppt_y</p:attrName>
                                        </p:attrNameLst>
                                      </p:cBhvr>
                                      <p:tavLst>
                                        <p:tav tm="0">
                                          <p:val>
                                            <p:strVal val="ppt_y"/>
                                          </p:val>
                                        </p:tav>
                                        <p:tav tm="100000">
                                          <p:val>
                                            <p:strVal val="1+ppt_h/2"/>
                                          </p:val>
                                        </p:tav>
                                      </p:tavLst>
                                    </p:anim>
                                    <p:set>
                                      <p:cBhvr>
                                        <p:cTn id="57" dur="1" fill="hold">
                                          <p:stCondLst>
                                            <p:cond delay="2999"/>
                                          </p:stCondLst>
                                        </p:cTn>
                                        <p:tgtEl>
                                          <p:spTgt spid="39"/>
                                        </p:tgtEl>
                                        <p:attrNameLst>
                                          <p:attrName>style.visibility</p:attrName>
                                        </p:attrNameLst>
                                      </p:cBhvr>
                                      <p:to>
                                        <p:strVal val="hidden"/>
                                      </p:to>
                                    </p:set>
                                  </p:childTnLst>
                                </p:cTn>
                              </p:par>
                              <p:par>
                                <p:cTn id="58" presetID="2" presetClass="exit" presetSubtype="12" fill="hold" grpId="0" nodeType="withEffect">
                                  <p:stCondLst>
                                    <p:cond delay="0"/>
                                  </p:stCondLst>
                                  <p:childTnLst>
                                    <p:anim calcmode="lin" valueType="num">
                                      <p:cBhvr additive="base">
                                        <p:cTn id="59" dur="3000"/>
                                        <p:tgtEl>
                                          <p:spTgt spid="33"/>
                                        </p:tgtEl>
                                        <p:attrNameLst>
                                          <p:attrName>ppt_x</p:attrName>
                                        </p:attrNameLst>
                                      </p:cBhvr>
                                      <p:tavLst>
                                        <p:tav tm="0">
                                          <p:val>
                                            <p:strVal val="ppt_x"/>
                                          </p:val>
                                        </p:tav>
                                        <p:tav tm="100000">
                                          <p:val>
                                            <p:strVal val="0-ppt_w/2"/>
                                          </p:val>
                                        </p:tav>
                                      </p:tavLst>
                                    </p:anim>
                                    <p:anim calcmode="lin" valueType="num">
                                      <p:cBhvr additive="base">
                                        <p:cTn id="60" dur="3000"/>
                                        <p:tgtEl>
                                          <p:spTgt spid="33"/>
                                        </p:tgtEl>
                                        <p:attrNameLst>
                                          <p:attrName>ppt_y</p:attrName>
                                        </p:attrNameLst>
                                      </p:cBhvr>
                                      <p:tavLst>
                                        <p:tav tm="0">
                                          <p:val>
                                            <p:strVal val="ppt_y"/>
                                          </p:val>
                                        </p:tav>
                                        <p:tav tm="100000">
                                          <p:val>
                                            <p:strVal val="1+ppt_h/2"/>
                                          </p:val>
                                        </p:tav>
                                      </p:tavLst>
                                    </p:anim>
                                    <p:set>
                                      <p:cBhvr>
                                        <p:cTn id="61" dur="1" fill="hold">
                                          <p:stCondLst>
                                            <p:cond delay="2999"/>
                                          </p:stCondLst>
                                        </p:cTn>
                                        <p:tgtEl>
                                          <p:spTgt spid="33"/>
                                        </p:tgtEl>
                                        <p:attrNameLst>
                                          <p:attrName>style.visibility</p:attrName>
                                        </p:attrNameLst>
                                      </p:cBhvr>
                                      <p:to>
                                        <p:strVal val="hidden"/>
                                      </p:to>
                                    </p:set>
                                  </p:childTnLst>
                                </p:cTn>
                              </p:par>
                              <p:par>
                                <p:cTn id="62" presetID="2" presetClass="exit" presetSubtype="12" fill="hold" grpId="0" nodeType="withEffect">
                                  <p:stCondLst>
                                    <p:cond delay="0"/>
                                  </p:stCondLst>
                                  <p:childTnLst>
                                    <p:anim calcmode="lin" valueType="num">
                                      <p:cBhvr additive="base">
                                        <p:cTn id="63" dur="3000"/>
                                        <p:tgtEl>
                                          <p:spTgt spid="13"/>
                                        </p:tgtEl>
                                        <p:attrNameLst>
                                          <p:attrName>ppt_x</p:attrName>
                                        </p:attrNameLst>
                                      </p:cBhvr>
                                      <p:tavLst>
                                        <p:tav tm="0">
                                          <p:val>
                                            <p:strVal val="ppt_x"/>
                                          </p:val>
                                        </p:tav>
                                        <p:tav tm="100000">
                                          <p:val>
                                            <p:strVal val="0-ppt_w/2"/>
                                          </p:val>
                                        </p:tav>
                                      </p:tavLst>
                                    </p:anim>
                                    <p:anim calcmode="lin" valueType="num">
                                      <p:cBhvr additive="base">
                                        <p:cTn id="64" dur="3000"/>
                                        <p:tgtEl>
                                          <p:spTgt spid="13"/>
                                        </p:tgtEl>
                                        <p:attrNameLst>
                                          <p:attrName>ppt_y</p:attrName>
                                        </p:attrNameLst>
                                      </p:cBhvr>
                                      <p:tavLst>
                                        <p:tav tm="0">
                                          <p:val>
                                            <p:strVal val="ppt_y"/>
                                          </p:val>
                                        </p:tav>
                                        <p:tav tm="100000">
                                          <p:val>
                                            <p:strVal val="1+ppt_h/2"/>
                                          </p:val>
                                        </p:tav>
                                      </p:tavLst>
                                    </p:anim>
                                    <p:set>
                                      <p:cBhvr>
                                        <p:cTn id="65" dur="1" fill="hold">
                                          <p:stCondLst>
                                            <p:cond delay="2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9" grpId="0"/>
      <p:bldP spid="21" grpId="0"/>
      <p:bldP spid="22" grpId="0"/>
      <p:bldP spid="9" grpId="0"/>
      <p:bldP spid="29" grpId="0"/>
      <p:bldP spid="33" grpId="0"/>
      <p:bldP spid="34" grpId="0"/>
      <p:bldP spid="39" grpId="0"/>
      <p:bldP spid="40" grpId="0"/>
      <p:bldP spid="46" grpId="0"/>
      <p:bldP spid="47" grpId="0"/>
      <p:bldP spid="48"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a:t>Filter and Focus</a:t>
            </a:r>
            <a:endParaRPr lang="ko-KR" altLang="en-US" dirty="0"/>
          </a:p>
        </p:txBody>
      </p:sp>
      <p:sp>
        <p:nvSpPr>
          <p:cNvPr id="5" name="AutoShape 2" descr="mage result for world globe icon"/>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mage result for world globe icon"/>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mage result for world globe icon"/>
          <p:cNvPicPr>
            <a:picLocks noChangeAspect="1" noChangeArrowheads="1"/>
          </p:cNvPicPr>
          <p:nvPr/>
        </p:nvPicPr>
        <p:blipFill rotWithShape="1">
          <a:blip r:embed="rId3">
            <a:extLst>
              <a:ext uri="{28A0092B-C50C-407E-A947-70E740481C1C}">
                <a14:useLocalDpi xmlns:a14="http://schemas.microsoft.com/office/drawing/2010/main" val="0"/>
              </a:ext>
            </a:extLst>
          </a:blip>
          <a:srcRect l="5808"/>
          <a:stretch/>
        </p:blipFill>
        <p:spPr bwMode="auto">
          <a:xfrm>
            <a:off x="-1" y="2138149"/>
            <a:ext cx="3923927" cy="41658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lated image"/>
          <p:cNvPicPr>
            <a:picLocks noChangeAspect="1" noChangeArrowheads="1"/>
          </p:cNvPicPr>
          <p:nvPr/>
        </p:nvPicPr>
        <p:blipFill rotWithShape="1">
          <a:blip r:embed="rId4">
            <a:extLst>
              <a:ext uri="{28A0092B-C50C-407E-A947-70E740481C1C}">
                <a14:useLocalDpi xmlns:a14="http://schemas.microsoft.com/office/drawing/2010/main" val="0"/>
              </a:ext>
            </a:extLst>
          </a:blip>
          <a:srcRect l="10861" t="40595" r="18266" b="6926"/>
          <a:stretch/>
        </p:blipFill>
        <p:spPr bwMode="auto">
          <a:xfrm>
            <a:off x="6097601" y="3332537"/>
            <a:ext cx="2844316" cy="140319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572223" y="2765588"/>
            <a:ext cx="1895071" cy="369332"/>
          </a:xfrm>
          <a:prstGeom prst="rect">
            <a:avLst/>
          </a:prstGeom>
        </p:spPr>
        <p:txBody>
          <a:bodyPr wrap="none">
            <a:spAutoFit/>
          </a:bodyPr>
          <a:lstStyle/>
          <a:p>
            <a:r>
              <a:rPr lang="en-US" altLang="ko-KR" b="1"/>
              <a:t>Your Job World</a:t>
            </a:r>
            <a:endParaRPr lang="en-US" dirty="0"/>
          </a:p>
        </p:txBody>
      </p:sp>
      <p:sp>
        <p:nvSpPr>
          <p:cNvPr id="12" name="Rectangle 11"/>
          <p:cNvSpPr/>
          <p:nvPr/>
        </p:nvSpPr>
        <p:spPr>
          <a:xfrm>
            <a:off x="1187624" y="1725552"/>
            <a:ext cx="1335558" cy="369332"/>
          </a:xfrm>
          <a:prstGeom prst="rect">
            <a:avLst/>
          </a:prstGeom>
        </p:spPr>
        <p:txBody>
          <a:bodyPr wrap="none">
            <a:spAutoFit/>
          </a:bodyPr>
          <a:lstStyle/>
          <a:p>
            <a:r>
              <a:rPr lang="en-US" altLang="ko-KR" b="1" dirty="0"/>
              <a:t>The World</a:t>
            </a:r>
            <a:endParaRPr lang="en-US" dirty="0"/>
          </a:p>
        </p:txBody>
      </p:sp>
      <p:graphicFrame>
        <p:nvGraphicFramePr>
          <p:cNvPr id="3" name="Diagram 2"/>
          <p:cNvGraphicFramePr/>
          <p:nvPr>
            <p:extLst>
              <p:ext uri="{D42A27DB-BD31-4B8C-83A1-F6EECF244321}">
                <p14:modId xmlns:p14="http://schemas.microsoft.com/office/powerpoint/2010/main" val="227862482"/>
              </p:ext>
            </p:extLst>
          </p:nvPr>
        </p:nvGraphicFramePr>
        <p:xfrm>
          <a:off x="1027814" y="1910218"/>
          <a:ext cx="6096000" cy="40115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Oval 9"/>
          <p:cNvSpPr/>
          <p:nvPr/>
        </p:nvSpPr>
        <p:spPr>
          <a:xfrm>
            <a:off x="2267744" y="4221088"/>
            <a:ext cx="1008112" cy="10081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4" name="Oval 13"/>
          <p:cNvSpPr/>
          <p:nvPr/>
        </p:nvSpPr>
        <p:spPr>
          <a:xfrm>
            <a:off x="2177155" y="3068960"/>
            <a:ext cx="1008112" cy="10081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1" name="Rectangle 10"/>
          <p:cNvSpPr/>
          <p:nvPr/>
        </p:nvSpPr>
        <p:spPr>
          <a:xfrm>
            <a:off x="2401346" y="4571255"/>
            <a:ext cx="740907" cy="307777"/>
          </a:xfrm>
          <a:prstGeom prst="rect">
            <a:avLst/>
          </a:prstGeom>
        </p:spPr>
        <p:txBody>
          <a:bodyPr wrap="none">
            <a:spAutoFit/>
          </a:bodyPr>
          <a:lstStyle/>
          <a:p>
            <a:pPr algn="ctr"/>
            <a:r>
              <a:rPr lang="en-US" sz="1400" dirty="0"/>
              <a:t>Timing</a:t>
            </a:r>
          </a:p>
        </p:txBody>
      </p:sp>
      <p:sp>
        <p:nvSpPr>
          <p:cNvPr id="16" name="Rectangle 15"/>
          <p:cNvSpPr/>
          <p:nvPr/>
        </p:nvSpPr>
        <p:spPr>
          <a:xfrm>
            <a:off x="2246380" y="3384965"/>
            <a:ext cx="869662" cy="307777"/>
          </a:xfrm>
          <a:prstGeom prst="rect">
            <a:avLst/>
          </a:prstGeom>
        </p:spPr>
        <p:txBody>
          <a:bodyPr wrap="none">
            <a:spAutoFit/>
          </a:bodyPr>
          <a:lstStyle/>
          <a:p>
            <a:pPr algn="ctr"/>
            <a:r>
              <a:rPr lang="en-US" sz="1400" dirty="0"/>
              <a:t>Personal</a:t>
            </a:r>
          </a:p>
        </p:txBody>
      </p:sp>
      <p:sp>
        <p:nvSpPr>
          <p:cNvPr id="17" name="Oval 16"/>
          <p:cNvSpPr/>
          <p:nvPr/>
        </p:nvSpPr>
        <p:spPr>
          <a:xfrm>
            <a:off x="3419872" y="4149080"/>
            <a:ext cx="1008112" cy="10081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8" name="Rectangle 17"/>
          <p:cNvSpPr/>
          <p:nvPr/>
        </p:nvSpPr>
        <p:spPr>
          <a:xfrm>
            <a:off x="3547349" y="4499247"/>
            <a:ext cx="753156" cy="307777"/>
          </a:xfrm>
          <a:prstGeom prst="rect">
            <a:avLst/>
          </a:prstGeom>
        </p:spPr>
        <p:txBody>
          <a:bodyPr wrap="none">
            <a:spAutoFit/>
          </a:bodyPr>
          <a:lstStyle/>
          <a:p>
            <a:pPr algn="ctr"/>
            <a:r>
              <a:rPr lang="en-US" sz="1400" dirty="0"/>
              <a:t>Market</a:t>
            </a:r>
          </a:p>
        </p:txBody>
      </p:sp>
      <p:sp>
        <p:nvSpPr>
          <p:cNvPr id="19" name="Oval 18"/>
          <p:cNvSpPr/>
          <p:nvPr/>
        </p:nvSpPr>
        <p:spPr>
          <a:xfrm>
            <a:off x="3259471" y="2852936"/>
            <a:ext cx="1008112" cy="10081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0" name="Rectangle 19"/>
          <p:cNvSpPr/>
          <p:nvPr/>
        </p:nvSpPr>
        <p:spPr>
          <a:xfrm>
            <a:off x="3158682" y="3203103"/>
            <a:ext cx="1209691" cy="307777"/>
          </a:xfrm>
          <a:prstGeom prst="rect">
            <a:avLst/>
          </a:prstGeom>
        </p:spPr>
        <p:txBody>
          <a:bodyPr wrap="none">
            <a:spAutoFit/>
          </a:bodyPr>
          <a:lstStyle/>
          <a:p>
            <a:pPr algn="ctr"/>
            <a:r>
              <a:rPr lang="en-US" sz="1400" dirty="0"/>
              <a:t>Environment</a:t>
            </a:r>
          </a:p>
        </p:txBody>
      </p:sp>
      <p:sp>
        <p:nvSpPr>
          <p:cNvPr id="21" name="Oval 20"/>
          <p:cNvSpPr/>
          <p:nvPr/>
        </p:nvSpPr>
        <p:spPr>
          <a:xfrm>
            <a:off x="4211960" y="3429000"/>
            <a:ext cx="1008112" cy="100811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2" name="Rectangle 21"/>
          <p:cNvSpPr/>
          <p:nvPr/>
        </p:nvSpPr>
        <p:spPr>
          <a:xfrm>
            <a:off x="4422507" y="3779167"/>
            <a:ext cx="587020" cy="307777"/>
          </a:xfrm>
          <a:prstGeom prst="rect">
            <a:avLst/>
          </a:prstGeom>
        </p:spPr>
        <p:txBody>
          <a:bodyPr wrap="none">
            <a:spAutoFit/>
          </a:bodyPr>
          <a:lstStyle/>
          <a:p>
            <a:pPr algn="ctr"/>
            <a:r>
              <a:rPr lang="en-US" sz="1400" dirty="0"/>
              <a:t>Skills</a:t>
            </a:r>
          </a:p>
        </p:txBody>
      </p:sp>
      <p:pic>
        <p:nvPicPr>
          <p:cNvPr id="2" name="Picture 2" descr="irst auto-focus eyeglasses have been developed - BlogVisio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7601" y="4745362"/>
            <a:ext cx="2848975" cy="1412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763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88640"/>
            <a:ext cx="9144000" cy="1069514"/>
          </a:xfrm>
        </p:spPr>
        <p:txBody>
          <a:bodyPr/>
          <a:lstStyle/>
          <a:p>
            <a:r>
              <a:rPr lang="en-US" altLang="ko-KR" dirty="0"/>
              <a:t> </a:t>
            </a:r>
            <a:endParaRPr lang="ko-KR" altLang="en-US" dirty="0"/>
          </a:p>
        </p:txBody>
      </p:sp>
      <p:sp>
        <p:nvSpPr>
          <p:cNvPr id="5" name="Title 1">
            <a:extLst>
              <a:ext uri="{FF2B5EF4-FFF2-40B4-BE49-F238E27FC236}">
                <a16:creationId xmlns:a16="http://schemas.microsoft.com/office/drawing/2014/main" id="{0807BB20-28F3-4851-947F-E1DE740240F1}"/>
              </a:ext>
            </a:extLst>
          </p:cNvPr>
          <p:cNvSpPr txBox="1">
            <a:spLocks/>
          </p:cNvSpPr>
          <p:nvPr/>
        </p:nvSpPr>
        <p:spPr>
          <a:xfrm>
            <a:off x="164654" y="290995"/>
            <a:ext cx="8115300" cy="461665"/>
          </a:xfrm>
          <a:prstGeom prst="rect">
            <a:avLst/>
          </a:prstGeom>
        </p:spPr>
        <p:txBody>
          <a:bodyPr anchor="ctr"/>
          <a:lstStyle>
            <a:lvl1pPr algn="l" defTabSz="914400" rtl="0" eaLnBrk="1" latinLnBrk="1" hangingPunct="1">
              <a:spcBef>
                <a:spcPct val="0"/>
              </a:spcBef>
              <a:buNone/>
              <a:defRPr sz="4000" b="1" kern="1200" baseline="0">
                <a:solidFill>
                  <a:schemeClr val="bg1"/>
                </a:solidFill>
                <a:latin typeface="Arial" pitchFamily="34" charset="0"/>
                <a:ea typeface="+mj-ea"/>
                <a:cs typeface="Arial" pitchFamily="34" charset="0"/>
              </a:defRPr>
            </a:lvl1pPr>
          </a:lstStyle>
          <a:p>
            <a:r>
              <a:rPr lang="en-IN" dirty="0"/>
              <a:t>Transition steps</a:t>
            </a:r>
          </a:p>
        </p:txBody>
      </p:sp>
      <p:grpSp>
        <p:nvGrpSpPr>
          <p:cNvPr id="9" name="Group 8">
            <a:extLst>
              <a:ext uri="{FF2B5EF4-FFF2-40B4-BE49-F238E27FC236}">
                <a16:creationId xmlns:a16="http://schemas.microsoft.com/office/drawing/2014/main" id="{26F185CC-70E3-4834-8A3A-31E3C080C710}"/>
              </a:ext>
            </a:extLst>
          </p:cNvPr>
          <p:cNvGrpSpPr/>
          <p:nvPr/>
        </p:nvGrpSpPr>
        <p:grpSpPr>
          <a:xfrm>
            <a:off x="3900130" y="2742711"/>
            <a:ext cx="4553786" cy="3647714"/>
            <a:chOff x="6120960" y="1333500"/>
            <a:chExt cx="5270940" cy="3976553"/>
          </a:xfrm>
        </p:grpSpPr>
        <p:grpSp>
          <p:nvGrpSpPr>
            <p:cNvPr id="10" name="Group 9">
              <a:extLst>
                <a:ext uri="{FF2B5EF4-FFF2-40B4-BE49-F238E27FC236}">
                  <a16:creationId xmlns:a16="http://schemas.microsoft.com/office/drawing/2014/main" id="{964EBEAF-D2AB-4312-B506-855C1B554AA1}"/>
                </a:ext>
              </a:extLst>
            </p:cNvPr>
            <p:cNvGrpSpPr/>
            <p:nvPr/>
          </p:nvGrpSpPr>
          <p:grpSpPr>
            <a:xfrm>
              <a:off x="6132357" y="1333500"/>
              <a:ext cx="5250340" cy="3972061"/>
              <a:chOff x="-961382" y="1846733"/>
              <a:chExt cx="3856780" cy="3318276"/>
            </a:xfrm>
            <a:solidFill>
              <a:schemeClr val="bg1">
                <a:lumMod val="75000"/>
              </a:schemeClr>
            </a:solidFill>
          </p:grpSpPr>
          <p:sp>
            <p:nvSpPr>
              <p:cNvPr id="12" name="Freeform: Shape 526">
                <a:extLst>
                  <a:ext uri="{FF2B5EF4-FFF2-40B4-BE49-F238E27FC236}">
                    <a16:creationId xmlns:a16="http://schemas.microsoft.com/office/drawing/2014/main" id="{545D7EE6-B447-49F7-9DFF-1F03F612BA2C}"/>
                  </a:ext>
                </a:extLst>
              </p:cNvPr>
              <p:cNvSpPr/>
              <p:nvPr/>
            </p:nvSpPr>
            <p:spPr>
              <a:xfrm>
                <a:off x="967226"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13" name="Freeform: Shape 527">
                <a:extLst>
                  <a:ext uri="{FF2B5EF4-FFF2-40B4-BE49-F238E27FC236}">
                    <a16:creationId xmlns:a16="http://schemas.microsoft.com/office/drawing/2014/main" id="{D3F6ECF3-18BE-40A0-B6CC-2E89DCD1C5C1}"/>
                  </a:ext>
                </a:extLst>
              </p:cNvPr>
              <p:cNvSpPr/>
              <p:nvPr/>
            </p:nvSpPr>
            <p:spPr>
              <a:xfrm>
                <a:off x="968583"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14" name="Freeform: Shape 528">
                <a:extLst>
                  <a:ext uri="{FF2B5EF4-FFF2-40B4-BE49-F238E27FC236}">
                    <a16:creationId xmlns:a16="http://schemas.microsoft.com/office/drawing/2014/main" id="{C186B60B-C496-4C3A-B3F0-1A78444E3B8F}"/>
                  </a:ext>
                </a:extLst>
              </p:cNvPr>
              <p:cNvSpPr/>
              <p:nvPr/>
            </p:nvSpPr>
            <p:spPr>
              <a:xfrm flipH="1">
                <a:off x="-212820"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15" name="Freeform: Shape 529">
                <a:extLst>
                  <a:ext uri="{FF2B5EF4-FFF2-40B4-BE49-F238E27FC236}">
                    <a16:creationId xmlns:a16="http://schemas.microsoft.com/office/drawing/2014/main" id="{77E786F1-DF2B-4EEE-A9D3-84597398E2F0}"/>
                  </a:ext>
                </a:extLst>
              </p:cNvPr>
              <p:cNvSpPr/>
              <p:nvPr/>
            </p:nvSpPr>
            <p:spPr>
              <a:xfrm flipH="1">
                <a:off x="-961382"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grpSp>
        <p:sp>
          <p:nvSpPr>
            <p:cNvPr id="11" name="Freeform: Shape 525">
              <a:extLst>
                <a:ext uri="{FF2B5EF4-FFF2-40B4-BE49-F238E27FC236}">
                  <a16:creationId xmlns:a16="http://schemas.microsoft.com/office/drawing/2014/main" id="{B3FC957E-AA5B-4AA5-B59C-25AD4C01E39C}"/>
                </a:ext>
              </a:extLst>
            </p:cNvPr>
            <p:cNvSpPr/>
            <p:nvPr/>
          </p:nvSpPr>
          <p:spPr>
            <a:xfrm>
              <a:off x="6120960" y="2395787"/>
              <a:ext cx="5270940" cy="2914266"/>
            </a:xfrm>
            <a:custGeom>
              <a:avLst/>
              <a:gdLst>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87780 w 3886200"/>
                <a:gd name="connsiteY10" fmla="*/ 30480 h 2209800"/>
                <a:gd name="connsiteX11" fmla="*/ 0 w 3886200"/>
                <a:gd name="connsiteY11" fmla="*/ 2209800 h 2209800"/>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73493 w 3886200"/>
                <a:gd name="connsiteY10" fmla="*/ 35242 h 2209800"/>
                <a:gd name="connsiteX11" fmla="*/ 0 w 3886200"/>
                <a:gd name="connsiteY11" fmla="*/ 2209800 h 2209800"/>
                <a:gd name="connsiteX0" fmla="*/ 0 w 3881437"/>
                <a:gd name="connsiteY0" fmla="*/ 2219325 h 2219325"/>
                <a:gd name="connsiteX1" fmla="*/ 3881437 w 3881437"/>
                <a:gd name="connsiteY1" fmla="*/ 2209800 h 2219325"/>
                <a:gd name="connsiteX2" fmla="*/ 2578417 w 3881437"/>
                <a:gd name="connsiteY2" fmla="*/ 0 h 2219325"/>
                <a:gd name="connsiteX3" fmla="*/ 2426017 w 3881437"/>
                <a:gd name="connsiteY3" fmla="*/ 236220 h 2219325"/>
                <a:gd name="connsiteX4" fmla="*/ 2045017 w 3881437"/>
                <a:gd name="connsiteY4" fmla="*/ 259080 h 2219325"/>
                <a:gd name="connsiteX5" fmla="*/ 1907857 w 3881437"/>
                <a:gd name="connsiteY5" fmla="*/ 106680 h 2219325"/>
                <a:gd name="connsiteX6" fmla="*/ 1747837 w 3881437"/>
                <a:gd name="connsiteY6" fmla="*/ 289560 h 2219325"/>
                <a:gd name="connsiteX7" fmla="*/ 1671637 w 3881437"/>
                <a:gd name="connsiteY7" fmla="*/ 419100 h 2219325"/>
                <a:gd name="connsiteX8" fmla="*/ 1427797 w 3881437"/>
                <a:gd name="connsiteY8" fmla="*/ 411480 h 2219325"/>
                <a:gd name="connsiteX9" fmla="*/ 1397317 w 3881437"/>
                <a:gd name="connsiteY9" fmla="*/ 175260 h 2219325"/>
                <a:gd name="connsiteX10" fmla="*/ 1268730 w 3881437"/>
                <a:gd name="connsiteY10" fmla="*/ 35242 h 2219325"/>
                <a:gd name="connsiteX11" fmla="*/ 0 w 3881437"/>
                <a:gd name="connsiteY11" fmla="*/ 2219325 h 2219325"/>
                <a:gd name="connsiteX0" fmla="*/ 0 w 3871912"/>
                <a:gd name="connsiteY0" fmla="*/ 2219325 h 2219325"/>
                <a:gd name="connsiteX1" fmla="*/ 3871912 w 3871912"/>
                <a:gd name="connsiteY1" fmla="*/ 2214562 h 2219325"/>
                <a:gd name="connsiteX2" fmla="*/ 2578417 w 3871912"/>
                <a:gd name="connsiteY2" fmla="*/ 0 h 2219325"/>
                <a:gd name="connsiteX3" fmla="*/ 2426017 w 3871912"/>
                <a:gd name="connsiteY3" fmla="*/ 236220 h 2219325"/>
                <a:gd name="connsiteX4" fmla="*/ 2045017 w 3871912"/>
                <a:gd name="connsiteY4" fmla="*/ 259080 h 2219325"/>
                <a:gd name="connsiteX5" fmla="*/ 1907857 w 3871912"/>
                <a:gd name="connsiteY5" fmla="*/ 106680 h 2219325"/>
                <a:gd name="connsiteX6" fmla="*/ 1747837 w 3871912"/>
                <a:gd name="connsiteY6" fmla="*/ 289560 h 2219325"/>
                <a:gd name="connsiteX7" fmla="*/ 1671637 w 3871912"/>
                <a:gd name="connsiteY7" fmla="*/ 419100 h 2219325"/>
                <a:gd name="connsiteX8" fmla="*/ 1427797 w 3871912"/>
                <a:gd name="connsiteY8" fmla="*/ 411480 h 2219325"/>
                <a:gd name="connsiteX9" fmla="*/ 1397317 w 3871912"/>
                <a:gd name="connsiteY9" fmla="*/ 175260 h 2219325"/>
                <a:gd name="connsiteX10" fmla="*/ 1268730 w 3871912"/>
                <a:gd name="connsiteY10" fmla="*/ 35242 h 2219325"/>
                <a:gd name="connsiteX11" fmla="*/ 0 w 3871912"/>
                <a:gd name="connsiteY11" fmla="*/ 2219325 h 2219325"/>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427797 w 3871912"/>
                <a:gd name="connsiteY8" fmla="*/ 42100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618297 w 3871912"/>
                <a:gd name="connsiteY8" fmla="*/ 2095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045017 w 3871912"/>
                <a:gd name="connsiteY4" fmla="*/ 47434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14487 w 3871912"/>
                <a:gd name="connsiteY7" fmla="*/ 438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741487 w 3871912"/>
                <a:gd name="connsiteY7" fmla="*/ 2343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912" h="2434590">
                  <a:moveTo>
                    <a:pt x="0" y="2434590"/>
                  </a:moveTo>
                  <a:lnTo>
                    <a:pt x="3871912" y="2429827"/>
                  </a:lnTo>
                  <a:lnTo>
                    <a:pt x="2578417" y="205740"/>
                  </a:lnTo>
                  <a:lnTo>
                    <a:pt x="2426017" y="451485"/>
                  </a:lnTo>
                  <a:lnTo>
                    <a:pt x="2178367" y="150495"/>
                  </a:lnTo>
                  <a:lnTo>
                    <a:pt x="1907857" y="321945"/>
                  </a:lnTo>
                  <a:lnTo>
                    <a:pt x="1747837" y="0"/>
                  </a:lnTo>
                  <a:lnTo>
                    <a:pt x="1741487" y="234315"/>
                  </a:lnTo>
                  <a:lnTo>
                    <a:pt x="1618297" y="226695"/>
                  </a:lnTo>
                  <a:lnTo>
                    <a:pt x="1397317" y="390525"/>
                  </a:lnTo>
                  <a:lnTo>
                    <a:pt x="1268730" y="250507"/>
                  </a:lnTo>
                  <a:lnTo>
                    <a:pt x="0" y="2434590"/>
                  </a:lnTo>
                  <a:close/>
                </a:path>
              </a:pathLst>
            </a:custGeom>
            <a:solidFill>
              <a:srgbClr val="73AF51">
                <a:alpha val="77647"/>
              </a:srgbClr>
            </a:solidFill>
            <a:ln w="9525">
              <a:noFill/>
            </a:ln>
            <a:scene3d>
              <a:camera prst="orthographicFront"/>
              <a:lightRig rig="threePt" dir="t"/>
            </a:scene3d>
            <a:sp3d>
              <a:bevelT w="6350" h="0"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grpSp>
      <p:grpSp>
        <p:nvGrpSpPr>
          <p:cNvPr id="16" name="Group 15">
            <a:extLst>
              <a:ext uri="{FF2B5EF4-FFF2-40B4-BE49-F238E27FC236}">
                <a16:creationId xmlns:a16="http://schemas.microsoft.com/office/drawing/2014/main" id="{6688AF5A-C0F0-4F00-A6F2-C1483A884702}"/>
              </a:ext>
            </a:extLst>
          </p:cNvPr>
          <p:cNvGrpSpPr/>
          <p:nvPr/>
        </p:nvGrpSpPr>
        <p:grpSpPr>
          <a:xfrm>
            <a:off x="3127304" y="3756938"/>
            <a:ext cx="3953205" cy="2982415"/>
            <a:chOff x="5193218" y="2184277"/>
            <a:chExt cx="5270940" cy="3976553"/>
          </a:xfrm>
        </p:grpSpPr>
        <p:grpSp>
          <p:nvGrpSpPr>
            <p:cNvPr id="17" name="Group 16">
              <a:extLst>
                <a:ext uri="{FF2B5EF4-FFF2-40B4-BE49-F238E27FC236}">
                  <a16:creationId xmlns:a16="http://schemas.microsoft.com/office/drawing/2014/main" id="{7EA3EB79-CB31-46F6-9CCE-B5D8ADECDBDE}"/>
                </a:ext>
              </a:extLst>
            </p:cNvPr>
            <p:cNvGrpSpPr/>
            <p:nvPr/>
          </p:nvGrpSpPr>
          <p:grpSpPr>
            <a:xfrm>
              <a:off x="5204615" y="2184277"/>
              <a:ext cx="5250340" cy="3972062"/>
              <a:chOff x="-961382" y="1846733"/>
              <a:chExt cx="3856780" cy="3318276"/>
            </a:xfrm>
            <a:solidFill>
              <a:schemeClr val="bg1">
                <a:lumMod val="75000"/>
              </a:schemeClr>
            </a:solidFill>
          </p:grpSpPr>
          <p:sp>
            <p:nvSpPr>
              <p:cNvPr id="19" name="Freeform: Shape 533">
                <a:extLst>
                  <a:ext uri="{FF2B5EF4-FFF2-40B4-BE49-F238E27FC236}">
                    <a16:creationId xmlns:a16="http://schemas.microsoft.com/office/drawing/2014/main" id="{E0266CA8-1D63-4F85-ACA8-95531A36B99C}"/>
                  </a:ext>
                </a:extLst>
              </p:cNvPr>
              <p:cNvSpPr/>
              <p:nvPr/>
            </p:nvSpPr>
            <p:spPr>
              <a:xfrm>
                <a:off x="967226"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0" name="Freeform: Shape 534">
                <a:extLst>
                  <a:ext uri="{FF2B5EF4-FFF2-40B4-BE49-F238E27FC236}">
                    <a16:creationId xmlns:a16="http://schemas.microsoft.com/office/drawing/2014/main" id="{45093B62-7F1C-4365-A63B-BFD018B53733}"/>
                  </a:ext>
                </a:extLst>
              </p:cNvPr>
              <p:cNvSpPr/>
              <p:nvPr/>
            </p:nvSpPr>
            <p:spPr>
              <a:xfrm>
                <a:off x="968583"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1" name="Freeform: Shape 535">
                <a:extLst>
                  <a:ext uri="{FF2B5EF4-FFF2-40B4-BE49-F238E27FC236}">
                    <a16:creationId xmlns:a16="http://schemas.microsoft.com/office/drawing/2014/main" id="{869FB1C4-0266-4C62-A8D5-17CAB1391A92}"/>
                  </a:ext>
                </a:extLst>
              </p:cNvPr>
              <p:cNvSpPr/>
              <p:nvPr/>
            </p:nvSpPr>
            <p:spPr>
              <a:xfrm flipH="1">
                <a:off x="-212820"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2" name="Freeform: Shape 536">
                <a:extLst>
                  <a:ext uri="{FF2B5EF4-FFF2-40B4-BE49-F238E27FC236}">
                    <a16:creationId xmlns:a16="http://schemas.microsoft.com/office/drawing/2014/main" id="{67CA104B-41B0-45ED-A5D6-4A8A110A18CA}"/>
                  </a:ext>
                </a:extLst>
              </p:cNvPr>
              <p:cNvSpPr/>
              <p:nvPr/>
            </p:nvSpPr>
            <p:spPr>
              <a:xfrm flipH="1">
                <a:off x="-961382"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grpSp>
        <p:sp>
          <p:nvSpPr>
            <p:cNvPr id="18" name="Freeform: Shape 532">
              <a:extLst>
                <a:ext uri="{FF2B5EF4-FFF2-40B4-BE49-F238E27FC236}">
                  <a16:creationId xmlns:a16="http://schemas.microsoft.com/office/drawing/2014/main" id="{D69199D3-FE4F-4A87-99F3-6D0D5BC515E8}"/>
                </a:ext>
              </a:extLst>
            </p:cNvPr>
            <p:cNvSpPr/>
            <p:nvPr/>
          </p:nvSpPr>
          <p:spPr>
            <a:xfrm>
              <a:off x="5193218" y="3246564"/>
              <a:ext cx="5270940" cy="2914266"/>
            </a:xfrm>
            <a:custGeom>
              <a:avLst/>
              <a:gdLst>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87780 w 3886200"/>
                <a:gd name="connsiteY10" fmla="*/ 30480 h 2209800"/>
                <a:gd name="connsiteX11" fmla="*/ 0 w 3886200"/>
                <a:gd name="connsiteY11" fmla="*/ 2209800 h 2209800"/>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73493 w 3886200"/>
                <a:gd name="connsiteY10" fmla="*/ 35242 h 2209800"/>
                <a:gd name="connsiteX11" fmla="*/ 0 w 3886200"/>
                <a:gd name="connsiteY11" fmla="*/ 2209800 h 2209800"/>
                <a:gd name="connsiteX0" fmla="*/ 0 w 3881437"/>
                <a:gd name="connsiteY0" fmla="*/ 2219325 h 2219325"/>
                <a:gd name="connsiteX1" fmla="*/ 3881437 w 3881437"/>
                <a:gd name="connsiteY1" fmla="*/ 2209800 h 2219325"/>
                <a:gd name="connsiteX2" fmla="*/ 2578417 w 3881437"/>
                <a:gd name="connsiteY2" fmla="*/ 0 h 2219325"/>
                <a:gd name="connsiteX3" fmla="*/ 2426017 w 3881437"/>
                <a:gd name="connsiteY3" fmla="*/ 236220 h 2219325"/>
                <a:gd name="connsiteX4" fmla="*/ 2045017 w 3881437"/>
                <a:gd name="connsiteY4" fmla="*/ 259080 h 2219325"/>
                <a:gd name="connsiteX5" fmla="*/ 1907857 w 3881437"/>
                <a:gd name="connsiteY5" fmla="*/ 106680 h 2219325"/>
                <a:gd name="connsiteX6" fmla="*/ 1747837 w 3881437"/>
                <a:gd name="connsiteY6" fmla="*/ 289560 h 2219325"/>
                <a:gd name="connsiteX7" fmla="*/ 1671637 w 3881437"/>
                <a:gd name="connsiteY7" fmla="*/ 419100 h 2219325"/>
                <a:gd name="connsiteX8" fmla="*/ 1427797 w 3881437"/>
                <a:gd name="connsiteY8" fmla="*/ 411480 h 2219325"/>
                <a:gd name="connsiteX9" fmla="*/ 1397317 w 3881437"/>
                <a:gd name="connsiteY9" fmla="*/ 175260 h 2219325"/>
                <a:gd name="connsiteX10" fmla="*/ 1268730 w 3881437"/>
                <a:gd name="connsiteY10" fmla="*/ 35242 h 2219325"/>
                <a:gd name="connsiteX11" fmla="*/ 0 w 3881437"/>
                <a:gd name="connsiteY11" fmla="*/ 2219325 h 2219325"/>
                <a:gd name="connsiteX0" fmla="*/ 0 w 3871912"/>
                <a:gd name="connsiteY0" fmla="*/ 2219325 h 2219325"/>
                <a:gd name="connsiteX1" fmla="*/ 3871912 w 3871912"/>
                <a:gd name="connsiteY1" fmla="*/ 2214562 h 2219325"/>
                <a:gd name="connsiteX2" fmla="*/ 2578417 w 3871912"/>
                <a:gd name="connsiteY2" fmla="*/ 0 h 2219325"/>
                <a:gd name="connsiteX3" fmla="*/ 2426017 w 3871912"/>
                <a:gd name="connsiteY3" fmla="*/ 236220 h 2219325"/>
                <a:gd name="connsiteX4" fmla="*/ 2045017 w 3871912"/>
                <a:gd name="connsiteY4" fmla="*/ 259080 h 2219325"/>
                <a:gd name="connsiteX5" fmla="*/ 1907857 w 3871912"/>
                <a:gd name="connsiteY5" fmla="*/ 106680 h 2219325"/>
                <a:gd name="connsiteX6" fmla="*/ 1747837 w 3871912"/>
                <a:gd name="connsiteY6" fmla="*/ 289560 h 2219325"/>
                <a:gd name="connsiteX7" fmla="*/ 1671637 w 3871912"/>
                <a:gd name="connsiteY7" fmla="*/ 419100 h 2219325"/>
                <a:gd name="connsiteX8" fmla="*/ 1427797 w 3871912"/>
                <a:gd name="connsiteY8" fmla="*/ 411480 h 2219325"/>
                <a:gd name="connsiteX9" fmla="*/ 1397317 w 3871912"/>
                <a:gd name="connsiteY9" fmla="*/ 175260 h 2219325"/>
                <a:gd name="connsiteX10" fmla="*/ 1268730 w 3871912"/>
                <a:gd name="connsiteY10" fmla="*/ 35242 h 2219325"/>
                <a:gd name="connsiteX11" fmla="*/ 0 w 3871912"/>
                <a:gd name="connsiteY11" fmla="*/ 2219325 h 2219325"/>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427797 w 3871912"/>
                <a:gd name="connsiteY8" fmla="*/ 42100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618297 w 3871912"/>
                <a:gd name="connsiteY8" fmla="*/ 2095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045017 w 3871912"/>
                <a:gd name="connsiteY4" fmla="*/ 47434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14487 w 3871912"/>
                <a:gd name="connsiteY7" fmla="*/ 438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741487 w 3871912"/>
                <a:gd name="connsiteY7" fmla="*/ 2343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912" h="2434590">
                  <a:moveTo>
                    <a:pt x="0" y="2434590"/>
                  </a:moveTo>
                  <a:lnTo>
                    <a:pt x="3871912" y="2429827"/>
                  </a:lnTo>
                  <a:lnTo>
                    <a:pt x="2578417" y="205740"/>
                  </a:lnTo>
                  <a:lnTo>
                    <a:pt x="2426017" y="451485"/>
                  </a:lnTo>
                  <a:lnTo>
                    <a:pt x="2178367" y="150495"/>
                  </a:lnTo>
                  <a:lnTo>
                    <a:pt x="1907857" y="321945"/>
                  </a:lnTo>
                  <a:lnTo>
                    <a:pt x="1747837" y="0"/>
                  </a:lnTo>
                  <a:lnTo>
                    <a:pt x="1741487" y="234315"/>
                  </a:lnTo>
                  <a:lnTo>
                    <a:pt x="1618297" y="226695"/>
                  </a:lnTo>
                  <a:lnTo>
                    <a:pt x="1397317" y="390525"/>
                  </a:lnTo>
                  <a:lnTo>
                    <a:pt x="1268730" y="250507"/>
                  </a:lnTo>
                  <a:lnTo>
                    <a:pt x="0" y="2434590"/>
                  </a:lnTo>
                  <a:close/>
                </a:path>
              </a:pathLst>
            </a:custGeom>
            <a:solidFill>
              <a:srgbClr val="5E9042">
                <a:alpha val="77647"/>
              </a:srgbClr>
            </a:solidFill>
            <a:ln w="9525">
              <a:noFill/>
            </a:ln>
            <a:scene3d>
              <a:camera prst="orthographicFront"/>
              <a:lightRig rig="threePt" dir="t"/>
            </a:scene3d>
            <a:sp3d>
              <a:bevelT w="6350" h="0"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grpSp>
      <p:grpSp>
        <p:nvGrpSpPr>
          <p:cNvPr id="23" name="Group 22">
            <a:extLst>
              <a:ext uri="{FF2B5EF4-FFF2-40B4-BE49-F238E27FC236}">
                <a16:creationId xmlns:a16="http://schemas.microsoft.com/office/drawing/2014/main" id="{055F2BDE-8594-46F2-B963-85C9FD683A7C}"/>
              </a:ext>
            </a:extLst>
          </p:cNvPr>
          <p:cNvGrpSpPr/>
          <p:nvPr/>
        </p:nvGrpSpPr>
        <p:grpSpPr>
          <a:xfrm>
            <a:off x="2752493" y="4312407"/>
            <a:ext cx="3216927" cy="2426945"/>
            <a:chOff x="5193218" y="2184277"/>
            <a:chExt cx="5270940" cy="3976553"/>
          </a:xfrm>
        </p:grpSpPr>
        <p:grpSp>
          <p:nvGrpSpPr>
            <p:cNvPr id="24" name="Group 23">
              <a:extLst>
                <a:ext uri="{FF2B5EF4-FFF2-40B4-BE49-F238E27FC236}">
                  <a16:creationId xmlns:a16="http://schemas.microsoft.com/office/drawing/2014/main" id="{2072E37B-53F2-4A34-8BA7-39B254E7BC9B}"/>
                </a:ext>
              </a:extLst>
            </p:cNvPr>
            <p:cNvGrpSpPr/>
            <p:nvPr/>
          </p:nvGrpSpPr>
          <p:grpSpPr>
            <a:xfrm>
              <a:off x="5204615" y="2184277"/>
              <a:ext cx="5250340" cy="3972062"/>
              <a:chOff x="-961382" y="1846733"/>
              <a:chExt cx="3856780" cy="3318276"/>
            </a:xfrm>
            <a:solidFill>
              <a:schemeClr val="bg1">
                <a:lumMod val="75000"/>
              </a:schemeClr>
            </a:solidFill>
          </p:grpSpPr>
          <p:sp>
            <p:nvSpPr>
              <p:cNvPr id="26" name="Freeform: Shape 540">
                <a:extLst>
                  <a:ext uri="{FF2B5EF4-FFF2-40B4-BE49-F238E27FC236}">
                    <a16:creationId xmlns:a16="http://schemas.microsoft.com/office/drawing/2014/main" id="{C265C260-9FF9-447D-AED0-9C165C0F4EC6}"/>
                  </a:ext>
                </a:extLst>
              </p:cNvPr>
              <p:cNvSpPr/>
              <p:nvPr/>
            </p:nvSpPr>
            <p:spPr>
              <a:xfrm>
                <a:off x="967226"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7" name="Freeform: Shape 541">
                <a:extLst>
                  <a:ext uri="{FF2B5EF4-FFF2-40B4-BE49-F238E27FC236}">
                    <a16:creationId xmlns:a16="http://schemas.microsoft.com/office/drawing/2014/main" id="{37D12856-0B90-4FA7-B810-4337A269A55F}"/>
                  </a:ext>
                </a:extLst>
              </p:cNvPr>
              <p:cNvSpPr/>
              <p:nvPr/>
            </p:nvSpPr>
            <p:spPr>
              <a:xfrm>
                <a:off x="968583"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8" name="Freeform: Shape 542">
                <a:extLst>
                  <a:ext uri="{FF2B5EF4-FFF2-40B4-BE49-F238E27FC236}">
                    <a16:creationId xmlns:a16="http://schemas.microsoft.com/office/drawing/2014/main" id="{D6DD3657-A404-440E-9FCB-F335B95CED3E}"/>
                  </a:ext>
                </a:extLst>
              </p:cNvPr>
              <p:cNvSpPr/>
              <p:nvPr/>
            </p:nvSpPr>
            <p:spPr>
              <a:xfrm flipH="1">
                <a:off x="-212820"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9" name="Freeform: Shape 543">
                <a:extLst>
                  <a:ext uri="{FF2B5EF4-FFF2-40B4-BE49-F238E27FC236}">
                    <a16:creationId xmlns:a16="http://schemas.microsoft.com/office/drawing/2014/main" id="{C47DD0A8-E120-4AC1-81A1-63891582593B}"/>
                  </a:ext>
                </a:extLst>
              </p:cNvPr>
              <p:cNvSpPr/>
              <p:nvPr/>
            </p:nvSpPr>
            <p:spPr>
              <a:xfrm flipH="1">
                <a:off x="-961382"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grpSp>
        <p:sp>
          <p:nvSpPr>
            <p:cNvPr id="25" name="Freeform: Shape 539">
              <a:extLst>
                <a:ext uri="{FF2B5EF4-FFF2-40B4-BE49-F238E27FC236}">
                  <a16:creationId xmlns:a16="http://schemas.microsoft.com/office/drawing/2014/main" id="{97313148-89BA-4D66-B844-908BC0A78592}"/>
                </a:ext>
              </a:extLst>
            </p:cNvPr>
            <p:cNvSpPr/>
            <p:nvPr/>
          </p:nvSpPr>
          <p:spPr>
            <a:xfrm>
              <a:off x="5193218" y="3246564"/>
              <a:ext cx="5270940" cy="2914266"/>
            </a:xfrm>
            <a:custGeom>
              <a:avLst/>
              <a:gdLst>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87780 w 3886200"/>
                <a:gd name="connsiteY10" fmla="*/ 30480 h 2209800"/>
                <a:gd name="connsiteX11" fmla="*/ 0 w 3886200"/>
                <a:gd name="connsiteY11" fmla="*/ 2209800 h 2209800"/>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73493 w 3886200"/>
                <a:gd name="connsiteY10" fmla="*/ 35242 h 2209800"/>
                <a:gd name="connsiteX11" fmla="*/ 0 w 3886200"/>
                <a:gd name="connsiteY11" fmla="*/ 2209800 h 2209800"/>
                <a:gd name="connsiteX0" fmla="*/ 0 w 3881437"/>
                <a:gd name="connsiteY0" fmla="*/ 2219325 h 2219325"/>
                <a:gd name="connsiteX1" fmla="*/ 3881437 w 3881437"/>
                <a:gd name="connsiteY1" fmla="*/ 2209800 h 2219325"/>
                <a:gd name="connsiteX2" fmla="*/ 2578417 w 3881437"/>
                <a:gd name="connsiteY2" fmla="*/ 0 h 2219325"/>
                <a:gd name="connsiteX3" fmla="*/ 2426017 w 3881437"/>
                <a:gd name="connsiteY3" fmla="*/ 236220 h 2219325"/>
                <a:gd name="connsiteX4" fmla="*/ 2045017 w 3881437"/>
                <a:gd name="connsiteY4" fmla="*/ 259080 h 2219325"/>
                <a:gd name="connsiteX5" fmla="*/ 1907857 w 3881437"/>
                <a:gd name="connsiteY5" fmla="*/ 106680 h 2219325"/>
                <a:gd name="connsiteX6" fmla="*/ 1747837 w 3881437"/>
                <a:gd name="connsiteY6" fmla="*/ 289560 h 2219325"/>
                <a:gd name="connsiteX7" fmla="*/ 1671637 w 3881437"/>
                <a:gd name="connsiteY7" fmla="*/ 419100 h 2219325"/>
                <a:gd name="connsiteX8" fmla="*/ 1427797 w 3881437"/>
                <a:gd name="connsiteY8" fmla="*/ 411480 h 2219325"/>
                <a:gd name="connsiteX9" fmla="*/ 1397317 w 3881437"/>
                <a:gd name="connsiteY9" fmla="*/ 175260 h 2219325"/>
                <a:gd name="connsiteX10" fmla="*/ 1268730 w 3881437"/>
                <a:gd name="connsiteY10" fmla="*/ 35242 h 2219325"/>
                <a:gd name="connsiteX11" fmla="*/ 0 w 3881437"/>
                <a:gd name="connsiteY11" fmla="*/ 2219325 h 2219325"/>
                <a:gd name="connsiteX0" fmla="*/ 0 w 3871912"/>
                <a:gd name="connsiteY0" fmla="*/ 2219325 h 2219325"/>
                <a:gd name="connsiteX1" fmla="*/ 3871912 w 3871912"/>
                <a:gd name="connsiteY1" fmla="*/ 2214562 h 2219325"/>
                <a:gd name="connsiteX2" fmla="*/ 2578417 w 3871912"/>
                <a:gd name="connsiteY2" fmla="*/ 0 h 2219325"/>
                <a:gd name="connsiteX3" fmla="*/ 2426017 w 3871912"/>
                <a:gd name="connsiteY3" fmla="*/ 236220 h 2219325"/>
                <a:gd name="connsiteX4" fmla="*/ 2045017 w 3871912"/>
                <a:gd name="connsiteY4" fmla="*/ 259080 h 2219325"/>
                <a:gd name="connsiteX5" fmla="*/ 1907857 w 3871912"/>
                <a:gd name="connsiteY5" fmla="*/ 106680 h 2219325"/>
                <a:gd name="connsiteX6" fmla="*/ 1747837 w 3871912"/>
                <a:gd name="connsiteY6" fmla="*/ 289560 h 2219325"/>
                <a:gd name="connsiteX7" fmla="*/ 1671637 w 3871912"/>
                <a:gd name="connsiteY7" fmla="*/ 419100 h 2219325"/>
                <a:gd name="connsiteX8" fmla="*/ 1427797 w 3871912"/>
                <a:gd name="connsiteY8" fmla="*/ 411480 h 2219325"/>
                <a:gd name="connsiteX9" fmla="*/ 1397317 w 3871912"/>
                <a:gd name="connsiteY9" fmla="*/ 175260 h 2219325"/>
                <a:gd name="connsiteX10" fmla="*/ 1268730 w 3871912"/>
                <a:gd name="connsiteY10" fmla="*/ 35242 h 2219325"/>
                <a:gd name="connsiteX11" fmla="*/ 0 w 3871912"/>
                <a:gd name="connsiteY11" fmla="*/ 2219325 h 2219325"/>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427797 w 3871912"/>
                <a:gd name="connsiteY8" fmla="*/ 42100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618297 w 3871912"/>
                <a:gd name="connsiteY8" fmla="*/ 2095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045017 w 3871912"/>
                <a:gd name="connsiteY4" fmla="*/ 47434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14487 w 3871912"/>
                <a:gd name="connsiteY7" fmla="*/ 438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741487 w 3871912"/>
                <a:gd name="connsiteY7" fmla="*/ 2343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912" h="2434590">
                  <a:moveTo>
                    <a:pt x="0" y="2434590"/>
                  </a:moveTo>
                  <a:lnTo>
                    <a:pt x="3871912" y="2429827"/>
                  </a:lnTo>
                  <a:lnTo>
                    <a:pt x="2578417" y="205740"/>
                  </a:lnTo>
                  <a:lnTo>
                    <a:pt x="2426017" y="451485"/>
                  </a:lnTo>
                  <a:lnTo>
                    <a:pt x="2178367" y="150495"/>
                  </a:lnTo>
                  <a:lnTo>
                    <a:pt x="1907857" y="321945"/>
                  </a:lnTo>
                  <a:lnTo>
                    <a:pt x="1747837" y="0"/>
                  </a:lnTo>
                  <a:lnTo>
                    <a:pt x="1741487" y="234315"/>
                  </a:lnTo>
                  <a:lnTo>
                    <a:pt x="1618297" y="226695"/>
                  </a:lnTo>
                  <a:lnTo>
                    <a:pt x="1397317" y="390525"/>
                  </a:lnTo>
                  <a:lnTo>
                    <a:pt x="1268730" y="250507"/>
                  </a:lnTo>
                  <a:lnTo>
                    <a:pt x="0" y="2434590"/>
                  </a:lnTo>
                  <a:close/>
                </a:path>
              </a:pathLst>
            </a:custGeom>
            <a:solidFill>
              <a:srgbClr val="5E9042">
                <a:alpha val="78000"/>
              </a:srgbClr>
            </a:solidFill>
            <a:ln w="9525">
              <a:noFill/>
            </a:ln>
            <a:scene3d>
              <a:camera prst="orthographicFront"/>
              <a:lightRig rig="threePt" dir="t"/>
            </a:scene3d>
            <a:sp3d>
              <a:bevelT w="6350" h="0"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grpSp>
      <p:grpSp>
        <p:nvGrpSpPr>
          <p:cNvPr id="30" name="Group 29">
            <a:extLst>
              <a:ext uri="{FF2B5EF4-FFF2-40B4-BE49-F238E27FC236}">
                <a16:creationId xmlns:a16="http://schemas.microsoft.com/office/drawing/2014/main" id="{B6018669-1197-4EF4-84CF-D7459A5056D7}"/>
              </a:ext>
            </a:extLst>
          </p:cNvPr>
          <p:cNvGrpSpPr/>
          <p:nvPr/>
        </p:nvGrpSpPr>
        <p:grpSpPr>
          <a:xfrm>
            <a:off x="4278906" y="1944215"/>
            <a:ext cx="1309853" cy="1309853"/>
            <a:chOff x="4504782" y="583785"/>
            <a:chExt cx="1746470" cy="1746470"/>
          </a:xfrm>
          <a:effectLst/>
        </p:grpSpPr>
        <p:sp>
          <p:nvSpPr>
            <p:cNvPr id="31" name="Oval 30">
              <a:extLst>
                <a:ext uri="{FF2B5EF4-FFF2-40B4-BE49-F238E27FC236}">
                  <a16:creationId xmlns:a16="http://schemas.microsoft.com/office/drawing/2014/main" id="{F8296D2E-C62E-442A-B284-01EF22F485D3}"/>
                </a:ext>
              </a:extLst>
            </p:cNvPr>
            <p:cNvSpPr/>
            <p:nvPr/>
          </p:nvSpPr>
          <p:spPr>
            <a:xfrm>
              <a:off x="4504782" y="583785"/>
              <a:ext cx="1746470" cy="174647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57" dirty="0"/>
            </a:p>
          </p:txBody>
        </p:sp>
        <p:sp>
          <p:nvSpPr>
            <p:cNvPr id="32" name="Rectangle 31">
              <a:extLst>
                <a:ext uri="{FF2B5EF4-FFF2-40B4-BE49-F238E27FC236}">
                  <a16:creationId xmlns:a16="http://schemas.microsoft.com/office/drawing/2014/main" id="{6EB7ECE7-F63A-4C51-BE6A-13BC0E759F35}"/>
                </a:ext>
              </a:extLst>
            </p:cNvPr>
            <p:cNvSpPr/>
            <p:nvPr/>
          </p:nvSpPr>
          <p:spPr>
            <a:xfrm>
              <a:off x="5021316" y="692096"/>
              <a:ext cx="609569" cy="553997"/>
            </a:xfrm>
            <a:prstGeom prst="rect">
              <a:avLst/>
            </a:prstGeom>
          </p:spPr>
          <p:txBody>
            <a:bodyPr wrap="none">
              <a:spAutoFit/>
            </a:bodyPr>
            <a:lstStyle/>
            <a:p>
              <a:pPr algn="ctr"/>
              <a:r>
                <a:rPr lang="en-IN" sz="2100" dirty="0">
                  <a:solidFill>
                    <a:schemeClr val="bg1"/>
                  </a:solidFill>
                  <a:latin typeface="+mn-lt"/>
                </a:rPr>
                <a:t>03</a:t>
              </a:r>
            </a:p>
          </p:txBody>
        </p:sp>
        <p:sp>
          <p:nvSpPr>
            <p:cNvPr id="33" name="Rectangle 32">
              <a:extLst>
                <a:ext uri="{FF2B5EF4-FFF2-40B4-BE49-F238E27FC236}">
                  <a16:creationId xmlns:a16="http://schemas.microsoft.com/office/drawing/2014/main" id="{6F43371B-2E28-4347-9466-625BE13886BE}"/>
                </a:ext>
              </a:extLst>
            </p:cNvPr>
            <p:cNvSpPr/>
            <p:nvPr/>
          </p:nvSpPr>
          <p:spPr>
            <a:xfrm>
              <a:off x="4554653" y="1116646"/>
              <a:ext cx="1646729" cy="430887"/>
            </a:xfrm>
            <a:prstGeom prst="rect">
              <a:avLst/>
            </a:prstGeom>
          </p:spPr>
          <p:txBody>
            <a:bodyPr wrap="square">
              <a:spAutoFit/>
            </a:bodyPr>
            <a:lstStyle/>
            <a:p>
              <a:pPr algn="ctr"/>
              <a:r>
                <a:rPr lang="en-IN" sz="1500" dirty="0">
                  <a:solidFill>
                    <a:schemeClr val="bg1"/>
                  </a:solidFill>
                </a:rPr>
                <a:t>Pursuit</a:t>
              </a:r>
            </a:p>
          </p:txBody>
        </p:sp>
        <p:sp>
          <p:nvSpPr>
            <p:cNvPr id="34" name="Rectangle 33">
              <a:extLst>
                <a:ext uri="{FF2B5EF4-FFF2-40B4-BE49-F238E27FC236}">
                  <a16:creationId xmlns:a16="http://schemas.microsoft.com/office/drawing/2014/main" id="{A4F5B4BD-EE99-4B0B-B3B2-AC792BC4DEDB}"/>
                </a:ext>
              </a:extLst>
            </p:cNvPr>
            <p:cNvSpPr/>
            <p:nvPr/>
          </p:nvSpPr>
          <p:spPr>
            <a:xfrm>
              <a:off x="4700673" y="1457019"/>
              <a:ext cx="1368242" cy="861774"/>
            </a:xfrm>
            <a:prstGeom prst="rect">
              <a:avLst/>
            </a:prstGeom>
          </p:spPr>
          <p:txBody>
            <a:bodyPr wrap="square" lIns="0" tIns="0" rIns="0" bIns="0">
              <a:spAutoFit/>
            </a:bodyPr>
            <a:lstStyle/>
            <a:p>
              <a:pPr algn="ctr"/>
              <a:r>
                <a:rPr lang="en-IN" sz="1050" dirty="0">
                  <a:solidFill>
                    <a:schemeClr val="bg1"/>
                  </a:solidFill>
                </a:rPr>
                <a:t>Search</a:t>
              </a:r>
            </a:p>
            <a:p>
              <a:pPr algn="ctr"/>
              <a:r>
                <a:rPr lang="en-IN" sz="1050" dirty="0">
                  <a:solidFill>
                    <a:schemeClr val="bg1"/>
                  </a:solidFill>
                </a:rPr>
                <a:t>Apply</a:t>
              </a:r>
            </a:p>
            <a:p>
              <a:pPr algn="ctr"/>
              <a:r>
                <a:rPr lang="en-IN" sz="1050" dirty="0">
                  <a:solidFill>
                    <a:schemeClr val="bg1"/>
                  </a:solidFill>
                </a:rPr>
                <a:t>Interview</a:t>
              </a:r>
            </a:p>
            <a:p>
              <a:pPr algn="ctr"/>
              <a:r>
                <a:rPr lang="en-IN" sz="1050" dirty="0">
                  <a:solidFill>
                    <a:schemeClr val="bg1"/>
                  </a:solidFill>
                </a:rPr>
                <a:t>Select</a:t>
              </a:r>
            </a:p>
          </p:txBody>
        </p:sp>
      </p:grpSp>
      <p:grpSp>
        <p:nvGrpSpPr>
          <p:cNvPr id="35" name="Group 34">
            <a:extLst>
              <a:ext uri="{FF2B5EF4-FFF2-40B4-BE49-F238E27FC236}">
                <a16:creationId xmlns:a16="http://schemas.microsoft.com/office/drawing/2014/main" id="{E8E02D71-8469-41C1-9C0E-6742E8EF3231}"/>
              </a:ext>
            </a:extLst>
          </p:cNvPr>
          <p:cNvGrpSpPr/>
          <p:nvPr/>
        </p:nvGrpSpPr>
        <p:grpSpPr>
          <a:xfrm>
            <a:off x="2775236" y="2986173"/>
            <a:ext cx="1309853" cy="1309853"/>
            <a:chOff x="2411207" y="1780780"/>
            <a:chExt cx="1746470" cy="1746470"/>
          </a:xfrm>
          <a:effectLst/>
        </p:grpSpPr>
        <p:sp>
          <p:nvSpPr>
            <p:cNvPr id="36" name="Oval 35">
              <a:extLst>
                <a:ext uri="{FF2B5EF4-FFF2-40B4-BE49-F238E27FC236}">
                  <a16:creationId xmlns:a16="http://schemas.microsoft.com/office/drawing/2014/main" id="{0ACF8CE3-993E-4A4B-901E-4935D76BA0C2}"/>
                </a:ext>
              </a:extLst>
            </p:cNvPr>
            <p:cNvSpPr/>
            <p:nvPr/>
          </p:nvSpPr>
          <p:spPr>
            <a:xfrm>
              <a:off x="2411207" y="1780780"/>
              <a:ext cx="1746470" cy="174647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57" dirty="0"/>
            </a:p>
          </p:txBody>
        </p:sp>
        <p:sp>
          <p:nvSpPr>
            <p:cNvPr id="37" name="Rectangle 36">
              <a:extLst>
                <a:ext uri="{FF2B5EF4-FFF2-40B4-BE49-F238E27FC236}">
                  <a16:creationId xmlns:a16="http://schemas.microsoft.com/office/drawing/2014/main" id="{13425B1B-1F9F-4FF5-91D6-E73814B449D8}"/>
                </a:ext>
              </a:extLst>
            </p:cNvPr>
            <p:cNvSpPr/>
            <p:nvPr/>
          </p:nvSpPr>
          <p:spPr>
            <a:xfrm>
              <a:off x="2927741" y="1897480"/>
              <a:ext cx="609569" cy="553997"/>
            </a:xfrm>
            <a:prstGeom prst="rect">
              <a:avLst/>
            </a:prstGeom>
          </p:spPr>
          <p:txBody>
            <a:bodyPr wrap="none">
              <a:spAutoFit/>
            </a:bodyPr>
            <a:lstStyle/>
            <a:p>
              <a:pPr algn="ctr"/>
              <a:r>
                <a:rPr lang="en-IN" sz="2100">
                  <a:solidFill>
                    <a:schemeClr val="bg1"/>
                  </a:solidFill>
                  <a:latin typeface="+mn-lt"/>
                </a:rPr>
                <a:t>02</a:t>
              </a:r>
              <a:endParaRPr lang="en-IN" sz="2100" dirty="0">
                <a:solidFill>
                  <a:schemeClr val="bg1"/>
                </a:solidFill>
                <a:latin typeface="+mn-lt"/>
              </a:endParaRPr>
            </a:p>
          </p:txBody>
        </p:sp>
        <p:sp>
          <p:nvSpPr>
            <p:cNvPr id="38" name="Rectangle 37">
              <a:extLst>
                <a:ext uri="{FF2B5EF4-FFF2-40B4-BE49-F238E27FC236}">
                  <a16:creationId xmlns:a16="http://schemas.microsoft.com/office/drawing/2014/main" id="{5045B72C-7B35-4D52-8293-59306249D8F5}"/>
                </a:ext>
              </a:extLst>
            </p:cNvPr>
            <p:cNvSpPr/>
            <p:nvPr/>
          </p:nvSpPr>
          <p:spPr>
            <a:xfrm>
              <a:off x="2461078" y="2322030"/>
              <a:ext cx="1646729" cy="430887"/>
            </a:xfrm>
            <a:prstGeom prst="rect">
              <a:avLst/>
            </a:prstGeom>
          </p:spPr>
          <p:txBody>
            <a:bodyPr wrap="square">
              <a:spAutoFit/>
            </a:bodyPr>
            <a:lstStyle/>
            <a:p>
              <a:pPr algn="ctr"/>
              <a:r>
                <a:rPr lang="en-IN" sz="1500" dirty="0">
                  <a:solidFill>
                    <a:schemeClr val="bg1"/>
                  </a:solidFill>
                  <a:latin typeface="+mn-lt"/>
                </a:rPr>
                <a:t>Targeting</a:t>
              </a:r>
            </a:p>
          </p:txBody>
        </p:sp>
        <p:sp>
          <p:nvSpPr>
            <p:cNvPr id="39" name="Rectangle 38">
              <a:extLst>
                <a:ext uri="{FF2B5EF4-FFF2-40B4-BE49-F238E27FC236}">
                  <a16:creationId xmlns:a16="http://schemas.microsoft.com/office/drawing/2014/main" id="{66CBE894-E707-4D0E-9DDC-72A1885C83D0}"/>
                </a:ext>
              </a:extLst>
            </p:cNvPr>
            <p:cNvSpPr/>
            <p:nvPr/>
          </p:nvSpPr>
          <p:spPr>
            <a:xfrm>
              <a:off x="2610280" y="2709778"/>
              <a:ext cx="1368242" cy="646330"/>
            </a:xfrm>
            <a:prstGeom prst="rect">
              <a:avLst/>
            </a:prstGeom>
          </p:spPr>
          <p:txBody>
            <a:bodyPr wrap="square" lIns="0" tIns="0" rIns="0" bIns="0">
              <a:spAutoFit/>
            </a:bodyPr>
            <a:lstStyle/>
            <a:p>
              <a:pPr algn="ctr"/>
              <a:r>
                <a:rPr lang="en-IN" sz="1050" dirty="0">
                  <a:solidFill>
                    <a:schemeClr val="bg1"/>
                  </a:solidFill>
                  <a:latin typeface="+mn-lt"/>
                </a:rPr>
                <a:t>Goals</a:t>
              </a:r>
            </a:p>
            <a:p>
              <a:pPr algn="ctr"/>
              <a:r>
                <a:rPr lang="en-IN" sz="1050" dirty="0">
                  <a:solidFill>
                    <a:schemeClr val="bg1"/>
                  </a:solidFill>
                </a:rPr>
                <a:t>Networking</a:t>
              </a:r>
            </a:p>
            <a:p>
              <a:pPr algn="ctr"/>
              <a:r>
                <a:rPr lang="en-IN" sz="1050" dirty="0">
                  <a:solidFill>
                    <a:schemeClr val="bg1"/>
                  </a:solidFill>
                  <a:latin typeface="+mn-lt"/>
                </a:rPr>
                <a:t>Resume</a:t>
              </a:r>
            </a:p>
          </p:txBody>
        </p:sp>
      </p:grpSp>
      <p:grpSp>
        <p:nvGrpSpPr>
          <p:cNvPr id="40" name="Group 39">
            <a:extLst>
              <a:ext uri="{FF2B5EF4-FFF2-40B4-BE49-F238E27FC236}">
                <a16:creationId xmlns:a16="http://schemas.microsoft.com/office/drawing/2014/main" id="{DB204B01-4765-4407-A0BE-A8E001ACB48B}"/>
              </a:ext>
            </a:extLst>
          </p:cNvPr>
          <p:cNvGrpSpPr/>
          <p:nvPr/>
        </p:nvGrpSpPr>
        <p:grpSpPr>
          <a:xfrm flipH="1">
            <a:off x="0" y="4941168"/>
            <a:ext cx="9143999" cy="1814630"/>
            <a:chOff x="1" y="4460421"/>
            <a:chExt cx="12191999" cy="2419506"/>
          </a:xfrm>
        </p:grpSpPr>
        <p:sp>
          <p:nvSpPr>
            <p:cNvPr id="41" name="Freeform: Shape 260">
              <a:extLst>
                <a:ext uri="{FF2B5EF4-FFF2-40B4-BE49-F238E27FC236}">
                  <a16:creationId xmlns:a16="http://schemas.microsoft.com/office/drawing/2014/main" id="{AFCDAB66-6697-4928-9A5E-0BBC074B0DAD}"/>
                </a:ext>
              </a:extLst>
            </p:cNvPr>
            <p:cNvSpPr/>
            <p:nvPr/>
          </p:nvSpPr>
          <p:spPr>
            <a:xfrm>
              <a:off x="1" y="4460421"/>
              <a:ext cx="12191999" cy="2416629"/>
            </a:xfrm>
            <a:custGeom>
              <a:avLst/>
              <a:gdLst>
                <a:gd name="connsiteX0" fmla="*/ 8957869 w 12191999"/>
                <a:gd name="connsiteY0" fmla="*/ 2 h 2735201"/>
                <a:gd name="connsiteX1" fmla="*/ 10308907 w 12191999"/>
                <a:gd name="connsiteY1" fmla="*/ 807424 h 2735201"/>
                <a:gd name="connsiteX2" fmla="*/ 10570413 w 12191999"/>
                <a:gd name="connsiteY2" fmla="*/ 1015401 h 2735201"/>
                <a:gd name="connsiteX3" fmla="*/ 11524632 w 12191999"/>
                <a:gd name="connsiteY3" fmla="*/ 1661816 h 2735201"/>
                <a:gd name="connsiteX4" fmla="*/ 11624783 w 12191999"/>
                <a:gd name="connsiteY4" fmla="*/ 1833257 h 2735201"/>
                <a:gd name="connsiteX5" fmla="*/ 11852906 w 12191999"/>
                <a:gd name="connsiteY5" fmla="*/ 1836067 h 2735201"/>
                <a:gd name="connsiteX6" fmla="*/ 12144607 w 12191999"/>
                <a:gd name="connsiteY6" fmla="*/ 1878209 h 2735201"/>
                <a:gd name="connsiteX7" fmla="*/ 12191999 w 12191999"/>
                <a:gd name="connsiteY7" fmla="*/ 1894228 h 2735201"/>
                <a:gd name="connsiteX8" fmla="*/ 12191999 w 12191999"/>
                <a:gd name="connsiteY8" fmla="*/ 2735201 h 2735201"/>
                <a:gd name="connsiteX9" fmla="*/ 6452313 w 12191999"/>
                <a:gd name="connsiteY9" fmla="*/ 2735201 h 2735201"/>
                <a:gd name="connsiteX10" fmla="*/ 5172234 w 12191999"/>
                <a:gd name="connsiteY10" fmla="*/ 2735201 h 2735201"/>
                <a:gd name="connsiteX11" fmla="*/ 2657884 w 12191999"/>
                <a:gd name="connsiteY11" fmla="*/ 2735201 h 2735201"/>
                <a:gd name="connsiteX12" fmla="*/ 1235768 w 12191999"/>
                <a:gd name="connsiteY12" fmla="*/ 2735201 h 2735201"/>
                <a:gd name="connsiteX13" fmla="*/ 0 w 12191999"/>
                <a:gd name="connsiteY13" fmla="*/ 2735201 h 2735201"/>
                <a:gd name="connsiteX14" fmla="*/ 0 w 12191999"/>
                <a:gd name="connsiteY14" fmla="*/ 1746328 h 2735201"/>
                <a:gd name="connsiteX15" fmla="*/ 39705 w 12191999"/>
                <a:gd name="connsiteY15" fmla="*/ 1798250 h 2735201"/>
                <a:gd name="connsiteX16" fmla="*/ 186799 w 12191999"/>
                <a:gd name="connsiteY16" fmla="*/ 1760135 h 2735201"/>
                <a:gd name="connsiteX17" fmla="*/ 729916 w 12191999"/>
                <a:gd name="connsiteY17" fmla="*/ 1594336 h 2735201"/>
                <a:gd name="connsiteX18" fmla="*/ 1325836 w 12191999"/>
                <a:gd name="connsiteY18" fmla="*/ 1847799 h 2735201"/>
                <a:gd name="connsiteX19" fmla="*/ 1534160 w 12191999"/>
                <a:gd name="connsiteY19" fmla="*/ 2150335 h 2735201"/>
                <a:gd name="connsiteX20" fmla="*/ 1544687 w 12191999"/>
                <a:gd name="connsiteY20" fmla="*/ 2171439 h 2735201"/>
                <a:gd name="connsiteX21" fmla="*/ 1545220 w 12191999"/>
                <a:gd name="connsiteY21" fmla="*/ 2170800 h 2735201"/>
                <a:gd name="connsiteX22" fmla="*/ 2359487 w 12191999"/>
                <a:gd name="connsiteY22" fmla="*/ 1859106 h 2735201"/>
                <a:gd name="connsiteX23" fmla="*/ 2704296 w 12191999"/>
                <a:gd name="connsiteY23" fmla="*/ 1775434 h 2735201"/>
                <a:gd name="connsiteX24" fmla="*/ 3093885 w 12191999"/>
                <a:gd name="connsiteY24" fmla="*/ 1196514 h 2735201"/>
                <a:gd name="connsiteX25" fmla="*/ 4197720 w 12191999"/>
                <a:gd name="connsiteY25" fmla="*/ 769108 h 2735201"/>
                <a:gd name="connsiteX26" fmla="*/ 5288121 w 12191999"/>
                <a:gd name="connsiteY26" fmla="*/ 1189730 h 2735201"/>
                <a:gd name="connsiteX27" fmla="*/ 5636569 w 12191999"/>
                <a:gd name="connsiteY27" fmla="*/ 1639184 h 2735201"/>
                <a:gd name="connsiteX28" fmla="*/ 5669040 w 12191999"/>
                <a:gd name="connsiteY28" fmla="*/ 1715253 h 2735201"/>
                <a:gd name="connsiteX29" fmla="*/ 5772236 w 12191999"/>
                <a:gd name="connsiteY29" fmla="*/ 1691376 h 2735201"/>
                <a:gd name="connsiteX30" fmla="*/ 6094206 w 12191999"/>
                <a:gd name="connsiteY30" fmla="*/ 1703974 h 2735201"/>
                <a:gd name="connsiteX31" fmla="*/ 6275035 w 12191999"/>
                <a:gd name="connsiteY31" fmla="*/ 1642143 h 2735201"/>
                <a:gd name="connsiteX32" fmla="*/ 6742408 w 12191999"/>
                <a:gd name="connsiteY32" fmla="*/ 1240241 h 2735201"/>
                <a:gd name="connsiteX33" fmla="*/ 7184742 w 12191999"/>
                <a:gd name="connsiteY33" fmla="*/ 1169978 h 2735201"/>
                <a:gd name="connsiteX34" fmla="*/ 7465723 w 12191999"/>
                <a:gd name="connsiteY34" fmla="*/ 1169978 h 2735201"/>
                <a:gd name="connsiteX35" fmla="*/ 7521362 w 12191999"/>
                <a:gd name="connsiteY35" fmla="*/ 1018211 h 2735201"/>
                <a:gd name="connsiteX36" fmla="*/ 7958133 w 12191999"/>
                <a:gd name="connsiteY36" fmla="*/ 374606 h 2735201"/>
                <a:gd name="connsiteX37" fmla="*/ 8728742 w 12191999"/>
                <a:gd name="connsiteY37" fmla="*/ 20483 h 2735201"/>
                <a:gd name="connsiteX38" fmla="*/ 8957869 w 12191999"/>
                <a:gd name="connsiteY38" fmla="*/ 2 h 273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191999" h="2735201">
                  <a:moveTo>
                    <a:pt x="8957869" y="2"/>
                  </a:moveTo>
                  <a:cubicBezTo>
                    <a:pt x="9496785" y="-728"/>
                    <a:pt x="10050878" y="320504"/>
                    <a:pt x="10308907" y="807424"/>
                  </a:cubicBezTo>
                  <a:cubicBezTo>
                    <a:pt x="10406276" y="990106"/>
                    <a:pt x="10417404" y="1001348"/>
                    <a:pt x="10570413" y="1015401"/>
                  </a:cubicBezTo>
                  <a:cubicBezTo>
                    <a:pt x="10907033" y="1049127"/>
                    <a:pt x="11329893" y="1335798"/>
                    <a:pt x="11524632" y="1661816"/>
                  </a:cubicBezTo>
                  <a:lnTo>
                    <a:pt x="11624783" y="1833257"/>
                  </a:lnTo>
                  <a:lnTo>
                    <a:pt x="11852906" y="1836067"/>
                  </a:lnTo>
                  <a:cubicBezTo>
                    <a:pt x="11954101" y="1837121"/>
                    <a:pt x="12052165" y="1851613"/>
                    <a:pt x="12144607" y="1878209"/>
                  </a:cubicBezTo>
                  <a:lnTo>
                    <a:pt x="12191999" y="1894228"/>
                  </a:lnTo>
                  <a:lnTo>
                    <a:pt x="12191999" y="2735201"/>
                  </a:lnTo>
                  <a:lnTo>
                    <a:pt x="6452313" y="2735201"/>
                  </a:lnTo>
                  <a:lnTo>
                    <a:pt x="5172234" y="2735201"/>
                  </a:lnTo>
                  <a:lnTo>
                    <a:pt x="2657884" y="2735201"/>
                  </a:lnTo>
                  <a:lnTo>
                    <a:pt x="1235768" y="2735201"/>
                  </a:lnTo>
                  <a:lnTo>
                    <a:pt x="0" y="2735201"/>
                  </a:lnTo>
                  <a:lnTo>
                    <a:pt x="0" y="1746328"/>
                  </a:lnTo>
                  <a:lnTo>
                    <a:pt x="39705" y="1798250"/>
                  </a:lnTo>
                  <a:cubicBezTo>
                    <a:pt x="66106" y="1836365"/>
                    <a:pt x="77421" y="1834459"/>
                    <a:pt x="186799" y="1760135"/>
                  </a:cubicBezTo>
                  <a:cubicBezTo>
                    <a:pt x="360295" y="1641979"/>
                    <a:pt x="511160" y="1596242"/>
                    <a:pt x="729916" y="1594336"/>
                  </a:cubicBezTo>
                  <a:cubicBezTo>
                    <a:pt x="971301" y="1594336"/>
                    <a:pt x="1152340" y="1670566"/>
                    <a:pt x="1325836" y="1847799"/>
                  </a:cubicBezTo>
                  <a:cubicBezTo>
                    <a:pt x="1391840" y="1916882"/>
                    <a:pt x="1478470" y="2046264"/>
                    <a:pt x="1534160" y="2150335"/>
                  </a:cubicBezTo>
                  <a:lnTo>
                    <a:pt x="1544687" y="2171439"/>
                  </a:lnTo>
                  <a:lnTo>
                    <a:pt x="1545220" y="2170800"/>
                  </a:lnTo>
                  <a:cubicBezTo>
                    <a:pt x="1757752" y="1956629"/>
                    <a:pt x="2065617" y="1826598"/>
                    <a:pt x="2359487" y="1859106"/>
                  </a:cubicBezTo>
                  <a:cubicBezTo>
                    <a:pt x="2679667" y="1895288"/>
                    <a:pt x="2655038" y="1899811"/>
                    <a:pt x="2704296" y="1775434"/>
                  </a:cubicBezTo>
                  <a:cubicBezTo>
                    <a:pt x="2766988" y="1610351"/>
                    <a:pt x="2977456" y="1300538"/>
                    <a:pt x="3093885" y="1196514"/>
                  </a:cubicBezTo>
                  <a:cubicBezTo>
                    <a:pt x="3416303" y="909315"/>
                    <a:pt x="3779024" y="769108"/>
                    <a:pt x="4197720" y="769108"/>
                  </a:cubicBezTo>
                  <a:cubicBezTo>
                    <a:pt x="4643284" y="769108"/>
                    <a:pt x="4974659" y="895747"/>
                    <a:pt x="5288121" y="1189730"/>
                  </a:cubicBezTo>
                  <a:cubicBezTo>
                    <a:pt x="5431418" y="1323153"/>
                    <a:pt x="5548967" y="1475232"/>
                    <a:pt x="5636569" y="1639184"/>
                  </a:cubicBezTo>
                  <a:lnTo>
                    <a:pt x="5669040" y="1715253"/>
                  </a:lnTo>
                  <a:lnTo>
                    <a:pt x="5772236" y="1691376"/>
                  </a:lnTo>
                  <a:cubicBezTo>
                    <a:pt x="5883471" y="1672751"/>
                    <a:pt x="5995098" y="1675518"/>
                    <a:pt x="6094206" y="1703974"/>
                  </a:cubicBezTo>
                  <a:cubicBezTo>
                    <a:pt x="6216613" y="1737700"/>
                    <a:pt x="6227741" y="1734889"/>
                    <a:pt x="6275035" y="1642143"/>
                  </a:cubicBezTo>
                  <a:cubicBezTo>
                    <a:pt x="6344584" y="1507239"/>
                    <a:pt x="6553233" y="1327367"/>
                    <a:pt x="6742408" y="1240241"/>
                  </a:cubicBezTo>
                  <a:cubicBezTo>
                    <a:pt x="6862033" y="1186841"/>
                    <a:pt x="6973312" y="1167168"/>
                    <a:pt x="7184742" y="1169978"/>
                  </a:cubicBezTo>
                  <a:lnTo>
                    <a:pt x="7465723" y="1169978"/>
                  </a:lnTo>
                  <a:lnTo>
                    <a:pt x="7521362" y="1018211"/>
                  </a:lnTo>
                  <a:cubicBezTo>
                    <a:pt x="7599258" y="807424"/>
                    <a:pt x="7807906" y="501079"/>
                    <a:pt x="7958133" y="374606"/>
                  </a:cubicBezTo>
                  <a:cubicBezTo>
                    <a:pt x="8152872" y="208787"/>
                    <a:pt x="8458889" y="71072"/>
                    <a:pt x="8728742" y="20483"/>
                  </a:cubicBezTo>
                  <a:cubicBezTo>
                    <a:pt x="8804203" y="6782"/>
                    <a:pt x="8880881" y="107"/>
                    <a:pt x="8957869" y="2"/>
                  </a:cubicBezTo>
                  <a:close/>
                </a:path>
              </a:pathLst>
            </a:custGeom>
            <a:solidFill>
              <a:schemeClr val="bg1">
                <a:lumMod val="95000"/>
              </a:schemeClr>
            </a:solidFill>
            <a:ln w="9525">
              <a:noFill/>
            </a:ln>
            <a:effectLst>
              <a:outerShdw blurRad="241300" dist="38100" dir="1440000" algn="tl"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sp useBgFill="1">
          <p:nvSpPr>
            <p:cNvPr id="42" name="Freeform: Shape 261">
              <a:extLst>
                <a:ext uri="{FF2B5EF4-FFF2-40B4-BE49-F238E27FC236}">
                  <a16:creationId xmlns:a16="http://schemas.microsoft.com/office/drawing/2014/main" id="{04221490-9EAC-4168-8A93-AC881F3E65AC}"/>
                </a:ext>
              </a:extLst>
            </p:cNvPr>
            <p:cNvSpPr/>
            <p:nvPr/>
          </p:nvSpPr>
          <p:spPr>
            <a:xfrm>
              <a:off x="1" y="4611667"/>
              <a:ext cx="12191999" cy="2268260"/>
            </a:xfrm>
            <a:custGeom>
              <a:avLst/>
              <a:gdLst>
                <a:gd name="connsiteX0" fmla="*/ 8957869 w 12191999"/>
                <a:gd name="connsiteY0" fmla="*/ 2 h 2735201"/>
                <a:gd name="connsiteX1" fmla="*/ 10308907 w 12191999"/>
                <a:gd name="connsiteY1" fmla="*/ 807424 h 2735201"/>
                <a:gd name="connsiteX2" fmla="*/ 10570413 w 12191999"/>
                <a:gd name="connsiteY2" fmla="*/ 1015401 h 2735201"/>
                <a:gd name="connsiteX3" fmla="*/ 11524632 w 12191999"/>
                <a:gd name="connsiteY3" fmla="*/ 1661816 h 2735201"/>
                <a:gd name="connsiteX4" fmla="*/ 11624783 w 12191999"/>
                <a:gd name="connsiteY4" fmla="*/ 1833257 h 2735201"/>
                <a:gd name="connsiteX5" fmla="*/ 11852906 w 12191999"/>
                <a:gd name="connsiteY5" fmla="*/ 1836067 h 2735201"/>
                <a:gd name="connsiteX6" fmla="*/ 12144607 w 12191999"/>
                <a:gd name="connsiteY6" fmla="*/ 1878209 h 2735201"/>
                <a:gd name="connsiteX7" fmla="*/ 12191999 w 12191999"/>
                <a:gd name="connsiteY7" fmla="*/ 1894228 h 2735201"/>
                <a:gd name="connsiteX8" fmla="*/ 12191999 w 12191999"/>
                <a:gd name="connsiteY8" fmla="*/ 2735201 h 2735201"/>
                <a:gd name="connsiteX9" fmla="*/ 6452313 w 12191999"/>
                <a:gd name="connsiteY9" fmla="*/ 2735201 h 2735201"/>
                <a:gd name="connsiteX10" fmla="*/ 5172234 w 12191999"/>
                <a:gd name="connsiteY10" fmla="*/ 2735201 h 2735201"/>
                <a:gd name="connsiteX11" fmla="*/ 2657884 w 12191999"/>
                <a:gd name="connsiteY11" fmla="*/ 2735201 h 2735201"/>
                <a:gd name="connsiteX12" fmla="*/ 1235768 w 12191999"/>
                <a:gd name="connsiteY12" fmla="*/ 2735201 h 2735201"/>
                <a:gd name="connsiteX13" fmla="*/ 0 w 12191999"/>
                <a:gd name="connsiteY13" fmla="*/ 2735201 h 2735201"/>
                <a:gd name="connsiteX14" fmla="*/ 0 w 12191999"/>
                <a:gd name="connsiteY14" fmla="*/ 1746328 h 2735201"/>
                <a:gd name="connsiteX15" fmla="*/ 39705 w 12191999"/>
                <a:gd name="connsiteY15" fmla="*/ 1798250 h 2735201"/>
                <a:gd name="connsiteX16" fmla="*/ 186799 w 12191999"/>
                <a:gd name="connsiteY16" fmla="*/ 1760135 h 2735201"/>
                <a:gd name="connsiteX17" fmla="*/ 729916 w 12191999"/>
                <a:gd name="connsiteY17" fmla="*/ 1594336 h 2735201"/>
                <a:gd name="connsiteX18" fmla="*/ 1325836 w 12191999"/>
                <a:gd name="connsiteY18" fmla="*/ 1847799 h 2735201"/>
                <a:gd name="connsiteX19" fmla="*/ 1534160 w 12191999"/>
                <a:gd name="connsiteY19" fmla="*/ 2150335 h 2735201"/>
                <a:gd name="connsiteX20" fmla="*/ 1544687 w 12191999"/>
                <a:gd name="connsiteY20" fmla="*/ 2171439 h 2735201"/>
                <a:gd name="connsiteX21" fmla="*/ 1545220 w 12191999"/>
                <a:gd name="connsiteY21" fmla="*/ 2170800 h 2735201"/>
                <a:gd name="connsiteX22" fmla="*/ 2359487 w 12191999"/>
                <a:gd name="connsiteY22" fmla="*/ 1859106 h 2735201"/>
                <a:gd name="connsiteX23" fmla="*/ 2704296 w 12191999"/>
                <a:gd name="connsiteY23" fmla="*/ 1775434 h 2735201"/>
                <a:gd name="connsiteX24" fmla="*/ 3093885 w 12191999"/>
                <a:gd name="connsiteY24" fmla="*/ 1196514 h 2735201"/>
                <a:gd name="connsiteX25" fmla="*/ 4197720 w 12191999"/>
                <a:gd name="connsiteY25" fmla="*/ 769108 h 2735201"/>
                <a:gd name="connsiteX26" fmla="*/ 5288121 w 12191999"/>
                <a:gd name="connsiteY26" fmla="*/ 1189730 h 2735201"/>
                <a:gd name="connsiteX27" fmla="*/ 5636569 w 12191999"/>
                <a:gd name="connsiteY27" fmla="*/ 1639184 h 2735201"/>
                <a:gd name="connsiteX28" fmla="*/ 5669040 w 12191999"/>
                <a:gd name="connsiteY28" fmla="*/ 1715253 h 2735201"/>
                <a:gd name="connsiteX29" fmla="*/ 5772236 w 12191999"/>
                <a:gd name="connsiteY29" fmla="*/ 1691376 h 2735201"/>
                <a:gd name="connsiteX30" fmla="*/ 6094206 w 12191999"/>
                <a:gd name="connsiteY30" fmla="*/ 1703974 h 2735201"/>
                <a:gd name="connsiteX31" fmla="*/ 6275035 w 12191999"/>
                <a:gd name="connsiteY31" fmla="*/ 1642143 h 2735201"/>
                <a:gd name="connsiteX32" fmla="*/ 6742408 w 12191999"/>
                <a:gd name="connsiteY32" fmla="*/ 1240241 h 2735201"/>
                <a:gd name="connsiteX33" fmla="*/ 7184742 w 12191999"/>
                <a:gd name="connsiteY33" fmla="*/ 1169978 h 2735201"/>
                <a:gd name="connsiteX34" fmla="*/ 7465723 w 12191999"/>
                <a:gd name="connsiteY34" fmla="*/ 1169978 h 2735201"/>
                <a:gd name="connsiteX35" fmla="*/ 7521362 w 12191999"/>
                <a:gd name="connsiteY35" fmla="*/ 1018211 h 2735201"/>
                <a:gd name="connsiteX36" fmla="*/ 7958133 w 12191999"/>
                <a:gd name="connsiteY36" fmla="*/ 374606 h 2735201"/>
                <a:gd name="connsiteX37" fmla="*/ 8728742 w 12191999"/>
                <a:gd name="connsiteY37" fmla="*/ 20483 h 2735201"/>
                <a:gd name="connsiteX38" fmla="*/ 8957869 w 12191999"/>
                <a:gd name="connsiteY38" fmla="*/ 2 h 273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191999" h="2735201">
                  <a:moveTo>
                    <a:pt x="8957869" y="2"/>
                  </a:moveTo>
                  <a:cubicBezTo>
                    <a:pt x="9496785" y="-728"/>
                    <a:pt x="10050878" y="320504"/>
                    <a:pt x="10308907" y="807424"/>
                  </a:cubicBezTo>
                  <a:cubicBezTo>
                    <a:pt x="10406276" y="990106"/>
                    <a:pt x="10417404" y="1001348"/>
                    <a:pt x="10570413" y="1015401"/>
                  </a:cubicBezTo>
                  <a:cubicBezTo>
                    <a:pt x="10907033" y="1049127"/>
                    <a:pt x="11329893" y="1335798"/>
                    <a:pt x="11524632" y="1661816"/>
                  </a:cubicBezTo>
                  <a:lnTo>
                    <a:pt x="11624783" y="1833257"/>
                  </a:lnTo>
                  <a:lnTo>
                    <a:pt x="11852906" y="1836067"/>
                  </a:lnTo>
                  <a:cubicBezTo>
                    <a:pt x="11954101" y="1837121"/>
                    <a:pt x="12052165" y="1851613"/>
                    <a:pt x="12144607" y="1878209"/>
                  </a:cubicBezTo>
                  <a:lnTo>
                    <a:pt x="12191999" y="1894228"/>
                  </a:lnTo>
                  <a:lnTo>
                    <a:pt x="12191999" y="2735201"/>
                  </a:lnTo>
                  <a:lnTo>
                    <a:pt x="6452313" y="2735201"/>
                  </a:lnTo>
                  <a:lnTo>
                    <a:pt x="5172234" y="2735201"/>
                  </a:lnTo>
                  <a:lnTo>
                    <a:pt x="2657884" y="2735201"/>
                  </a:lnTo>
                  <a:lnTo>
                    <a:pt x="1235768" y="2735201"/>
                  </a:lnTo>
                  <a:lnTo>
                    <a:pt x="0" y="2735201"/>
                  </a:lnTo>
                  <a:lnTo>
                    <a:pt x="0" y="1746328"/>
                  </a:lnTo>
                  <a:lnTo>
                    <a:pt x="39705" y="1798250"/>
                  </a:lnTo>
                  <a:cubicBezTo>
                    <a:pt x="66106" y="1836365"/>
                    <a:pt x="77421" y="1834459"/>
                    <a:pt x="186799" y="1760135"/>
                  </a:cubicBezTo>
                  <a:cubicBezTo>
                    <a:pt x="360295" y="1641979"/>
                    <a:pt x="511160" y="1596242"/>
                    <a:pt x="729916" y="1594336"/>
                  </a:cubicBezTo>
                  <a:cubicBezTo>
                    <a:pt x="971301" y="1594336"/>
                    <a:pt x="1152340" y="1670566"/>
                    <a:pt x="1325836" y="1847799"/>
                  </a:cubicBezTo>
                  <a:cubicBezTo>
                    <a:pt x="1391840" y="1916882"/>
                    <a:pt x="1478470" y="2046264"/>
                    <a:pt x="1534160" y="2150335"/>
                  </a:cubicBezTo>
                  <a:lnTo>
                    <a:pt x="1544687" y="2171439"/>
                  </a:lnTo>
                  <a:lnTo>
                    <a:pt x="1545220" y="2170800"/>
                  </a:lnTo>
                  <a:cubicBezTo>
                    <a:pt x="1757752" y="1956629"/>
                    <a:pt x="2065617" y="1826598"/>
                    <a:pt x="2359487" y="1859106"/>
                  </a:cubicBezTo>
                  <a:cubicBezTo>
                    <a:pt x="2679667" y="1895288"/>
                    <a:pt x="2655038" y="1899811"/>
                    <a:pt x="2704296" y="1775434"/>
                  </a:cubicBezTo>
                  <a:cubicBezTo>
                    <a:pt x="2766988" y="1610351"/>
                    <a:pt x="2977456" y="1300538"/>
                    <a:pt x="3093885" y="1196514"/>
                  </a:cubicBezTo>
                  <a:cubicBezTo>
                    <a:pt x="3416303" y="909315"/>
                    <a:pt x="3779024" y="769108"/>
                    <a:pt x="4197720" y="769108"/>
                  </a:cubicBezTo>
                  <a:cubicBezTo>
                    <a:pt x="4643284" y="769108"/>
                    <a:pt x="4974659" y="895747"/>
                    <a:pt x="5288121" y="1189730"/>
                  </a:cubicBezTo>
                  <a:cubicBezTo>
                    <a:pt x="5431418" y="1323153"/>
                    <a:pt x="5548967" y="1475232"/>
                    <a:pt x="5636569" y="1639184"/>
                  </a:cubicBezTo>
                  <a:lnTo>
                    <a:pt x="5669040" y="1715253"/>
                  </a:lnTo>
                  <a:lnTo>
                    <a:pt x="5772236" y="1691376"/>
                  </a:lnTo>
                  <a:cubicBezTo>
                    <a:pt x="5883471" y="1672751"/>
                    <a:pt x="5995098" y="1675518"/>
                    <a:pt x="6094206" y="1703974"/>
                  </a:cubicBezTo>
                  <a:cubicBezTo>
                    <a:pt x="6216613" y="1737700"/>
                    <a:pt x="6227741" y="1734889"/>
                    <a:pt x="6275035" y="1642143"/>
                  </a:cubicBezTo>
                  <a:cubicBezTo>
                    <a:pt x="6344584" y="1507239"/>
                    <a:pt x="6553233" y="1327367"/>
                    <a:pt x="6742408" y="1240241"/>
                  </a:cubicBezTo>
                  <a:cubicBezTo>
                    <a:pt x="6862033" y="1186841"/>
                    <a:pt x="6973312" y="1167168"/>
                    <a:pt x="7184742" y="1169978"/>
                  </a:cubicBezTo>
                  <a:lnTo>
                    <a:pt x="7465723" y="1169978"/>
                  </a:lnTo>
                  <a:lnTo>
                    <a:pt x="7521362" y="1018211"/>
                  </a:lnTo>
                  <a:cubicBezTo>
                    <a:pt x="7599258" y="807424"/>
                    <a:pt x="7807906" y="501079"/>
                    <a:pt x="7958133" y="374606"/>
                  </a:cubicBezTo>
                  <a:cubicBezTo>
                    <a:pt x="8152872" y="208787"/>
                    <a:pt x="8458889" y="71072"/>
                    <a:pt x="8728742" y="20483"/>
                  </a:cubicBezTo>
                  <a:cubicBezTo>
                    <a:pt x="8804203" y="6782"/>
                    <a:pt x="8880881" y="107"/>
                    <a:pt x="8957869" y="2"/>
                  </a:cubicBezTo>
                  <a:close/>
                </a:path>
              </a:pathLst>
            </a:custGeom>
            <a:ln w="9525">
              <a:noFill/>
            </a:ln>
            <a:effectLst>
              <a:outerShdw blurRad="241300" dist="38100" dir="1440000" algn="tl"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grpSp>
      <p:grpSp>
        <p:nvGrpSpPr>
          <p:cNvPr id="43" name="Group 42">
            <a:extLst>
              <a:ext uri="{FF2B5EF4-FFF2-40B4-BE49-F238E27FC236}">
                <a16:creationId xmlns:a16="http://schemas.microsoft.com/office/drawing/2014/main" id="{FC8FE9CB-A058-4DA4-B308-1EAC0AFC8C4F}"/>
              </a:ext>
            </a:extLst>
          </p:cNvPr>
          <p:cNvGrpSpPr/>
          <p:nvPr/>
        </p:nvGrpSpPr>
        <p:grpSpPr>
          <a:xfrm>
            <a:off x="1442640" y="4148095"/>
            <a:ext cx="1309853" cy="1309853"/>
            <a:chOff x="1136993" y="3428625"/>
            <a:chExt cx="1746470" cy="1746470"/>
          </a:xfrm>
          <a:effectLst/>
        </p:grpSpPr>
        <p:sp>
          <p:nvSpPr>
            <p:cNvPr id="44" name="Oval 43">
              <a:extLst>
                <a:ext uri="{FF2B5EF4-FFF2-40B4-BE49-F238E27FC236}">
                  <a16:creationId xmlns:a16="http://schemas.microsoft.com/office/drawing/2014/main" id="{00D2976D-7914-487E-8583-AD675380765F}"/>
                </a:ext>
              </a:extLst>
            </p:cNvPr>
            <p:cNvSpPr/>
            <p:nvPr/>
          </p:nvSpPr>
          <p:spPr>
            <a:xfrm>
              <a:off x="1136993" y="3428625"/>
              <a:ext cx="1746470" cy="174647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57" dirty="0"/>
            </a:p>
          </p:txBody>
        </p:sp>
        <p:sp>
          <p:nvSpPr>
            <p:cNvPr id="45" name="Rectangle 44">
              <a:extLst>
                <a:ext uri="{FF2B5EF4-FFF2-40B4-BE49-F238E27FC236}">
                  <a16:creationId xmlns:a16="http://schemas.microsoft.com/office/drawing/2014/main" id="{8C82D24B-AF98-45D2-BAB1-A6274FA92453}"/>
                </a:ext>
              </a:extLst>
            </p:cNvPr>
            <p:cNvSpPr/>
            <p:nvPr/>
          </p:nvSpPr>
          <p:spPr>
            <a:xfrm>
              <a:off x="1653527" y="3537730"/>
              <a:ext cx="609569" cy="553997"/>
            </a:xfrm>
            <a:prstGeom prst="rect">
              <a:avLst/>
            </a:prstGeom>
          </p:spPr>
          <p:txBody>
            <a:bodyPr wrap="none">
              <a:spAutoFit/>
            </a:bodyPr>
            <a:lstStyle/>
            <a:p>
              <a:pPr algn="ctr"/>
              <a:r>
                <a:rPr lang="en-IN" sz="2100" dirty="0">
                  <a:solidFill>
                    <a:schemeClr val="bg1"/>
                  </a:solidFill>
                  <a:latin typeface="+mn-lt"/>
                </a:rPr>
                <a:t>01</a:t>
              </a:r>
            </a:p>
          </p:txBody>
        </p:sp>
        <p:sp>
          <p:nvSpPr>
            <p:cNvPr id="46" name="Rectangle 45">
              <a:extLst>
                <a:ext uri="{FF2B5EF4-FFF2-40B4-BE49-F238E27FC236}">
                  <a16:creationId xmlns:a16="http://schemas.microsoft.com/office/drawing/2014/main" id="{053C35A7-24C3-4177-A10B-34F7D3E9DE4E}"/>
                </a:ext>
              </a:extLst>
            </p:cNvPr>
            <p:cNvSpPr/>
            <p:nvPr/>
          </p:nvSpPr>
          <p:spPr>
            <a:xfrm>
              <a:off x="1186864" y="3962281"/>
              <a:ext cx="1646729" cy="430887"/>
            </a:xfrm>
            <a:prstGeom prst="rect">
              <a:avLst/>
            </a:prstGeom>
          </p:spPr>
          <p:txBody>
            <a:bodyPr wrap="square">
              <a:spAutoFit/>
            </a:bodyPr>
            <a:lstStyle/>
            <a:p>
              <a:pPr algn="ctr"/>
              <a:r>
                <a:rPr lang="en-IN" sz="1500" dirty="0">
                  <a:solidFill>
                    <a:schemeClr val="bg1"/>
                  </a:solidFill>
                </a:rPr>
                <a:t>Readiness</a:t>
              </a:r>
            </a:p>
          </p:txBody>
        </p:sp>
        <p:sp>
          <p:nvSpPr>
            <p:cNvPr id="47" name="Rectangle 46">
              <a:extLst>
                <a:ext uri="{FF2B5EF4-FFF2-40B4-BE49-F238E27FC236}">
                  <a16:creationId xmlns:a16="http://schemas.microsoft.com/office/drawing/2014/main" id="{120EE5F2-4AD1-4EF0-95C8-ED360104802F}"/>
                </a:ext>
              </a:extLst>
            </p:cNvPr>
            <p:cNvSpPr/>
            <p:nvPr/>
          </p:nvSpPr>
          <p:spPr>
            <a:xfrm>
              <a:off x="1336066" y="4350029"/>
              <a:ext cx="1368242" cy="646330"/>
            </a:xfrm>
            <a:prstGeom prst="rect">
              <a:avLst/>
            </a:prstGeom>
          </p:spPr>
          <p:txBody>
            <a:bodyPr wrap="square" lIns="0" tIns="0" rIns="0" bIns="0">
              <a:spAutoFit/>
            </a:bodyPr>
            <a:lstStyle/>
            <a:p>
              <a:pPr algn="ctr"/>
              <a:r>
                <a:rPr lang="en-IN" sz="1050" dirty="0">
                  <a:solidFill>
                    <a:schemeClr val="bg1"/>
                  </a:solidFill>
                </a:rPr>
                <a:t>Assessment</a:t>
              </a:r>
            </a:p>
            <a:p>
              <a:pPr algn="ctr"/>
              <a:r>
                <a:rPr lang="en-IN" sz="1050" dirty="0">
                  <a:solidFill>
                    <a:schemeClr val="bg1"/>
                  </a:solidFill>
                </a:rPr>
                <a:t>Charting</a:t>
              </a:r>
            </a:p>
            <a:p>
              <a:pPr algn="ctr"/>
              <a:r>
                <a:rPr lang="en-IN" sz="1050" dirty="0">
                  <a:solidFill>
                    <a:schemeClr val="bg1"/>
                  </a:solidFill>
                </a:rPr>
                <a:t>Roadmap</a:t>
              </a:r>
            </a:p>
          </p:txBody>
        </p:sp>
      </p:grpSp>
      <p:cxnSp>
        <p:nvCxnSpPr>
          <p:cNvPr id="48" name="Straight Connector 47">
            <a:extLst>
              <a:ext uri="{FF2B5EF4-FFF2-40B4-BE49-F238E27FC236}">
                <a16:creationId xmlns:a16="http://schemas.microsoft.com/office/drawing/2014/main" id="{3240B02B-5B9B-4423-B6A6-AD370F2605E8}"/>
              </a:ext>
            </a:extLst>
          </p:cNvPr>
          <p:cNvCxnSpPr/>
          <p:nvPr/>
        </p:nvCxnSpPr>
        <p:spPr>
          <a:xfrm flipH="1" flipV="1">
            <a:off x="6293370" y="4960736"/>
            <a:ext cx="1856252" cy="120487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B3DB520-3ED2-4C70-AA82-61C0DCEDAA31}"/>
              </a:ext>
            </a:extLst>
          </p:cNvPr>
          <p:cNvCxnSpPr>
            <a:cxnSpLocks/>
          </p:cNvCxnSpPr>
          <p:nvPr/>
        </p:nvCxnSpPr>
        <p:spPr>
          <a:xfrm flipH="1">
            <a:off x="6279479" y="4300866"/>
            <a:ext cx="611035" cy="679586"/>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41B0FA2-8640-46C2-8EEF-08A3AD2BC75B}"/>
              </a:ext>
            </a:extLst>
          </p:cNvPr>
          <p:cNvCxnSpPr>
            <a:cxnSpLocks/>
          </p:cNvCxnSpPr>
          <p:nvPr/>
        </p:nvCxnSpPr>
        <p:spPr>
          <a:xfrm>
            <a:off x="6087294" y="2657633"/>
            <a:ext cx="815627" cy="1654775"/>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C4EDC8C0-D0E9-4775-97EB-497B071F9319}"/>
              </a:ext>
            </a:extLst>
          </p:cNvPr>
          <p:cNvGrpSpPr/>
          <p:nvPr/>
        </p:nvGrpSpPr>
        <p:grpSpPr>
          <a:xfrm>
            <a:off x="6069588" y="2008718"/>
            <a:ext cx="308912" cy="743149"/>
            <a:chOff x="9053309" y="399730"/>
            <a:chExt cx="411883" cy="990865"/>
          </a:xfrm>
        </p:grpSpPr>
        <p:sp>
          <p:nvSpPr>
            <p:cNvPr id="52" name="Freeform 9">
              <a:extLst>
                <a:ext uri="{FF2B5EF4-FFF2-40B4-BE49-F238E27FC236}">
                  <a16:creationId xmlns:a16="http://schemas.microsoft.com/office/drawing/2014/main" id="{5B6F9A9E-3630-4AAB-91CD-99C522A2EF6F}"/>
                </a:ext>
              </a:extLst>
            </p:cNvPr>
            <p:cNvSpPr>
              <a:spLocks/>
            </p:cNvSpPr>
            <p:nvPr/>
          </p:nvSpPr>
          <p:spPr bwMode="auto">
            <a:xfrm>
              <a:off x="9072942" y="399730"/>
              <a:ext cx="392250" cy="364890"/>
            </a:xfrm>
            <a:custGeom>
              <a:avLst/>
              <a:gdLst>
                <a:gd name="T0" fmla="*/ 47 w 1913"/>
                <a:gd name="T1" fmla="*/ 1746 h 1762"/>
                <a:gd name="T2" fmla="*/ 0 w 1913"/>
                <a:gd name="T3" fmla="*/ 1717 h 1762"/>
                <a:gd name="T4" fmla="*/ 757 w 1913"/>
                <a:gd name="T5" fmla="*/ 8 h 1762"/>
                <a:gd name="T6" fmla="*/ 859 w 1913"/>
                <a:gd name="T7" fmla="*/ 52 h 1762"/>
                <a:gd name="T8" fmla="*/ 844 w 1913"/>
                <a:gd name="T9" fmla="*/ 106 h 1762"/>
                <a:gd name="T10" fmla="*/ 828 w 1913"/>
                <a:gd name="T11" fmla="*/ 151 h 1762"/>
                <a:gd name="T12" fmla="*/ 901 w 1913"/>
                <a:gd name="T13" fmla="*/ 142 h 1762"/>
                <a:gd name="T14" fmla="*/ 1072 w 1913"/>
                <a:gd name="T15" fmla="*/ 154 h 1762"/>
                <a:gd name="T16" fmla="*/ 1482 w 1913"/>
                <a:gd name="T17" fmla="*/ 412 h 1762"/>
                <a:gd name="T18" fmla="*/ 1513 w 1913"/>
                <a:gd name="T19" fmla="*/ 465 h 1762"/>
                <a:gd name="T20" fmla="*/ 1475 w 1913"/>
                <a:gd name="T21" fmla="*/ 550 h 1762"/>
                <a:gd name="T22" fmla="*/ 1458 w 1913"/>
                <a:gd name="T23" fmla="*/ 659 h 1762"/>
                <a:gd name="T24" fmla="*/ 1864 w 1913"/>
                <a:gd name="T25" fmla="*/ 804 h 1762"/>
                <a:gd name="T26" fmla="*/ 1913 w 1913"/>
                <a:gd name="T27" fmla="*/ 805 h 1762"/>
                <a:gd name="T28" fmla="*/ 1548 w 1913"/>
                <a:gd name="T29" fmla="*/ 1596 h 1762"/>
                <a:gd name="T30" fmla="*/ 1079 w 1913"/>
                <a:gd name="T31" fmla="*/ 1479 h 1762"/>
                <a:gd name="T32" fmla="*/ 1008 w 1913"/>
                <a:gd name="T33" fmla="*/ 1382 h 1762"/>
                <a:gd name="T34" fmla="*/ 1029 w 1913"/>
                <a:gd name="T35" fmla="*/ 1253 h 1762"/>
                <a:gd name="T36" fmla="*/ 1067 w 1913"/>
                <a:gd name="T37" fmla="*/ 1166 h 1762"/>
                <a:gd name="T38" fmla="*/ 1037 w 1913"/>
                <a:gd name="T39" fmla="*/ 1143 h 1762"/>
                <a:gd name="T40" fmla="*/ 675 w 1913"/>
                <a:gd name="T41" fmla="*/ 975 h 1762"/>
                <a:gd name="T42" fmla="*/ 465 w 1913"/>
                <a:gd name="T43" fmla="*/ 972 h 1762"/>
                <a:gd name="T44" fmla="*/ 281 w 1913"/>
                <a:gd name="T45" fmla="*/ 1369 h 1762"/>
                <a:gd name="T46" fmla="*/ 102 w 1913"/>
                <a:gd name="T47" fmla="*/ 1757 h 1762"/>
                <a:gd name="T48" fmla="*/ 47 w 1913"/>
                <a:gd name="T49" fmla="*/ 1746 h 1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3" h="1762">
                  <a:moveTo>
                    <a:pt x="47" y="1746"/>
                  </a:moveTo>
                  <a:cubicBezTo>
                    <a:pt x="21" y="1736"/>
                    <a:pt x="0" y="1723"/>
                    <a:pt x="0" y="1717"/>
                  </a:cubicBezTo>
                  <a:cubicBezTo>
                    <a:pt x="0" y="1707"/>
                    <a:pt x="748" y="18"/>
                    <a:pt x="757" y="8"/>
                  </a:cubicBezTo>
                  <a:cubicBezTo>
                    <a:pt x="764" y="0"/>
                    <a:pt x="853" y="38"/>
                    <a:pt x="859" y="52"/>
                  </a:cubicBezTo>
                  <a:cubicBezTo>
                    <a:pt x="862" y="60"/>
                    <a:pt x="855" y="84"/>
                    <a:pt x="844" y="106"/>
                  </a:cubicBezTo>
                  <a:cubicBezTo>
                    <a:pt x="832" y="128"/>
                    <a:pt x="825" y="148"/>
                    <a:pt x="828" y="151"/>
                  </a:cubicBezTo>
                  <a:cubicBezTo>
                    <a:pt x="831" y="154"/>
                    <a:pt x="864" y="150"/>
                    <a:pt x="901" y="142"/>
                  </a:cubicBezTo>
                  <a:cubicBezTo>
                    <a:pt x="959" y="130"/>
                    <a:pt x="983" y="131"/>
                    <a:pt x="1072" y="154"/>
                  </a:cubicBezTo>
                  <a:cubicBezTo>
                    <a:pt x="1264" y="203"/>
                    <a:pt x="1414" y="297"/>
                    <a:pt x="1482" y="412"/>
                  </a:cubicBezTo>
                  <a:lnTo>
                    <a:pt x="1513" y="465"/>
                  </a:lnTo>
                  <a:lnTo>
                    <a:pt x="1475" y="550"/>
                  </a:lnTo>
                  <a:cubicBezTo>
                    <a:pt x="1439" y="631"/>
                    <a:pt x="1438" y="636"/>
                    <a:pt x="1458" y="659"/>
                  </a:cubicBezTo>
                  <a:cubicBezTo>
                    <a:pt x="1516" y="722"/>
                    <a:pt x="1769" y="813"/>
                    <a:pt x="1864" y="804"/>
                  </a:cubicBezTo>
                  <a:cubicBezTo>
                    <a:pt x="1891" y="801"/>
                    <a:pt x="1913" y="802"/>
                    <a:pt x="1913" y="805"/>
                  </a:cubicBezTo>
                  <a:cubicBezTo>
                    <a:pt x="1913" y="829"/>
                    <a:pt x="1567" y="1580"/>
                    <a:pt x="1548" y="1596"/>
                  </a:cubicBezTo>
                  <a:cubicBezTo>
                    <a:pt x="1460" y="1672"/>
                    <a:pt x="1204" y="1608"/>
                    <a:pt x="1079" y="1479"/>
                  </a:cubicBezTo>
                  <a:cubicBezTo>
                    <a:pt x="1050" y="1449"/>
                    <a:pt x="1018" y="1406"/>
                    <a:pt x="1008" y="1382"/>
                  </a:cubicBezTo>
                  <a:cubicBezTo>
                    <a:pt x="992" y="1342"/>
                    <a:pt x="993" y="1335"/>
                    <a:pt x="1029" y="1253"/>
                  </a:cubicBezTo>
                  <a:lnTo>
                    <a:pt x="1067" y="1166"/>
                  </a:lnTo>
                  <a:lnTo>
                    <a:pt x="1037" y="1143"/>
                  </a:lnTo>
                  <a:cubicBezTo>
                    <a:pt x="978" y="1097"/>
                    <a:pt x="755" y="994"/>
                    <a:pt x="675" y="975"/>
                  </a:cubicBezTo>
                  <a:cubicBezTo>
                    <a:pt x="575" y="952"/>
                    <a:pt x="483" y="951"/>
                    <a:pt x="465" y="972"/>
                  </a:cubicBezTo>
                  <a:cubicBezTo>
                    <a:pt x="458" y="981"/>
                    <a:pt x="375" y="1160"/>
                    <a:pt x="281" y="1369"/>
                  </a:cubicBezTo>
                  <a:cubicBezTo>
                    <a:pt x="188" y="1579"/>
                    <a:pt x="107" y="1753"/>
                    <a:pt x="102" y="1757"/>
                  </a:cubicBezTo>
                  <a:cubicBezTo>
                    <a:pt x="98" y="1762"/>
                    <a:pt x="73" y="1757"/>
                    <a:pt x="47" y="1746"/>
                  </a:cubicBezTo>
                  <a:close/>
                </a:path>
              </a:pathLst>
            </a:custGeom>
            <a:solidFill>
              <a:schemeClr val="bg1">
                <a:lumMod val="85000"/>
              </a:schemeClr>
            </a:solidFill>
            <a:ln w="6350">
              <a:solidFill>
                <a:schemeClr val="bg1">
                  <a:lumMod val="50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en-IN" sz="1457" dirty="0"/>
            </a:p>
          </p:txBody>
        </p:sp>
        <p:sp>
          <p:nvSpPr>
            <p:cNvPr id="53" name="Freeform 13">
              <a:extLst>
                <a:ext uri="{FF2B5EF4-FFF2-40B4-BE49-F238E27FC236}">
                  <a16:creationId xmlns:a16="http://schemas.microsoft.com/office/drawing/2014/main" id="{396DDA30-B49F-4DEE-B4CF-B80C94AC1DDA}"/>
                </a:ext>
              </a:extLst>
            </p:cNvPr>
            <p:cNvSpPr>
              <a:spLocks noEditPoints="1"/>
            </p:cNvSpPr>
            <p:nvPr/>
          </p:nvSpPr>
          <p:spPr bwMode="auto">
            <a:xfrm>
              <a:off x="9053309" y="694347"/>
              <a:ext cx="300998" cy="696248"/>
            </a:xfrm>
            <a:custGeom>
              <a:avLst/>
              <a:gdLst>
                <a:gd name="T0" fmla="*/ 386 w 3366"/>
                <a:gd name="T1" fmla="*/ 7638 h 7708"/>
                <a:gd name="T2" fmla="*/ 277 w 3366"/>
                <a:gd name="T3" fmla="*/ 7581 h 7708"/>
                <a:gd name="T4" fmla="*/ 162 w 3366"/>
                <a:gd name="T5" fmla="*/ 7370 h 7708"/>
                <a:gd name="T6" fmla="*/ 264 w 3366"/>
                <a:gd name="T7" fmla="*/ 6317 h 7708"/>
                <a:gd name="T8" fmla="*/ 585 w 3366"/>
                <a:gd name="T9" fmla="*/ 4817 h 7708"/>
                <a:gd name="T10" fmla="*/ 807 w 3366"/>
                <a:gd name="T11" fmla="*/ 4210 h 7708"/>
                <a:gd name="T12" fmla="*/ 864 w 3366"/>
                <a:gd name="T13" fmla="*/ 3129 h 7708"/>
                <a:gd name="T14" fmla="*/ 864 w 3366"/>
                <a:gd name="T15" fmla="*/ 2667 h 7708"/>
                <a:gd name="T16" fmla="*/ 774 w 3366"/>
                <a:gd name="T17" fmla="*/ 2517 h 7708"/>
                <a:gd name="T18" fmla="*/ 50 w 3366"/>
                <a:gd name="T19" fmla="*/ 611 h 7708"/>
                <a:gd name="T20" fmla="*/ 210 w 3366"/>
                <a:gd name="T21" fmla="*/ 110 h 7708"/>
                <a:gd name="T22" fmla="*/ 688 w 3366"/>
                <a:gd name="T23" fmla="*/ 150 h 7708"/>
                <a:gd name="T24" fmla="*/ 806 w 3366"/>
                <a:gd name="T25" fmla="*/ 504 h 7708"/>
                <a:gd name="T26" fmla="*/ 1242 w 3366"/>
                <a:gd name="T27" fmla="*/ 1773 h 7708"/>
                <a:gd name="T28" fmla="*/ 1315 w 3366"/>
                <a:gd name="T29" fmla="*/ 1921 h 7708"/>
                <a:gd name="T30" fmla="*/ 1406 w 3366"/>
                <a:gd name="T31" fmla="*/ 1905 h 7708"/>
                <a:gd name="T32" fmla="*/ 1922 w 3366"/>
                <a:gd name="T33" fmla="*/ 1963 h 7708"/>
                <a:gd name="T34" fmla="*/ 2193 w 3366"/>
                <a:gd name="T35" fmla="*/ 2208 h 7708"/>
                <a:gd name="T36" fmla="*/ 2285 w 3366"/>
                <a:gd name="T37" fmla="*/ 2283 h 7708"/>
                <a:gd name="T38" fmla="*/ 2397 w 3366"/>
                <a:gd name="T39" fmla="*/ 2349 h 7708"/>
                <a:gd name="T40" fmla="*/ 2463 w 3366"/>
                <a:gd name="T41" fmla="*/ 2398 h 7708"/>
                <a:gd name="T42" fmla="*/ 2470 w 3366"/>
                <a:gd name="T43" fmla="*/ 2366 h 7708"/>
                <a:gd name="T44" fmla="*/ 2676 w 3366"/>
                <a:gd name="T45" fmla="*/ 2097 h 7708"/>
                <a:gd name="T46" fmla="*/ 2854 w 3366"/>
                <a:gd name="T47" fmla="*/ 2056 h 7708"/>
                <a:gd name="T48" fmla="*/ 3177 w 3366"/>
                <a:gd name="T49" fmla="*/ 2237 h 7708"/>
                <a:gd name="T50" fmla="*/ 3338 w 3366"/>
                <a:gd name="T51" fmla="*/ 3114 h 7708"/>
                <a:gd name="T52" fmla="*/ 3356 w 3366"/>
                <a:gd name="T53" fmla="*/ 3470 h 7708"/>
                <a:gd name="T54" fmla="*/ 3105 w 3366"/>
                <a:gd name="T55" fmla="*/ 3780 h 7708"/>
                <a:gd name="T56" fmla="*/ 2829 w 3366"/>
                <a:gd name="T57" fmla="*/ 3762 h 7708"/>
                <a:gd name="T58" fmla="*/ 2560 w 3366"/>
                <a:gd name="T59" fmla="*/ 3548 h 7708"/>
                <a:gd name="T60" fmla="*/ 2332 w 3366"/>
                <a:gd name="T61" fmla="*/ 3360 h 7708"/>
                <a:gd name="T62" fmla="*/ 2320 w 3366"/>
                <a:gd name="T63" fmla="*/ 3507 h 7708"/>
                <a:gd name="T64" fmla="*/ 2255 w 3366"/>
                <a:gd name="T65" fmla="*/ 4460 h 7708"/>
                <a:gd name="T66" fmla="*/ 2217 w 3366"/>
                <a:gd name="T67" fmla="*/ 4604 h 7708"/>
                <a:gd name="T68" fmla="*/ 2206 w 3366"/>
                <a:gd name="T69" fmla="*/ 4785 h 7708"/>
                <a:gd name="T70" fmla="*/ 2239 w 3366"/>
                <a:gd name="T71" fmla="*/ 5167 h 7708"/>
                <a:gd name="T72" fmla="*/ 2363 w 3366"/>
                <a:gd name="T73" fmla="*/ 6617 h 7708"/>
                <a:gd name="T74" fmla="*/ 2432 w 3366"/>
                <a:gd name="T75" fmla="*/ 7225 h 7708"/>
                <a:gd name="T76" fmla="*/ 2411 w 3366"/>
                <a:gd name="T77" fmla="*/ 7339 h 7708"/>
                <a:gd name="T78" fmla="*/ 2180 w 3366"/>
                <a:gd name="T79" fmla="*/ 7592 h 7708"/>
                <a:gd name="T80" fmla="*/ 1854 w 3366"/>
                <a:gd name="T81" fmla="*/ 7600 h 7708"/>
                <a:gd name="T82" fmla="*/ 1706 w 3366"/>
                <a:gd name="T83" fmla="*/ 7412 h 7708"/>
                <a:gd name="T84" fmla="*/ 1538 w 3366"/>
                <a:gd name="T85" fmla="*/ 5898 h 7708"/>
                <a:gd name="T86" fmla="*/ 1494 w 3366"/>
                <a:gd name="T87" fmla="*/ 5373 h 7708"/>
                <a:gd name="T88" fmla="*/ 1470 w 3366"/>
                <a:gd name="T89" fmla="*/ 5085 h 7708"/>
                <a:gd name="T90" fmla="*/ 1393 w 3366"/>
                <a:gd name="T91" fmla="*/ 5050 h 7708"/>
                <a:gd name="T92" fmla="*/ 1315 w 3366"/>
                <a:gd name="T93" fmla="*/ 5038 h 7708"/>
                <a:gd name="T94" fmla="*/ 1212 w 3366"/>
                <a:gd name="T95" fmla="*/ 5410 h 7708"/>
                <a:gd name="T96" fmla="*/ 939 w 3366"/>
                <a:gd name="T97" fmla="*/ 7123 h 7708"/>
                <a:gd name="T98" fmla="*/ 901 w 3366"/>
                <a:gd name="T99" fmla="*/ 7393 h 7708"/>
                <a:gd name="T100" fmla="*/ 386 w 3366"/>
                <a:gd name="T101" fmla="*/ 7638 h 7708"/>
                <a:gd name="T102" fmla="*/ 1945 w 3366"/>
                <a:gd name="T103" fmla="*/ 1890 h 7708"/>
                <a:gd name="T104" fmla="*/ 1553 w 3366"/>
                <a:gd name="T105" fmla="*/ 1693 h 7708"/>
                <a:gd name="T106" fmla="*/ 1358 w 3366"/>
                <a:gd name="T107" fmla="*/ 1217 h 7708"/>
                <a:gd name="T108" fmla="*/ 1832 w 3366"/>
                <a:gd name="T109" fmla="*/ 579 h 7708"/>
                <a:gd name="T110" fmla="*/ 2219 w 3366"/>
                <a:gd name="T111" fmla="*/ 577 h 7708"/>
                <a:gd name="T112" fmla="*/ 2616 w 3366"/>
                <a:gd name="T113" fmla="*/ 902 h 7708"/>
                <a:gd name="T114" fmla="*/ 2696 w 3366"/>
                <a:gd name="T115" fmla="*/ 1223 h 7708"/>
                <a:gd name="T116" fmla="*/ 2249 w 3366"/>
                <a:gd name="T117" fmla="*/ 1853 h 7708"/>
                <a:gd name="T118" fmla="*/ 1945 w 3366"/>
                <a:gd name="T119" fmla="*/ 1890 h 7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66" h="7708">
                  <a:moveTo>
                    <a:pt x="386" y="7638"/>
                  </a:moveTo>
                  <a:cubicBezTo>
                    <a:pt x="351" y="7625"/>
                    <a:pt x="302" y="7599"/>
                    <a:pt x="277" y="7581"/>
                  </a:cubicBezTo>
                  <a:cubicBezTo>
                    <a:pt x="224" y="7540"/>
                    <a:pt x="172" y="7445"/>
                    <a:pt x="162" y="7370"/>
                  </a:cubicBezTo>
                  <a:cubicBezTo>
                    <a:pt x="154" y="7308"/>
                    <a:pt x="218" y="6644"/>
                    <a:pt x="264" y="6317"/>
                  </a:cubicBezTo>
                  <a:cubicBezTo>
                    <a:pt x="343" y="5751"/>
                    <a:pt x="451" y="5247"/>
                    <a:pt x="585" y="4817"/>
                  </a:cubicBezTo>
                  <a:cubicBezTo>
                    <a:pt x="641" y="4639"/>
                    <a:pt x="772" y="4280"/>
                    <a:pt x="807" y="4210"/>
                  </a:cubicBezTo>
                  <a:cubicBezTo>
                    <a:pt x="840" y="4145"/>
                    <a:pt x="864" y="3688"/>
                    <a:pt x="864" y="3129"/>
                  </a:cubicBezTo>
                  <a:lnTo>
                    <a:pt x="864" y="2667"/>
                  </a:lnTo>
                  <a:lnTo>
                    <a:pt x="774" y="2517"/>
                  </a:lnTo>
                  <a:cubicBezTo>
                    <a:pt x="447" y="1967"/>
                    <a:pt x="178" y="1259"/>
                    <a:pt x="50" y="611"/>
                  </a:cubicBezTo>
                  <a:cubicBezTo>
                    <a:pt x="0" y="357"/>
                    <a:pt x="45" y="216"/>
                    <a:pt x="210" y="110"/>
                  </a:cubicBezTo>
                  <a:cubicBezTo>
                    <a:pt x="380" y="0"/>
                    <a:pt x="573" y="16"/>
                    <a:pt x="688" y="150"/>
                  </a:cubicBezTo>
                  <a:cubicBezTo>
                    <a:pt x="737" y="208"/>
                    <a:pt x="747" y="237"/>
                    <a:pt x="806" y="504"/>
                  </a:cubicBezTo>
                  <a:cubicBezTo>
                    <a:pt x="913" y="980"/>
                    <a:pt x="1045" y="1365"/>
                    <a:pt x="1242" y="1773"/>
                  </a:cubicBezTo>
                  <a:cubicBezTo>
                    <a:pt x="1281" y="1852"/>
                    <a:pt x="1313" y="1918"/>
                    <a:pt x="1315" y="1921"/>
                  </a:cubicBezTo>
                  <a:cubicBezTo>
                    <a:pt x="1317" y="1923"/>
                    <a:pt x="1357" y="1916"/>
                    <a:pt x="1406" y="1905"/>
                  </a:cubicBezTo>
                  <a:cubicBezTo>
                    <a:pt x="1584" y="1865"/>
                    <a:pt x="1774" y="1886"/>
                    <a:pt x="1922" y="1963"/>
                  </a:cubicBezTo>
                  <a:cubicBezTo>
                    <a:pt x="2014" y="2011"/>
                    <a:pt x="2140" y="2125"/>
                    <a:pt x="2193" y="2208"/>
                  </a:cubicBezTo>
                  <a:cubicBezTo>
                    <a:pt x="2223" y="2254"/>
                    <a:pt x="2243" y="2270"/>
                    <a:pt x="2285" y="2283"/>
                  </a:cubicBezTo>
                  <a:cubicBezTo>
                    <a:pt x="2314" y="2292"/>
                    <a:pt x="2365" y="2322"/>
                    <a:pt x="2397" y="2349"/>
                  </a:cubicBezTo>
                  <a:cubicBezTo>
                    <a:pt x="2429" y="2376"/>
                    <a:pt x="2459" y="2398"/>
                    <a:pt x="2463" y="2398"/>
                  </a:cubicBezTo>
                  <a:cubicBezTo>
                    <a:pt x="2467" y="2398"/>
                    <a:pt x="2470" y="2384"/>
                    <a:pt x="2470" y="2366"/>
                  </a:cubicBezTo>
                  <a:cubicBezTo>
                    <a:pt x="2470" y="2273"/>
                    <a:pt x="2562" y="2153"/>
                    <a:pt x="2676" y="2097"/>
                  </a:cubicBezTo>
                  <a:cubicBezTo>
                    <a:pt x="2745" y="2063"/>
                    <a:pt x="2771" y="2057"/>
                    <a:pt x="2854" y="2056"/>
                  </a:cubicBezTo>
                  <a:cubicBezTo>
                    <a:pt x="3006" y="2056"/>
                    <a:pt x="3116" y="2117"/>
                    <a:pt x="3177" y="2237"/>
                  </a:cubicBezTo>
                  <a:cubicBezTo>
                    <a:pt x="3234" y="2349"/>
                    <a:pt x="3285" y="2628"/>
                    <a:pt x="3338" y="3114"/>
                  </a:cubicBezTo>
                  <a:cubicBezTo>
                    <a:pt x="3363" y="3344"/>
                    <a:pt x="3366" y="3412"/>
                    <a:pt x="3356" y="3470"/>
                  </a:cubicBezTo>
                  <a:cubicBezTo>
                    <a:pt x="3329" y="3615"/>
                    <a:pt x="3229" y="3739"/>
                    <a:pt x="3105" y="3780"/>
                  </a:cubicBezTo>
                  <a:cubicBezTo>
                    <a:pt x="3025" y="3806"/>
                    <a:pt x="2905" y="3799"/>
                    <a:pt x="2829" y="3762"/>
                  </a:cubicBezTo>
                  <a:cubicBezTo>
                    <a:pt x="2799" y="3747"/>
                    <a:pt x="2678" y="3651"/>
                    <a:pt x="2560" y="3548"/>
                  </a:cubicBezTo>
                  <a:cubicBezTo>
                    <a:pt x="2442" y="3445"/>
                    <a:pt x="2339" y="3360"/>
                    <a:pt x="2332" y="3360"/>
                  </a:cubicBezTo>
                  <a:cubicBezTo>
                    <a:pt x="2325" y="3360"/>
                    <a:pt x="2320" y="3416"/>
                    <a:pt x="2320" y="3507"/>
                  </a:cubicBezTo>
                  <a:cubicBezTo>
                    <a:pt x="2320" y="3736"/>
                    <a:pt x="2281" y="4306"/>
                    <a:pt x="2255" y="4460"/>
                  </a:cubicBezTo>
                  <a:cubicBezTo>
                    <a:pt x="2248" y="4505"/>
                    <a:pt x="2230" y="4570"/>
                    <a:pt x="2217" y="4604"/>
                  </a:cubicBezTo>
                  <a:cubicBezTo>
                    <a:pt x="2195" y="4661"/>
                    <a:pt x="2194" y="4678"/>
                    <a:pt x="2206" y="4785"/>
                  </a:cubicBezTo>
                  <a:cubicBezTo>
                    <a:pt x="2214" y="4851"/>
                    <a:pt x="2229" y="5022"/>
                    <a:pt x="2239" y="5167"/>
                  </a:cubicBezTo>
                  <a:cubicBezTo>
                    <a:pt x="2273" y="5630"/>
                    <a:pt x="2344" y="6462"/>
                    <a:pt x="2363" y="6617"/>
                  </a:cubicBezTo>
                  <a:cubicBezTo>
                    <a:pt x="2407" y="6959"/>
                    <a:pt x="2432" y="7187"/>
                    <a:pt x="2432" y="7225"/>
                  </a:cubicBezTo>
                  <a:cubicBezTo>
                    <a:pt x="2432" y="7247"/>
                    <a:pt x="2423" y="7298"/>
                    <a:pt x="2411" y="7339"/>
                  </a:cubicBezTo>
                  <a:cubicBezTo>
                    <a:pt x="2383" y="7440"/>
                    <a:pt x="2289" y="7542"/>
                    <a:pt x="2180" y="7592"/>
                  </a:cubicBezTo>
                  <a:cubicBezTo>
                    <a:pt x="2074" y="7641"/>
                    <a:pt x="1943" y="7644"/>
                    <a:pt x="1854" y="7600"/>
                  </a:cubicBezTo>
                  <a:cubicBezTo>
                    <a:pt x="1787" y="7567"/>
                    <a:pt x="1723" y="7485"/>
                    <a:pt x="1706" y="7412"/>
                  </a:cubicBezTo>
                  <a:cubicBezTo>
                    <a:pt x="1674" y="7267"/>
                    <a:pt x="1574" y="6368"/>
                    <a:pt x="1538" y="5898"/>
                  </a:cubicBezTo>
                  <a:cubicBezTo>
                    <a:pt x="1527" y="5757"/>
                    <a:pt x="1508" y="5521"/>
                    <a:pt x="1494" y="5373"/>
                  </a:cubicBezTo>
                  <a:cubicBezTo>
                    <a:pt x="1481" y="5225"/>
                    <a:pt x="1470" y="5095"/>
                    <a:pt x="1470" y="5085"/>
                  </a:cubicBezTo>
                  <a:cubicBezTo>
                    <a:pt x="1470" y="5071"/>
                    <a:pt x="1447" y="5061"/>
                    <a:pt x="1393" y="5050"/>
                  </a:cubicBezTo>
                  <a:cubicBezTo>
                    <a:pt x="1351" y="5041"/>
                    <a:pt x="1316" y="5035"/>
                    <a:pt x="1315" y="5038"/>
                  </a:cubicBezTo>
                  <a:cubicBezTo>
                    <a:pt x="1308" y="5048"/>
                    <a:pt x="1249" y="5261"/>
                    <a:pt x="1212" y="5410"/>
                  </a:cubicBezTo>
                  <a:cubicBezTo>
                    <a:pt x="1088" y="5895"/>
                    <a:pt x="1004" y="6428"/>
                    <a:pt x="939" y="7123"/>
                  </a:cubicBezTo>
                  <a:cubicBezTo>
                    <a:pt x="928" y="7236"/>
                    <a:pt x="911" y="7358"/>
                    <a:pt x="901" y="7393"/>
                  </a:cubicBezTo>
                  <a:cubicBezTo>
                    <a:pt x="846" y="7584"/>
                    <a:pt x="584" y="7708"/>
                    <a:pt x="386" y="7638"/>
                  </a:cubicBezTo>
                  <a:close/>
                  <a:moveTo>
                    <a:pt x="1945" y="1890"/>
                  </a:moveTo>
                  <a:cubicBezTo>
                    <a:pt x="1809" y="1873"/>
                    <a:pt x="1653" y="1795"/>
                    <a:pt x="1553" y="1693"/>
                  </a:cubicBezTo>
                  <a:cubicBezTo>
                    <a:pt x="1423" y="1562"/>
                    <a:pt x="1358" y="1401"/>
                    <a:pt x="1358" y="1217"/>
                  </a:cubicBezTo>
                  <a:cubicBezTo>
                    <a:pt x="1358" y="929"/>
                    <a:pt x="1548" y="673"/>
                    <a:pt x="1832" y="579"/>
                  </a:cubicBezTo>
                  <a:cubicBezTo>
                    <a:pt x="1923" y="548"/>
                    <a:pt x="2123" y="548"/>
                    <a:pt x="2219" y="577"/>
                  </a:cubicBezTo>
                  <a:cubicBezTo>
                    <a:pt x="2377" y="625"/>
                    <a:pt x="2545" y="763"/>
                    <a:pt x="2616" y="902"/>
                  </a:cubicBezTo>
                  <a:cubicBezTo>
                    <a:pt x="2678" y="1025"/>
                    <a:pt x="2696" y="1097"/>
                    <a:pt x="2696" y="1223"/>
                  </a:cubicBezTo>
                  <a:cubicBezTo>
                    <a:pt x="2696" y="1512"/>
                    <a:pt x="2524" y="1755"/>
                    <a:pt x="2249" y="1853"/>
                  </a:cubicBezTo>
                  <a:cubicBezTo>
                    <a:pt x="2164" y="1884"/>
                    <a:pt x="2028" y="1900"/>
                    <a:pt x="1945" y="1890"/>
                  </a:cubicBez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IN" sz="1457"/>
            </a:p>
          </p:txBody>
        </p:sp>
      </p:grpSp>
      <p:sp>
        <p:nvSpPr>
          <p:cNvPr id="54" name="Oval 53">
            <a:extLst>
              <a:ext uri="{FF2B5EF4-FFF2-40B4-BE49-F238E27FC236}">
                <a16:creationId xmlns:a16="http://schemas.microsoft.com/office/drawing/2014/main" id="{20EE7300-1920-4D9C-A57E-45AB462C9AD0}"/>
              </a:ext>
            </a:extLst>
          </p:cNvPr>
          <p:cNvSpPr/>
          <p:nvPr/>
        </p:nvSpPr>
        <p:spPr>
          <a:xfrm>
            <a:off x="6757894" y="4170630"/>
            <a:ext cx="224167" cy="224167"/>
          </a:xfrm>
          <a:prstGeom prst="ellipse">
            <a:avLst/>
          </a:prstGeom>
          <a:solidFill>
            <a:schemeClr val="tx1">
              <a:lumMod val="75000"/>
              <a:lumOff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err="1">
              <a:solidFill>
                <a:schemeClr val="accent4"/>
              </a:solidFill>
            </a:endParaRPr>
          </a:p>
        </p:txBody>
      </p:sp>
      <p:sp>
        <p:nvSpPr>
          <p:cNvPr id="55" name="Oval 54">
            <a:extLst>
              <a:ext uri="{FF2B5EF4-FFF2-40B4-BE49-F238E27FC236}">
                <a16:creationId xmlns:a16="http://schemas.microsoft.com/office/drawing/2014/main" id="{2F23C1D0-441F-4DB2-ACF2-E2DD29D0057B}"/>
              </a:ext>
            </a:extLst>
          </p:cNvPr>
          <p:cNvSpPr/>
          <p:nvPr/>
        </p:nvSpPr>
        <p:spPr>
          <a:xfrm>
            <a:off x="6186722" y="4844532"/>
            <a:ext cx="224167" cy="224167"/>
          </a:xfrm>
          <a:prstGeom prst="ellipse">
            <a:avLst/>
          </a:prstGeom>
          <a:solidFill>
            <a:schemeClr val="tx1">
              <a:lumMod val="75000"/>
              <a:lumOff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err="1">
              <a:solidFill>
                <a:schemeClr val="accent4"/>
              </a:solidFill>
            </a:endParaRPr>
          </a:p>
        </p:txBody>
      </p:sp>
      <p:sp>
        <p:nvSpPr>
          <p:cNvPr id="2" name="Rectangle 1"/>
          <p:cNvSpPr/>
          <p:nvPr/>
        </p:nvSpPr>
        <p:spPr>
          <a:xfrm>
            <a:off x="914337" y="1094348"/>
            <a:ext cx="2750497" cy="461665"/>
          </a:xfrm>
          <a:prstGeom prst="rect">
            <a:avLst/>
          </a:prstGeom>
        </p:spPr>
        <p:txBody>
          <a:bodyPr wrap="none">
            <a:spAutoFit/>
          </a:bodyPr>
          <a:lstStyle/>
          <a:p>
            <a:r>
              <a:rPr lang="en-US" altLang="ko-KR" sz="2400"/>
              <a:t>3-phase Approach</a:t>
            </a:r>
            <a:endParaRPr lang="en-US" sz="2400"/>
          </a:p>
        </p:txBody>
      </p:sp>
      <p:sp>
        <p:nvSpPr>
          <p:cNvPr id="6" name="TextBox 5"/>
          <p:cNvSpPr txBox="1"/>
          <p:nvPr/>
        </p:nvSpPr>
        <p:spPr>
          <a:xfrm>
            <a:off x="1309020" y="5606581"/>
            <a:ext cx="1822358" cy="307777"/>
          </a:xfrm>
          <a:prstGeom prst="rect">
            <a:avLst/>
          </a:prstGeom>
          <a:noFill/>
        </p:spPr>
        <p:txBody>
          <a:bodyPr wrap="none" rtlCol="0">
            <a:spAutoFit/>
          </a:bodyPr>
          <a:lstStyle/>
          <a:p>
            <a:r>
              <a:rPr lang="en-US" sz="1400" i="1" dirty="0"/>
              <a:t>Reduce “Unknowns”</a:t>
            </a:r>
          </a:p>
        </p:txBody>
      </p:sp>
      <p:sp>
        <p:nvSpPr>
          <p:cNvPr id="56" name="TextBox 55"/>
          <p:cNvSpPr txBox="1"/>
          <p:nvPr/>
        </p:nvSpPr>
        <p:spPr>
          <a:xfrm>
            <a:off x="2875901" y="4229609"/>
            <a:ext cx="1119024" cy="307777"/>
          </a:xfrm>
          <a:prstGeom prst="rect">
            <a:avLst/>
          </a:prstGeom>
          <a:noFill/>
        </p:spPr>
        <p:txBody>
          <a:bodyPr wrap="none" rtlCol="0">
            <a:spAutoFit/>
          </a:bodyPr>
          <a:lstStyle/>
          <a:p>
            <a:r>
              <a:rPr lang="en-US" sz="1400" i="1"/>
              <a:t>Preparation</a:t>
            </a:r>
            <a:endParaRPr lang="en-US" sz="1400" i="1" dirty="0"/>
          </a:p>
        </p:txBody>
      </p:sp>
      <p:sp>
        <p:nvSpPr>
          <p:cNvPr id="57" name="TextBox 56"/>
          <p:cNvSpPr txBox="1"/>
          <p:nvPr/>
        </p:nvSpPr>
        <p:spPr>
          <a:xfrm>
            <a:off x="4283089" y="3211659"/>
            <a:ext cx="1345240" cy="307777"/>
          </a:xfrm>
          <a:prstGeom prst="rect">
            <a:avLst/>
          </a:prstGeom>
          <a:noFill/>
        </p:spPr>
        <p:txBody>
          <a:bodyPr wrap="none" rtlCol="0">
            <a:spAutoFit/>
          </a:bodyPr>
          <a:lstStyle/>
          <a:p>
            <a:r>
              <a:rPr lang="en-US" sz="1400" i="1" dirty="0"/>
              <a:t>Next best job!</a:t>
            </a:r>
          </a:p>
        </p:txBody>
      </p:sp>
    </p:spTree>
    <p:extLst>
      <p:ext uri="{BB962C8B-B14F-4D97-AF65-F5344CB8AC3E}">
        <p14:creationId xmlns:p14="http://schemas.microsoft.com/office/powerpoint/2010/main" val="143376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2000" fill="hold"/>
                                        <p:tgtEl>
                                          <p:spTgt spid="43"/>
                                        </p:tgtEl>
                                        <p:attrNameLst>
                                          <p:attrName>ppt_x</p:attrName>
                                        </p:attrNameLst>
                                      </p:cBhvr>
                                      <p:tavLst>
                                        <p:tav tm="0">
                                          <p:val>
                                            <p:strVal val="#ppt_x"/>
                                          </p:val>
                                        </p:tav>
                                        <p:tav tm="100000">
                                          <p:val>
                                            <p:strVal val="#ppt_x"/>
                                          </p:val>
                                        </p:tav>
                                      </p:tavLst>
                                    </p:anim>
                                    <p:anim calcmode="lin" valueType="num">
                                      <p:cBhvr additive="base">
                                        <p:cTn id="8" dur="20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2000" fill="hold"/>
                                        <p:tgtEl>
                                          <p:spTgt spid="35"/>
                                        </p:tgtEl>
                                        <p:attrNameLst>
                                          <p:attrName>ppt_x</p:attrName>
                                        </p:attrNameLst>
                                      </p:cBhvr>
                                      <p:tavLst>
                                        <p:tav tm="0">
                                          <p:val>
                                            <p:strVal val="0-#ppt_w/2"/>
                                          </p:val>
                                        </p:tav>
                                        <p:tav tm="100000">
                                          <p:val>
                                            <p:strVal val="#ppt_x"/>
                                          </p:val>
                                        </p:tav>
                                      </p:tavLst>
                                    </p:anim>
                                    <p:anim calcmode="lin" valueType="num">
                                      <p:cBhvr additive="base">
                                        <p:cTn id="14" dur="20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2000" fill="hold"/>
                                        <p:tgtEl>
                                          <p:spTgt spid="30"/>
                                        </p:tgtEl>
                                        <p:attrNameLst>
                                          <p:attrName>ppt_x</p:attrName>
                                        </p:attrNameLst>
                                      </p:cBhvr>
                                      <p:tavLst>
                                        <p:tav tm="0">
                                          <p:val>
                                            <p:strVal val="#ppt_x"/>
                                          </p:val>
                                        </p:tav>
                                        <p:tav tm="100000">
                                          <p:val>
                                            <p:strVal val="#ppt_x"/>
                                          </p:val>
                                        </p:tav>
                                      </p:tavLst>
                                    </p:anim>
                                    <p:anim calcmode="lin" valueType="num">
                                      <p:cBhvr additive="base">
                                        <p:cTn id="20" dur="2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807BB20-28F3-4851-947F-E1DE740240F1}"/>
              </a:ext>
            </a:extLst>
          </p:cNvPr>
          <p:cNvSpPr txBox="1">
            <a:spLocks/>
          </p:cNvSpPr>
          <p:nvPr/>
        </p:nvSpPr>
        <p:spPr>
          <a:xfrm>
            <a:off x="164654" y="290995"/>
            <a:ext cx="8115300" cy="461665"/>
          </a:xfrm>
          <a:prstGeom prst="rect">
            <a:avLst/>
          </a:prstGeom>
        </p:spPr>
        <p:txBody>
          <a:bodyPr anchor="ctr"/>
          <a:lstStyle>
            <a:lvl1pPr algn="l" defTabSz="914400" rtl="0" eaLnBrk="1" latinLnBrk="1" hangingPunct="1">
              <a:spcBef>
                <a:spcPct val="0"/>
              </a:spcBef>
              <a:buNone/>
              <a:defRPr sz="4000" b="1" kern="1200" baseline="0">
                <a:solidFill>
                  <a:schemeClr val="bg1"/>
                </a:solidFill>
                <a:latin typeface="Arial" pitchFamily="34" charset="0"/>
                <a:ea typeface="+mj-ea"/>
                <a:cs typeface="Arial" pitchFamily="34" charset="0"/>
              </a:defRPr>
            </a:lvl1pPr>
          </a:lstStyle>
          <a:p>
            <a:r>
              <a:rPr lang="en-IN" dirty="0"/>
              <a:t>Phase 1: Readiness</a:t>
            </a:r>
          </a:p>
        </p:txBody>
      </p:sp>
      <p:grpSp>
        <p:nvGrpSpPr>
          <p:cNvPr id="8" name="Group 7"/>
          <p:cNvGrpSpPr/>
          <p:nvPr/>
        </p:nvGrpSpPr>
        <p:grpSpPr>
          <a:xfrm>
            <a:off x="395536" y="2450564"/>
            <a:ext cx="2107213" cy="1953155"/>
            <a:chOff x="1960133" y="1582937"/>
            <a:chExt cx="4981604" cy="4868022"/>
          </a:xfrm>
        </p:grpSpPr>
        <p:sp>
          <p:nvSpPr>
            <p:cNvPr id="58" name="Diamond 57"/>
            <p:cNvSpPr/>
            <p:nvPr/>
          </p:nvSpPr>
          <p:spPr>
            <a:xfrm>
              <a:off x="3600955" y="1582937"/>
              <a:ext cx="1698886" cy="2390351"/>
            </a:xfrm>
            <a:prstGeom prst="diamond">
              <a:avLst/>
            </a:prstGeom>
            <a:solidFill>
              <a:srgbClr val="FF0000"/>
            </a:solidFill>
            <a:ln w="190500" cap="rnd">
              <a:solidFill>
                <a:srgbClr val="FF0000">
                  <a:alpha val="50000"/>
                </a:srgb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latinLnBrk="0"/>
              <a:endParaRPr lang="en-US" sz="1350">
                <a:solidFill>
                  <a:prstClr val="white"/>
                </a:solidFill>
              </a:endParaRPr>
            </a:p>
          </p:txBody>
        </p:sp>
        <p:sp>
          <p:nvSpPr>
            <p:cNvPr id="59" name="Diamond 58"/>
            <p:cNvSpPr/>
            <p:nvPr/>
          </p:nvSpPr>
          <p:spPr>
            <a:xfrm rot="4231398">
              <a:off x="4897119" y="2495574"/>
              <a:ext cx="1698886" cy="2390351"/>
            </a:xfrm>
            <a:prstGeom prst="diamond">
              <a:avLst/>
            </a:prstGeom>
            <a:solidFill>
              <a:srgbClr val="FFC000"/>
            </a:solidFill>
            <a:ln w="190500" cap="rnd">
              <a:solidFill>
                <a:srgbClr val="FFC000">
                  <a:alpha val="50000"/>
                </a:srgb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latinLnBrk="0"/>
              <a:endParaRPr lang="en-US" sz="1350">
                <a:solidFill>
                  <a:prstClr val="white"/>
                </a:solidFill>
              </a:endParaRPr>
            </a:p>
          </p:txBody>
        </p:sp>
        <p:sp>
          <p:nvSpPr>
            <p:cNvPr id="60" name="Diamond 59"/>
            <p:cNvSpPr/>
            <p:nvPr/>
          </p:nvSpPr>
          <p:spPr>
            <a:xfrm rot="8503385">
              <a:off x="4365530" y="4039673"/>
              <a:ext cx="1849655" cy="2390352"/>
            </a:xfrm>
            <a:prstGeom prst="diamond">
              <a:avLst/>
            </a:prstGeom>
            <a:solidFill>
              <a:schemeClr val="accent4"/>
            </a:solidFill>
            <a:ln w="190500" cap="rnd">
              <a:solidFill>
                <a:schemeClr val="accent4">
                  <a:alpha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latinLnBrk="0"/>
              <a:endParaRPr lang="en-US" sz="1350">
                <a:solidFill>
                  <a:prstClr val="white"/>
                </a:solidFill>
              </a:endParaRPr>
            </a:p>
          </p:txBody>
        </p:sp>
        <p:sp>
          <p:nvSpPr>
            <p:cNvPr id="61" name="Diamond 60"/>
            <p:cNvSpPr/>
            <p:nvPr/>
          </p:nvSpPr>
          <p:spPr>
            <a:xfrm rot="12901598">
              <a:off x="2768086" y="4060608"/>
              <a:ext cx="1782345" cy="2390351"/>
            </a:xfrm>
            <a:prstGeom prst="diamond">
              <a:avLst/>
            </a:prstGeom>
            <a:solidFill>
              <a:srgbClr val="927862"/>
            </a:solidFill>
            <a:ln w="190500" cap="rnd" cmpd="sng" algn="ctr">
              <a:solidFill>
                <a:srgbClr val="927862">
                  <a:alpha val="50000"/>
                </a:srgbClr>
              </a:solidFill>
              <a:prstDash val="solid"/>
              <a:rou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latinLnBrk="0"/>
              <a:endParaRPr lang="en-US" kern="0">
                <a:solidFill>
                  <a:prstClr val="white"/>
                </a:solidFill>
                <a:latin typeface="Calibri" panose="020F0502020204030204"/>
                <a:ea typeface=""/>
                <a:cs typeface=""/>
              </a:endParaRPr>
            </a:p>
          </p:txBody>
        </p:sp>
        <p:sp>
          <p:nvSpPr>
            <p:cNvPr id="62" name="Diamond 61"/>
            <p:cNvSpPr/>
            <p:nvPr/>
          </p:nvSpPr>
          <p:spPr>
            <a:xfrm rot="17291629">
              <a:off x="2289182" y="2534505"/>
              <a:ext cx="1732253" cy="2390351"/>
            </a:xfrm>
            <a:prstGeom prst="diamond">
              <a:avLst/>
            </a:prstGeom>
            <a:solidFill>
              <a:schemeClr val="accent5"/>
            </a:solidFill>
            <a:ln w="190500" cap="rnd">
              <a:solidFill>
                <a:schemeClr val="accent5">
                  <a:alpha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latinLnBrk="0"/>
              <a:endParaRPr lang="en-US" sz="1350">
                <a:solidFill>
                  <a:prstClr val="white"/>
                </a:solidFill>
              </a:endParaRPr>
            </a:p>
          </p:txBody>
        </p:sp>
        <p:sp>
          <p:nvSpPr>
            <p:cNvPr id="68" name="Oval 67"/>
            <p:cNvSpPr/>
            <p:nvPr/>
          </p:nvSpPr>
          <p:spPr>
            <a:xfrm>
              <a:off x="3803818" y="3424720"/>
              <a:ext cx="1392026" cy="1390722"/>
            </a:xfrm>
            <a:prstGeom prst="ellipse">
              <a:avLst/>
            </a:prstGeom>
            <a:solidFill>
              <a:schemeClr val="bg1">
                <a:lumMod val="75000"/>
              </a:schemeClr>
            </a:solidFill>
            <a:ln w="38100" cmpd="sng">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latinLnBrk="0"/>
              <a:endParaRPr lang="en-US" sz="1350">
                <a:solidFill>
                  <a:prstClr val="white"/>
                </a:solidFill>
              </a:endParaRPr>
            </a:p>
          </p:txBody>
        </p:sp>
        <p:grpSp>
          <p:nvGrpSpPr>
            <p:cNvPr id="69" name="Group 17"/>
            <p:cNvGrpSpPr>
              <a:grpSpLocks noChangeAspect="1"/>
            </p:cNvGrpSpPr>
            <p:nvPr/>
          </p:nvGrpSpPr>
          <p:grpSpPr bwMode="auto">
            <a:xfrm>
              <a:off x="3997876" y="3583981"/>
              <a:ext cx="1112960" cy="1093026"/>
              <a:chOff x="1662" y="143"/>
              <a:chExt cx="4355" cy="4277"/>
            </a:xfrm>
            <a:solidFill>
              <a:schemeClr val="bg1"/>
            </a:solidFill>
          </p:grpSpPr>
          <p:sp>
            <p:nvSpPr>
              <p:cNvPr id="70" name="Freeform 19"/>
              <p:cNvSpPr>
                <a:spLocks noEditPoints="1"/>
              </p:cNvSpPr>
              <p:nvPr/>
            </p:nvSpPr>
            <p:spPr bwMode="auto">
              <a:xfrm>
                <a:off x="1662" y="143"/>
                <a:ext cx="2581" cy="2580"/>
              </a:xfrm>
              <a:custGeom>
                <a:avLst/>
                <a:gdLst>
                  <a:gd name="T0" fmla="*/ 1130 w 2581"/>
                  <a:gd name="T1" fmla="*/ 850 h 2580"/>
                  <a:gd name="T2" fmla="*/ 952 w 2581"/>
                  <a:gd name="T3" fmla="*/ 974 h 2580"/>
                  <a:gd name="T4" fmla="*/ 849 w 2581"/>
                  <a:gd name="T5" fmla="*/ 1167 h 2580"/>
                  <a:gd name="T6" fmla="*/ 849 w 2581"/>
                  <a:gd name="T7" fmla="*/ 1392 h 2580"/>
                  <a:gd name="T8" fmla="*/ 952 w 2581"/>
                  <a:gd name="T9" fmla="*/ 1585 h 2580"/>
                  <a:gd name="T10" fmla="*/ 1130 w 2581"/>
                  <a:gd name="T11" fmla="*/ 1709 h 2580"/>
                  <a:gd name="T12" fmla="*/ 1354 w 2581"/>
                  <a:gd name="T13" fmla="*/ 1737 h 2580"/>
                  <a:gd name="T14" fmla="*/ 1559 w 2581"/>
                  <a:gd name="T15" fmla="*/ 1658 h 2580"/>
                  <a:gd name="T16" fmla="*/ 1703 w 2581"/>
                  <a:gd name="T17" fmla="*/ 1497 h 2580"/>
                  <a:gd name="T18" fmla="*/ 1757 w 2581"/>
                  <a:gd name="T19" fmla="*/ 1280 h 2580"/>
                  <a:gd name="T20" fmla="*/ 1703 w 2581"/>
                  <a:gd name="T21" fmla="*/ 1064 h 2580"/>
                  <a:gd name="T22" fmla="*/ 1559 w 2581"/>
                  <a:gd name="T23" fmla="*/ 901 h 2580"/>
                  <a:gd name="T24" fmla="*/ 1354 w 2581"/>
                  <a:gd name="T25" fmla="*/ 822 h 2580"/>
                  <a:gd name="T26" fmla="*/ 1464 w 2581"/>
                  <a:gd name="T27" fmla="*/ 4 h 2580"/>
                  <a:gd name="T28" fmla="*/ 1546 w 2581"/>
                  <a:gd name="T29" fmla="*/ 77 h 2580"/>
                  <a:gd name="T30" fmla="*/ 1703 w 2581"/>
                  <a:gd name="T31" fmla="*/ 310 h 2580"/>
                  <a:gd name="T32" fmla="*/ 1973 w 2581"/>
                  <a:gd name="T33" fmla="*/ 260 h 2580"/>
                  <a:gd name="T34" fmla="*/ 2067 w 2581"/>
                  <a:gd name="T35" fmla="*/ 256 h 2580"/>
                  <a:gd name="T36" fmla="*/ 2323 w 2581"/>
                  <a:gd name="T37" fmla="*/ 503 h 2580"/>
                  <a:gd name="T38" fmla="*/ 2330 w 2581"/>
                  <a:gd name="T39" fmla="*/ 611 h 2580"/>
                  <a:gd name="T40" fmla="*/ 2286 w 2581"/>
                  <a:gd name="T41" fmla="*/ 924 h 2580"/>
                  <a:gd name="T42" fmla="*/ 2530 w 2581"/>
                  <a:gd name="T43" fmla="*/ 1048 h 2580"/>
                  <a:gd name="T44" fmla="*/ 2581 w 2581"/>
                  <a:gd name="T45" fmla="*/ 1144 h 2580"/>
                  <a:gd name="T46" fmla="*/ 2552 w 2581"/>
                  <a:gd name="T47" fmla="*/ 1502 h 2580"/>
                  <a:gd name="T48" fmla="*/ 2310 w 2581"/>
                  <a:gd name="T49" fmla="*/ 1560 h 2580"/>
                  <a:gd name="T50" fmla="*/ 2315 w 2581"/>
                  <a:gd name="T51" fmla="*/ 1943 h 2580"/>
                  <a:gd name="T52" fmla="*/ 2339 w 2581"/>
                  <a:gd name="T53" fmla="*/ 2035 h 2580"/>
                  <a:gd name="T54" fmla="*/ 2108 w 2581"/>
                  <a:gd name="T55" fmla="*/ 2297 h 2580"/>
                  <a:gd name="T56" fmla="*/ 2004 w 2581"/>
                  <a:gd name="T57" fmla="*/ 2330 h 2580"/>
                  <a:gd name="T58" fmla="*/ 1732 w 2581"/>
                  <a:gd name="T59" fmla="*/ 2237 h 2580"/>
                  <a:gd name="T60" fmla="*/ 1535 w 2581"/>
                  <a:gd name="T61" fmla="*/ 2504 h 2580"/>
                  <a:gd name="T62" fmla="*/ 1453 w 2581"/>
                  <a:gd name="T63" fmla="*/ 2576 h 2580"/>
                  <a:gd name="T64" fmla="*/ 1090 w 2581"/>
                  <a:gd name="T65" fmla="*/ 2566 h 2580"/>
                  <a:gd name="T66" fmla="*/ 1028 w 2581"/>
                  <a:gd name="T67" fmla="*/ 2476 h 2580"/>
                  <a:gd name="T68" fmla="*/ 772 w 2581"/>
                  <a:gd name="T69" fmla="*/ 2192 h 2580"/>
                  <a:gd name="T70" fmla="*/ 561 w 2581"/>
                  <a:gd name="T71" fmla="*/ 2331 h 2580"/>
                  <a:gd name="T72" fmla="*/ 473 w 2581"/>
                  <a:gd name="T73" fmla="*/ 2297 h 2580"/>
                  <a:gd name="T74" fmla="*/ 242 w 2581"/>
                  <a:gd name="T75" fmla="*/ 2023 h 2580"/>
                  <a:gd name="T76" fmla="*/ 380 w 2581"/>
                  <a:gd name="T77" fmla="*/ 1798 h 2580"/>
                  <a:gd name="T78" fmla="*/ 104 w 2581"/>
                  <a:gd name="T79" fmla="*/ 1552 h 2580"/>
                  <a:gd name="T80" fmla="*/ 13 w 2581"/>
                  <a:gd name="T81" fmla="*/ 1490 h 2580"/>
                  <a:gd name="T82" fmla="*/ 4 w 2581"/>
                  <a:gd name="T83" fmla="*/ 1127 h 2580"/>
                  <a:gd name="T84" fmla="*/ 77 w 2581"/>
                  <a:gd name="T85" fmla="*/ 1045 h 2580"/>
                  <a:gd name="T86" fmla="*/ 334 w 2581"/>
                  <a:gd name="T87" fmla="*/ 853 h 2580"/>
                  <a:gd name="T88" fmla="*/ 244 w 2581"/>
                  <a:gd name="T89" fmla="*/ 593 h 2580"/>
                  <a:gd name="T90" fmla="*/ 259 w 2581"/>
                  <a:gd name="T91" fmla="*/ 500 h 2580"/>
                  <a:gd name="T92" fmla="*/ 521 w 2581"/>
                  <a:gd name="T93" fmla="*/ 253 h 2580"/>
                  <a:gd name="T94" fmla="*/ 630 w 2581"/>
                  <a:gd name="T95" fmla="*/ 274 h 2580"/>
                  <a:gd name="T96" fmla="*/ 952 w 2581"/>
                  <a:gd name="T97" fmla="*/ 285 h 2580"/>
                  <a:gd name="T98" fmla="*/ 1060 w 2581"/>
                  <a:gd name="T99" fmla="*/ 51 h 2580"/>
                  <a:gd name="T100" fmla="*/ 1156 w 2581"/>
                  <a:gd name="T101" fmla="*/ 0 h 2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81" h="2580">
                    <a:moveTo>
                      <a:pt x="1296" y="818"/>
                    </a:moveTo>
                    <a:lnTo>
                      <a:pt x="1238" y="822"/>
                    </a:lnTo>
                    <a:lnTo>
                      <a:pt x="1183" y="833"/>
                    </a:lnTo>
                    <a:lnTo>
                      <a:pt x="1130" y="850"/>
                    </a:lnTo>
                    <a:lnTo>
                      <a:pt x="1080" y="872"/>
                    </a:lnTo>
                    <a:lnTo>
                      <a:pt x="1034" y="901"/>
                    </a:lnTo>
                    <a:lnTo>
                      <a:pt x="990" y="936"/>
                    </a:lnTo>
                    <a:lnTo>
                      <a:pt x="952" y="974"/>
                    </a:lnTo>
                    <a:lnTo>
                      <a:pt x="917" y="1016"/>
                    </a:lnTo>
                    <a:lnTo>
                      <a:pt x="890" y="1064"/>
                    </a:lnTo>
                    <a:lnTo>
                      <a:pt x="866" y="1114"/>
                    </a:lnTo>
                    <a:lnTo>
                      <a:pt x="849" y="1167"/>
                    </a:lnTo>
                    <a:lnTo>
                      <a:pt x="838" y="1222"/>
                    </a:lnTo>
                    <a:lnTo>
                      <a:pt x="836" y="1280"/>
                    </a:lnTo>
                    <a:lnTo>
                      <a:pt x="838" y="1337"/>
                    </a:lnTo>
                    <a:lnTo>
                      <a:pt x="849" y="1392"/>
                    </a:lnTo>
                    <a:lnTo>
                      <a:pt x="866" y="1447"/>
                    </a:lnTo>
                    <a:lnTo>
                      <a:pt x="890" y="1497"/>
                    </a:lnTo>
                    <a:lnTo>
                      <a:pt x="917" y="1543"/>
                    </a:lnTo>
                    <a:lnTo>
                      <a:pt x="952" y="1585"/>
                    </a:lnTo>
                    <a:lnTo>
                      <a:pt x="990" y="1625"/>
                    </a:lnTo>
                    <a:lnTo>
                      <a:pt x="1034" y="1658"/>
                    </a:lnTo>
                    <a:lnTo>
                      <a:pt x="1080" y="1687"/>
                    </a:lnTo>
                    <a:lnTo>
                      <a:pt x="1130" y="1709"/>
                    </a:lnTo>
                    <a:lnTo>
                      <a:pt x="1183" y="1726"/>
                    </a:lnTo>
                    <a:lnTo>
                      <a:pt x="1238" y="1737"/>
                    </a:lnTo>
                    <a:lnTo>
                      <a:pt x="1296" y="1741"/>
                    </a:lnTo>
                    <a:lnTo>
                      <a:pt x="1354" y="1737"/>
                    </a:lnTo>
                    <a:lnTo>
                      <a:pt x="1410" y="1726"/>
                    </a:lnTo>
                    <a:lnTo>
                      <a:pt x="1463" y="1709"/>
                    </a:lnTo>
                    <a:lnTo>
                      <a:pt x="1513" y="1687"/>
                    </a:lnTo>
                    <a:lnTo>
                      <a:pt x="1559" y="1658"/>
                    </a:lnTo>
                    <a:lnTo>
                      <a:pt x="1602" y="1625"/>
                    </a:lnTo>
                    <a:lnTo>
                      <a:pt x="1641" y="1585"/>
                    </a:lnTo>
                    <a:lnTo>
                      <a:pt x="1675" y="1543"/>
                    </a:lnTo>
                    <a:lnTo>
                      <a:pt x="1703" y="1497"/>
                    </a:lnTo>
                    <a:lnTo>
                      <a:pt x="1727" y="1447"/>
                    </a:lnTo>
                    <a:lnTo>
                      <a:pt x="1744" y="1392"/>
                    </a:lnTo>
                    <a:lnTo>
                      <a:pt x="1754" y="1337"/>
                    </a:lnTo>
                    <a:lnTo>
                      <a:pt x="1757" y="1280"/>
                    </a:lnTo>
                    <a:lnTo>
                      <a:pt x="1754" y="1222"/>
                    </a:lnTo>
                    <a:lnTo>
                      <a:pt x="1744" y="1167"/>
                    </a:lnTo>
                    <a:lnTo>
                      <a:pt x="1727" y="1114"/>
                    </a:lnTo>
                    <a:lnTo>
                      <a:pt x="1703" y="1064"/>
                    </a:lnTo>
                    <a:lnTo>
                      <a:pt x="1675" y="1016"/>
                    </a:lnTo>
                    <a:lnTo>
                      <a:pt x="1641" y="974"/>
                    </a:lnTo>
                    <a:lnTo>
                      <a:pt x="1602" y="936"/>
                    </a:lnTo>
                    <a:lnTo>
                      <a:pt x="1559" y="901"/>
                    </a:lnTo>
                    <a:lnTo>
                      <a:pt x="1513" y="872"/>
                    </a:lnTo>
                    <a:lnTo>
                      <a:pt x="1463" y="850"/>
                    </a:lnTo>
                    <a:lnTo>
                      <a:pt x="1410" y="833"/>
                    </a:lnTo>
                    <a:lnTo>
                      <a:pt x="1354" y="822"/>
                    </a:lnTo>
                    <a:lnTo>
                      <a:pt x="1296" y="818"/>
                    </a:lnTo>
                    <a:close/>
                    <a:moveTo>
                      <a:pt x="1156" y="0"/>
                    </a:moveTo>
                    <a:lnTo>
                      <a:pt x="1435" y="0"/>
                    </a:lnTo>
                    <a:lnTo>
                      <a:pt x="1464" y="4"/>
                    </a:lnTo>
                    <a:lnTo>
                      <a:pt x="1490" y="13"/>
                    </a:lnTo>
                    <a:lnTo>
                      <a:pt x="1514" y="30"/>
                    </a:lnTo>
                    <a:lnTo>
                      <a:pt x="1533" y="51"/>
                    </a:lnTo>
                    <a:lnTo>
                      <a:pt x="1546" y="77"/>
                    </a:lnTo>
                    <a:lnTo>
                      <a:pt x="1552" y="104"/>
                    </a:lnTo>
                    <a:lnTo>
                      <a:pt x="1571" y="265"/>
                    </a:lnTo>
                    <a:lnTo>
                      <a:pt x="1638" y="285"/>
                    </a:lnTo>
                    <a:lnTo>
                      <a:pt x="1703" y="310"/>
                    </a:lnTo>
                    <a:lnTo>
                      <a:pt x="1766" y="339"/>
                    </a:lnTo>
                    <a:lnTo>
                      <a:pt x="1828" y="372"/>
                    </a:lnTo>
                    <a:lnTo>
                      <a:pt x="1952" y="274"/>
                    </a:lnTo>
                    <a:lnTo>
                      <a:pt x="1973" y="260"/>
                    </a:lnTo>
                    <a:lnTo>
                      <a:pt x="1996" y="252"/>
                    </a:lnTo>
                    <a:lnTo>
                      <a:pt x="2020" y="248"/>
                    </a:lnTo>
                    <a:lnTo>
                      <a:pt x="2043" y="249"/>
                    </a:lnTo>
                    <a:lnTo>
                      <a:pt x="2067" y="256"/>
                    </a:lnTo>
                    <a:lnTo>
                      <a:pt x="2090" y="267"/>
                    </a:lnTo>
                    <a:lnTo>
                      <a:pt x="2108" y="282"/>
                    </a:lnTo>
                    <a:lnTo>
                      <a:pt x="2305" y="479"/>
                    </a:lnTo>
                    <a:lnTo>
                      <a:pt x="2323" y="503"/>
                    </a:lnTo>
                    <a:lnTo>
                      <a:pt x="2335" y="529"/>
                    </a:lnTo>
                    <a:lnTo>
                      <a:pt x="2339" y="557"/>
                    </a:lnTo>
                    <a:lnTo>
                      <a:pt x="2338" y="585"/>
                    </a:lnTo>
                    <a:lnTo>
                      <a:pt x="2330" y="611"/>
                    </a:lnTo>
                    <a:lnTo>
                      <a:pt x="2314" y="636"/>
                    </a:lnTo>
                    <a:lnTo>
                      <a:pt x="2214" y="764"/>
                    </a:lnTo>
                    <a:lnTo>
                      <a:pt x="2253" y="842"/>
                    </a:lnTo>
                    <a:lnTo>
                      <a:pt x="2286" y="924"/>
                    </a:lnTo>
                    <a:lnTo>
                      <a:pt x="2313" y="1008"/>
                    </a:lnTo>
                    <a:lnTo>
                      <a:pt x="2476" y="1027"/>
                    </a:lnTo>
                    <a:lnTo>
                      <a:pt x="2505" y="1033"/>
                    </a:lnTo>
                    <a:lnTo>
                      <a:pt x="2530" y="1048"/>
                    </a:lnTo>
                    <a:lnTo>
                      <a:pt x="2552" y="1066"/>
                    </a:lnTo>
                    <a:lnTo>
                      <a:pt x="2567" y="1089"/>
                    </a:lnTo>
                    <a:lnTo>
                      <a:pt x="2578" y="1115"/>
                    </a:lnTo>
                    <a:lnTo>
                      <a:pt x="2581" y="1144"/>
                    </a:lnTo>
                    <a:lnTo>
                      <a:pt x="2581" y="1423"/>
                    </a:lnTo>
                    <a:lnTo>
                      <a:pt x="2578" y="1452"/>
                    </a:lnTo>
                    <a:lnTo>
                      <a:pt x="2567" y="1478"/>
                    </a:lnTo>
                    <a:lnTo>
                      <a:pt x="2552" y="1502"/>
                    </a:lnTo>
                    <a:lnTo>
                      <a:pt x="2530" y="1520"/>
                    </a:lnTo>
                    <a:lnTo>
                      <a:pt x="2505" y="1534"/>
                    </a:lnTo>
                    <a:lnTo>
                      <a:pt x="2476" y="1540"/>
                    </a:lnTo>
                    <a:lnTo>
                      <a:pt x="2310" y="1560"/>
                    </a:lnTo>
                    <a:lnTo>
                      <a:pt x="2282" y="1645"/>
                    </a:lnTo>
                    <a:lnTo>
                      <a:pt x="2248" y="1726"/>
                    </a:lnTo>
                    <a:lnTo>
                      <a:pt x="2207" y="1806"/>
                    </a:lnTo>
                    <a:lnTo>
                      <a:pt x="2315" y="1943"/>
                    </a:lnTo>
                    <a:lnTo>
                      <a:pt x="2328" y="1964"/>
                    </a:lnTo>
                    <a:lnTo>
                      <a:pt x="2336" y="1988"/>
                    </a:lnTo>
                    <a:lnTo>
                      <a:pt x="2340" y="2011"/>
                    </a:lnTo>
                    <a:lnTo>
                      <a:pt x="2339" y="2035"/>
                    </a:lnTo>
                    <a:lnTo>
                      <a:pt x="2332" y="2059"/>
                    </a:lnTo>
                    <a:lnTo>
                      <a:pt x="2322" y="2080"/>
                    </a:lnTo>
                    <a:lnTo>
                      <a:pt x="2306" y="2100"/>
                    </a:lnTo>
                    <a:lnTo>
                      <a:pt x="2108" y="2297"/>
                    </a:lnTo>
                    <a:lnTo>
                      <a:pt x="2086" y="2315"/>
                    </a:lnTo>
                    <a:lnTo>
                      <a:pt x="2059" y="2327"/>
                    </a:lnTo>
                    <a:lnTo>
                      <a:pt x="2031" y="2331"/>
                    </a:lnTo>
                    <a:lnTo>
                      <a:pt x="2004" y="2330"/>
                    </a:lnTo>
                    <a:lnTo>
                      <a:pt x="1977" y="2322"/>
                    </a:lnTo>
                    <a:lnTo>
                      <a:pt x="1952" y="2306"/>
                    </a:lnTo>
                    <a:lnTo>
                      <a:pt x="1812" y="2196"/>
                    </a:lnTo>
                    <a:lnTo>
                      <a:pt x="1732" y="2237"/>
                    </a:lnTo>
                    <a:lnTo>
                      <a:pt x="1649" y="2271"/>
                    </a:lnTo>
                    <a:lnTo>
                      <a:pt x="1562" y="2298"/>
                    </a:lnTo>
                    <a:lnTo>
                      <a:pt x="1542" y="2476"/>
                    </a:lnTo>
                    <a:lnTo>
                      <a:pt x="1535" y="2504"/>
                    </a:lnTo>
                    <a:lnTo>
                      <a:pt x="1522" y="2529"/>
                    </a:lnTo>
                    <a:lnTo>
                      <a:pt x="1502" y="2550"/>
                    </a:lnTo>
                    <a:lnTo>
                      <a:pt x="1480" y="2566"/>
                    </a:lnTo>
                    <a:lnTo>
                      <a:pt x="1453" y="2576"/>
                    </a:lnTo>
                    <a:lnTo>
                      <a:pt x="1424" y="2580"/>
                    </a:lnTo>
                    <a:lnTo>
                      <a:pt x="1146" y="2580"/>
                    </a:lnTo>
                    <a:lnTo>
                      <a:pt x="1117" y="2576"/>
                    </a:lnTo>
                    <a:lnTo>
                      <a:pt x="1090" y="2566"/>
                    </a:lnTo>
                    <a:lnTo>
                      <a:pt x="1067" y="2550"/>
                    </a:lnTo>
                    <a:lnTo>
                      <a:pt x="1048" y="2529"/>
                    </a:lnTo>
                    <a:lnTo>
                      <a:pt x="1035" y="2504"/>
                    </a:lnTo>
                    <a:lnTo>
                      <a:pt x="1028" y="2476"/>
                    </a:lnTo>
                    <a:lnTo>
                      <a:pt x="1007" y="2291"/>
                    </a:lnTo>
                    <a:lnTo>
                      <a:pt x="927" y="2265"/>
                    </a:lnTo>
                    <a:lnTo>
                      <a:pt x="847" y="2232"/>
                    </a:lnTo>
                    <a:lnTo>
                      <a:pt x="772" y="2192"/>
                    </a:lnTo>
                    <a:lnTo>
                      <a:pt x="630" y="2306"/>
                    </a:lnTo>
                    <a:lnTo>
                      <a:pt x="609" y="2319"/>
                    </a:lnTo>
                    <a:lnTo>
                      <a:pt x="585" y="2327"/>
                    </a:lnTo>
                    <a:lnTo>
                      <a:pt x="561" y="2331"/>
                    </a:lnTo>
                    <a:lnTo>
                      <a:pt x="537" y="2330"/>
                    </a:lnTo>
                    <a:lnTo>
                      <a:pt x="513" y="2323"/>
                    </a:lnTo>
                    <a:lnTo>
                      <a:pt x="492" y="2312"/>
                    </a:lnTo>
                    <a:lnTo>
                      <a:pt x="473" y="2297"/>
                    </a:lnTo>
                    <a:lnTo>
                      <a:pt x="275" y="2100"/>
                    </a:lnTo>
                    <a:lnTo>
                      <a:pt x="257" y="2076"/>
                    </a:lnTo>
                    <a:lnTo>
                      <a:pt x="246" y="2051"/>
                    </a:lnTo>
                    <a:lnTo>
                      <a:pt x="242" y="2023"/>
                    </a:lnTo>
                    <a:lnTo>
                      <a:pt x="243" y="1994"/>
                    </a:lnTo>
                    <a:lnTo>
                      <a:pt x="251" y="1968"/>
                    </a:lnTo>
                    <a:lnTo>
                      <a:pt x="267" y="1943"/>
                    </a:lnTo>
                    <a:lnTo>
                      <a:pt x="380" y="1798"/>
                    </a:lnTo>
                    <a:lnTo>
                      <a:pt x="343" y="1726"/>
                    </a:lnTo>
                    <a:lnTo>
                      <a:pt x="312" y="1651"/>
                    </a:lnTo>
                    <a:lnTo>
                      <a:pt x="286" y="1573"/>
                    </a:lnTo>
                    <a:lnTo>
                      <a:pt x="104" y="1552"/>
                    </a:lnTo>
                    <a:lnTo>
                      <a:pt x="77" y="1546"/>
                    </a:lnTo>
                    <a:lnTo>
                      <a:pt x="51" y="1532"/>
                    </a:lnTo>
                    <a:lnTo>
                      <a:pt x="30" y="1514"/>
                    </a:lnTo>
                    <a:lnTo>
                      <a:pt x="13" y="1490"/>
                    </a:lnTo>
                    <a:lnTo>
                      <a:pt x="4" y="1464"/>
                    </a:lnTo>
                    <a:lnTo>
                      <a:pt x="0" y="1435"/>
                    </a:lnTo>
                    <a:lnTo>
                      <a:pt x="0" y="1156"/>
                    </a:lnTo>
                    <a:lnTo>
                      <a:pt x="4" y="1127"/>
                    </a:lnTo>
                    <a:lnTo>
                      <a:pt x="13" y="1101"/>
                    </a:lnTo>
                    <a:lnTo>
                      <a:pt x="30" y="1077"/>
                    </a:lnTo>
                    <a:lnTo>
                      <a:pt x="51" y="1059"/>
                    </a:lnTo>
                    <a:lnTo>
                      <a:pt x="77" y="1045"/>
                    </a:lnTo>
                    <a:lnTo>
                      <a:pt x="104" y="1039"/>
                    </a:lnTo>
                    <a:lnTo>
                      <a:pt x="276" y="1019"/>
                    </a:lnTo>
                    <a:lnTo>
                      <a:pt x="302" y="934"/>
                    </a:lnTo>
                    <a:lnTo>
                      <a:pt x="334" y="853"/>
                    </a:lnTo>
                    <a:lnTo>
                      <a:pt x="374" y="773"/>
                    </a:lnTo>
                    <a:lnTo>
                      <a:pt x="267" y="637"/>
                    </a:lnTo>
                    <a:lnTo>
                      <a:pt x="252" y="616"/>
                    </a:lnTo>
                    <a:lnTo>
                      <a:pt x="244" y="593"/>
                    </a:lnTo>
                    <a:lnTo>
                      <a:pt x="240" y="569"/>
                    </a:lnTo>
                    <a:lnTo>
                      <a:pt x="242" y="545"/>
                    </a:lnTo>
                    <a:lnTo>
                      <a:pt x="248" y="521"/>
                    </a:lnTo>
                    <a:lnTo>
                      <a:pt x="259" y="500"/>
                    </a:lnTo>
                    <a:lnTo>
                      <a:pt x="275" y="480"/>
                    </a:lnTo>
                    <a:lnTo>
                      <a:pt x="473" y="282"/>
                    </a:lnTo>
                    <a:lnTo>
                      <a:pt x="495" y="265"/>
                    </a:lnTo>
                    <a:lnTo>
                      <a:pt x="521" y="253"/>
                    </a:lnTo>
                    <a:lnTo>
                      <a:pt x="549" y="249"/>
                    </a:lnTo>
                    <a:lnTo>
                      <a:pt x="577" y="251"/>
                    </a:lnTo>
                    <a:lnTo>
                      <a:pt x="605" y="259"/>
                    </a:lnTo>
                    <a:lnTo>
                      <a:pt x="630" y="274"/>
                    </a:lnTo>
                    <a:lnTo>
                      <a:pt x="758" y="376"/>
                    </a:lnTo>
                    <a:lnTo>
                      <a:pt x="821" y="342"/>
                    </a:lnTo>
                    <a:lnTo>
                      <a:pt x="886" y="311"/>
                    </a:lnTo>
                    <a:lnTo>
                      <a:pt x="952" y="285"/>
                    </a:lnTo>
                    <a:lnTo>
                      <a:pt x="1020" y="265"/>
                    </a:lnTo>
                    <a:lnTo>
                      <a:pt x="1039" y="104"/>
                    </a:lnTo>
                    <a:lnTo>
                      <a:pt x="1047" y="77"/>
                    </a:lnTo>
                    <a:lnTo>
                      <a:pt x="1060" y="51"/>
                    </a:lnTo>
                    <a:lnTo>
                      <a:pt x="1078" y="30"/>
                    </a:lnTo>
                    <a:lnTo>
                      <a:pt x="1101" y="13"/>
                    </a:lnTo>
                    <a:lnTo>
                      <a:pt x="1127" y="4"/>
                    </a:lnTo>
                    <a:lnTo>
                      <a:pt x="11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20"/>
              <p:cNvSpPr>
                <a:spLocks noEditPoints="1"/>
              </p:cNvSpPr>
              <p:nvPr/>
            </p:nvSpPr>
            <p:spPr bwMode="auto">
              <a:xfrm>
                <a:off x="3895" y="1433"/>
                <a:ext cx="2122" cy="2124"/>
              </a:xfrm>
              <a:custGeom>
                <a:avLst/>
                <a:gdLst>
                  <a:gd name="T0" fmla="*/ 935 w 2122"/>
                  <a:gd name="T1" fmla="*/ 699 h 2124"/>
                  <a:gd name="T2" fmla="*/ 777 w 2122"/>
                  <a:gd name="T3" fmla="*/ 810 h 2124"/>
                  <a:gd name="T4" fmla="*/ 693 w 2122"/>
                  <a:gd name="T5" fmla="*/ 984 h 2124"/>
                  <a:gd name="T6" fmla="*/ 711 w 2122"/>
                  <a:gd name="T7" fmla="*/ 1184 h 2124"/>
                  <a:gd name="T8" fmla="*/ 821 w 2122"/>
                  <a:gd name="T9" fmla="*/ 1341 h 2124"/>
                  <a:gd name="T10" fmla="*/ 996 w 2122"/>
                  <a:gd name="T11" fmla="*/ 1425 h 2124"/>
                  <a:gd name="T12" fmla="*/ 1195 w 2122"/>
                  <a:gd name="T13" fmla="*/ 1407 h 2124"/>
                  <a:gd name="T14" fmla="*/ 1353 w 2122"/>
                  <a:gd name="T15" fmla="*/ 1297 h 2124"/>
                  <a:gd name="T16" fmla="*/ 1437 w 2122"/>
                  <a:gd name="T17" fmla="*/ 1122 h 2124"/>
                  <a:gd name="T18" fmla="*/ 1419 w 2122"/>
                  <a:gd name="T19" fmla="*/ 923 h 2124"/>
                  <a:gd name="T20" fmla="*/ 1309 w 2122"/>
                  <a:gd name="T21" fmla="*/ 765 h 2124"/>
                  <a:gd name="T22" fmla="*/ 1134 w 2122"/>
                  <a:gd name="T23" fmla="*/ 683 h 2124"/>
                  <a:gd name="T24" fmla="*/ 1129 w 2122"/>
                  <a:gd name="T25" fmla="*/ 10 h 2124"/>
                  <a:gd name="T26" fmla="*/ 1198 w 2122"/>
                  <a:gd name="T27" fmla="*/ 94 h 2124"/>
                  <a:gd name="T28" fmla="*/ 1437 w 2122"/>
                  <a:gd name="T29" fmla="*/ 276 h 2124"/>
                  <a:gd name="T30" fmla="*/ 1595 w 2122"/>
                  <a:gd name="T31" fmla="*/ 168 h 2124"/>
                  <a:gd name="T32" fmla="*/ 1821 w 2122"/>
                  <a:gd name="T33" fmla="*/ 320 h 2124"/>
                  <a:gd name="T34" fmla="*/ 1862 w 2122"/>
                  <a:gd name="T35" fmla="*/ 404 h 2124"/>
                  <a:gd name="T36" fmla="*/ 1777 w 2122"/>
                  <a:gd name="T37" fmla="*/ 571 h 2124"/>
                  <a:gd name="T38" fmla="*/ 1992 w 2122"/>
                  <a:gd name="T39" fmla="*/ 766 h 2124"/>
                  <a:gd name="T40" fmla="*/ 2086 w 2122"/>
                  <a:gd name="T41" fmla="*/ 820 h 2124"/>
                  <a:gd name="T42" fmla="*/ 2120 w 2122"/>
                  <a:gd name="T43" fmla="*/ 1095 h 2124"/>
                  <a:gd name="T44" fmla="*/ 2056 w 2122"/>
                  <a:gd name="T45" fmla="*/ 1180 h 2124"/>
                  <a:gd name="T46" fmla="*/ 1872 w 2122"/>
                  <a:gd name="T47" fmla="*/ 1355 h 2124"/>
                  <a:gd name="T48" fmla="*/ 1957 w 2122"/>
                  <a:gd name="T49" fmla="*/ 1562 h 2124"/>
                  <a:gd name="T50" fmla="*/ 1933 w 2122"/>
                  <a:gd name="T51" fmla="*/ 1668 h 2124"/>
                  <a:gd name="T52" fmla="*/ 1748 w 2122"/>
                  <a:gd name="T53" fmla="*/ 1852 h 2124"/>
                  <a:gd name="T54" fmla="*/ 1656 w 2122"/>
                  <a:gd name="T55" fmla="*/ 1836 h 2124"/>
                  <a:gd name="T56" fmla="*/ 1352 w 2122"/>
                  <a:gd name="T57" fmla="*/ 1867 h 2124"/>
                  <a:gd name="T58" fmla="*/ 1315 w 2122"/>
                  <a:gd name="T59" fmla="*/ 2071 h 2124"/>
                  <a:gd name="T60" fmla="*/ 1049 w 2122"/>
                  <a:gd name="T61" fmla="*/ 2124 h 2124"/>
                  <a:gd name="T62" fmla="*/ 948 w 2122"/>
                  <a:gd name="T63" fmla="*/ 2082 h 2124"/>
                  <a:gd name="T64" fmla="*/ 831 w 2122"/>
                  <a:gd name="T65" fmla="*/ 1883 h 2124"/>
                  <a:gd name="T66" fmla="*/ 581 w 2122"/>
                  <a:gd name="T67" fmla="*/ 1942 h 2124"/>
                  <a:gd name="T68" fmla="*/ 473 w 2122"/>
                  <a:gd name="T69" fmla="*/ 1945 h 2124"/>
                  <a:gd name="T70" fmla="*/ 272 w 2122"/>
                  <a:gd name="T71" fmla="*/ 1767 h 2124"/>
                  <a:gd name="T72" fmla="*/ 268 w 2122"/>
                  <a:gd name="T73" fmla="*/ 1673 h 2124"/>
                  <a:gd name="T74" fmla="*/ 287 w 2122"/>
                  <a:gd name="T75" fmla="*/ 1425 h 2124"/>
                  <a:gd name="T76" fmla="*/ 74 w 2122"/>
                  <a:gd name="T77" fmla="*/ 1343 h 2124"/>
                  <a:gd name="T78" fmla="*/ 16 w 2122"/>
                  <a:gd name="T79" fmla="*/ 1252 h 2124"/>
                  <a:gd name="T80" fmla="*/ 23 w 2122"/>
                  <a:gd name="T81" fmla="*/ 980 h 2124"/>
                  <a:gd name="T82" fmla="*/ 214 w 2122"/>
                  <a:gd name="T83" fmla="*/ 911 h 2124"/>
                  <a:gd name="T84" fmla="*/ 192 w 2122"/>
                  <a:gd name="T85" fmla="*/ 613 h 2124"/>
                  <a:gd name="T86" fmla="*/ 163 w 2122"/>
                  <a:gd name="T87" fmla="*/ 509 h 2124"/>
                  <a:gd name="T88" fmla="*/ 330 w 2122"/>
                  <a:gd name="T89" fmla="*/ 292 h 2124"/>
                  <a:gd name="T90" fmla="*/ 420 w 2122"/>
                  <a:gd name="T91" fmla="*/ 270 h 2124"/>
                  <a:gd name="T92" fmla="*/ 629 w 2122"/>
                  <a:gd name="T93" fmla="*/ 309 h 2124"/>
                  <a:gd name="T94" fmla="*/ 778 w 2122"/>
                  <a:gd name="T95" fmla="*/ 101 h 2124"/>
                  <a:gd name="T96" fmla="*/ 853 w 2122"/>
                  <a:gd name="T97" fmla="*/ 23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22" h="2124">
                    <a:moveTo>
                      <a:pt x="1084" y="676"/>
                    </a:moveTo>
                    <a:lnTo>
                      <a:pt x="1033" y="678"/>
                    </a:lnTo>
                    <a:lnTo>
                      <a:pt x="983" y="686"/>
                    </a:lnTo>
                    <a:lnTo>
                      <a:pt x="935" y="699"/>
                    </a:lnTo>
                    <a:lnTo>
                      <a:pt x="889" y="720"/>
                    </a:lnTo>
                    <a:lnTo>
                      <a:pt x="848" y="745"/>
                    </a:lnTo>
                    <a:lnTo>
                      <a:pt x="810" y="775"/>
                    </a:lnTo>
                    <a:lnTo>
                      <a:pt x="777" y="810"/>
                    </a:lnTo>
                    <a:lnTo>
                      <a:pt x="748" y="849"/>
                    </a:lnTo>
                    <a:lnTo>
                      <a:pt x="724" y="891"/>
                    </a:lnTo>
                    <a:lnTo>
                      <a:pt x="707" y="936"/>
                    </a:lnTo>
                    <a:lnTo>
                      <a:pt x="693" y="984"/>
                    </a:lnTo>
                    <a:lnTo>
                      <a:pt x="688" y="1034"/>
                    </a:lnTo>
                    <a:lnTo>
                      <a:pt x="689" y="1085"/>
                    </a:lnTo>
                    <a:lnTo>
                      <a:pt x="696" y="1136"/>
                    </a:lnTo>
                    <a:lnTo>
                      <a:pt x="711" y="1184"/>
                    </a:lnTo>
                    <a:lnTo>
                      <a:pt x="730" y="1229"/>
                    </a:lnTo>
                    <a:lnTo>
                      <a:pt x="757" y="1270"/>
                    </a:lnTo>
                    <a:lnTo>
                      <a:pt x="787" y="1309"/>
                    </a:lnTo>
                    <a:lnTo>
                      <a:pt x="821" y="1341"/>
                    </a:lnTo>
                    <a:lnTo>
                      <a:pt x="860" y="1371"/>
                    </a:lnTo>
                    <a:lnTo>
                      <a:pt x="902" y="1394"/>
                    </a:lnTo>
                    <a:lnTo>
                      <a:pt x="948" y="1413"/>
                    </a:lnTo>
                    <a:lnTo>
                      <a:pt x="996" y="1425"/>
                    </a:lnTo>
                    <a:lnTo>
                      <a:pt x="1046" y="1430"/>
                    </a:lnTo>
                    <a:lnTo>
                      <a:pt x="1097" y="1430"/>
                    </a:lnTo>
                    <a:lnTo>
                      <a:pt x="1148" y="1422"/>
                    </a:lnTo>
                    <a:lnTo>
                      <a:pt x="1195" y="1407"/>
                    </a:lnTo>
                    <a:lnTo>
                      <a:pt x="1240" y="1388"/>
                    </a:lnTo>
                    <a:lnTo>
                      <a:pt x="1282" y="1363"/>
                    </a:lnTo>
                    <a:lnTo>
                      <a:pt x="1320" y="1332"/>
                    </a:lnTo>
                    <a:lnTo>
                      <a:pt x="1353" y="1297"/>
                    </a:lnTo>
                    <a:lnTo>
                      <a:pt x="1382" y="1258"/>
                    </a:lnTo>
                    <a:lnTo>
                      <a:pt x="1406" y="1216"/>
                    </a:lnTo>
                    <a:lnTo>
                      <a:pt x="1423" y="1171"/>
                    </a:lnTo>
                    <a:lnTo>
                      <a:pt x="1437" y="1122"/>
                    </a:lnTo>
                    <a:lnTo>
                      <a:pt x="1442" y="1074"/>
                    </a:lnTo>
                    <a:lnTo>
                      <a:pt x="1441" y="1022"/>
                    </a:lnTo>
                    <a:lnTo>
                      <a:pt x="1433" y="971"/>
                    </a:lnTo>
                    <a:lnTo>
                      <a:pt x="1419" y="923"/>
                    </a:lnTo>
                    <a:lnTo>
                      <a:pt x="1400" y="878"/>
                    </a:lnTo>
                    <a:lnTo>
                      <a:pt x="1373" y="836"/>
                    </a:lnTo>
                    <a:lnTo>
                      <a:pt x="1343" y="799"/>
                    </a:lnTo>
                    <a:lnTo>
                      <a:pt x="1309" y="765"/>
                    </a:lnTo>
                    <a:lnTo>
                      <a:pt x="1269" y="737"/>
                    </a:lnTo>
                    <a:lnTo>
                      <a:pt x="1227" y="713"/>
                    </a:lnTo>
                    <a:lnTo>
                      <a:pt x="1182" y="695"/>
                    </a:lnTo>
                    <a:lnTo>
                      <a:pt x="1134" y="683"/>
                    </a:lnTo>
                    <a:lnTo>
                      <a:pt x="1084" y="676"/>
                    </a:lnTo>
                    <a:close/>
                    <a:moveTo>
                      <a:pt x="1072" y="0"/>
                    </a:moveTo>
                    <a:lnTo>
                      <a:pt x="1101" y="2"/>
                    </a:lnTo>
                    <a:lnTo>
                      <a:pt x="1129" y="10"/>
                    </a:lnTo>
                    <a:lnTo>
                      <a:pt x="1153" y="23"/>
                    </a:lnTo>
                    <a:lnTo>
                      <a:pt x="1173" y="43"/>
                    </a:lnTo>
                    <a:lnTo>
                      <a:pt x="1188" y="66"/>
                    </a:lnTo>
                    <a:lnTo>
                      <a:pt x="1198" y="94"/>
                    </a:lnTo>
                    <a:lnTo>
                      <a:pt x="1220" y="206"/>
                    </a:lnTo>
                    <a:lnTo>
                      <a:pt x="1294" y="222"/>
                    </a:lnTo>
                    <a:lnTo>
                      <a:pt x="1367" y="246"/>
                    </a:lnTo>
                    <a:lnTo>
                      <a:pt x="1437" y="276"/>
                    </a:lnTo>
                    <a:lnTo>
                      <a:pt x="1518" y="200"/>
                    </a:lnTo>
                    <a:lnTo>
                      <a:pt x="1541" y="183"/>
                    </a:lnTo>
                    <a:lnTo>
                      <a:pt x="1567" y="172"/>
                    </a:lnTo>
                    <a:lnTo>
                      <a:pt x="1595" y="168"/>
                    </a:lnTo>
                    <a:lnTo>
                      <a:pt x="1623" y="171"/>
                    </a:lnTo>
                    <a:lnTo>
                      <a:pt x="1649" y="180"/>
                    </a:lnTo>
                    <a:lnTo>
                      <a:pt x="1673" y="196"/>
                    </a:lnTo>
                    <a:lnTo>
                      <a:pt x="1821" y="320"/>
                    </a:lnTo>
                    <a:lnTo>
                      <a:pt x="1838" y="338"/>
                    </a:lnTo>
                    <a:lnTo>
                      <a:pt x="1850" y="358"/>
                    </a:lnTo>
                    <a:lnTo>
                      <a:pt x="1858" y="381"/>
                    </a:lnTo>
                    <a:lnTo>
                      <a:pt x="1862" y="404"/>
                    </a:lnTo>
                    <a:lnTo>
                      <a:pt x="1860" y="428"/>
                    </a:lnTo>
                    <a:lnTo>
                      <a:pt x="1854" y="452"/>
                    </a:lnTo>
                    <a:lnTo>
                      <a:pt x="1842" y="474"/>
                    </a:lnTo>
                    <a:lnTo>
                      <a:pt x="1777" y="571"/>
                    </a:lnTo>
                    <a:lnTo>
                      <a:pt x="1815" y="631"/>
                    </a:lnTo>
                    <a:lnTo>
                      <a:pt x="1848" y="696"/>
                    </a:lnTo>
                    <a:lnTo>
                      <a:pt x="1875" y="762"/>
                    </a:lnTo>
                    <a:lnTo>
                      <a:pt x="1992" y="766"/>
                    </a:lnTo>
                    <a:lnTo>
                      <a:pt x="2021" y="771"/>
                    </a:lnTo>
                    <a:lnTo>
                      <a:pt x="2046" y="782"/>
                    </a:lnTo>
                    <a:lnTo>
                      <a:pt x="2069" y="799"/>
                    </a:lnTo>
                    <a:lnTo>
                      <a:pt x="2086" y="820"/>
                    </a:lnTo>
                    <a:lnTo>
                      <a:pt x="2099" y="845"/>
                    </a:lnTo>
                    <a:lnTo>
                      <a:pt x="2105" y="873"/>
                    </a:lnTo>
                    <a:lnTo>
                      <a:pt x="2122" y="1066"/>
                    </a:lnTo>
                    <a:lnTo>
                      <a:pt x="2120" y="1095"/>
                    </a:lnTo>
                    <a:lnTo>
                      <a:pt x="2112" y="1121"/>
                    </a:lnTo>
                    <a:lnTo>
                      <a:pt x="2098" y="1145"/>
                    </a:lnTo>
                    <a:lnTo>
                      <a:pt x="2078" y="1165"/>
                    </a:lnTo>
                    <a:lnTo>
                      <a:pt x="2056" y="1180"/>
                    </a:lnTo>
                    <a:lnTo>
                      <a:pt x="2028" y="1190"/>
                    </a:lnTo>
                    <a:lnTo>
                      <a:pt x="1910" y="1213"/>
                    </a:lnTo>
                    <a:lnTo>
                      <a:pt x="1895" y="1285"/>
                    </a:lnTo>
                    <a:lnTo>
                      <a:pt x="1872" y="1355"/>
                    </a:lnTo>
                    <a:lnTo>
                      <a:pt x="1843" y="1422"/>
                    </a:lnTo>
                    <a:lnTo>
                      <a:pt x="1929" y="1512"/>
                    </a:lnTo>
                    <a:lnTo>
                      <a:pt x="1946" y="1536"/>
                    </a:lnTo>
                    <a:lnTo>
                      <a:pt x="1957" y="1562"/>
                    </a:lnTo>
                    <a:lnTo>
                      <a:pt x="1961" y="1588"/>
                    </a:lnTo>
                    <a:lnTo>
                      <a:pt x="1958" y="1616"/>
                    </a:lnTo>
                    <a:lnTo>
                      <a:pt x="1949" y="1642"/>
                    </a:lnTo>
                    <a:lnTo>
                      <a:pt x="1933" y="1668"/>
                    </a:lnTo>
                    <a:lnTo>
                      <a:pt x="1809" y="1814"/>
                    </a:lnTo>
                    <a:lnTo>
                      <a:pt x="1792" y="1831"/>
                    </a:lnTo>
                    <a:lnTo>
                      <a:pt x="1771" y="1844"/>
                    </a:lnTo>
                    <a:lnTo>
                      <a:pt x="1748" y="1852"/>
                    </a:lnTo>
                    <a:lnTo>
                      <a:pt x="1724" y="1856"/>
                    </a:lnTo>
                    <a:lnTo>
                      <a:pt x="1701" y="1855"/>
                    </a:lnTo>
                    <a:lnTo>
                      <a:pt x="1677" y="1848"/>
                    </a:lnTo>
                    <a:lnTo>
                      <a:pt x="1656" y="1836"/>
                    </a:lnTo>
                    <a:lnTo>
                      <a:pt x="1549" y="1767"/>
                    </a:lnTo>
                    <a:lnTo>
                      <a:pt x="1487" y="1805"/>
                    </a:lnTo>
                    <a:lnTo>
                      <a:pt x="1421" y="1839"/>
                    </a:lnTo>
                    <a:lnTo>
                      <a:pt x="1352" y="1867"/>
                    </a:lnTo>
                    <a:lnTo>
                      <a:pt x="1348" y="1995"/>
                    </a:lnTo>
                    <a:lnTo>
                      <a:pt x="1343" y="2024"/>
                    </a:lnTo>
                    <a:lnTo>
                      <a:pt x="1332" y="2050"/>
                    </a:lnTo>
                    <a:lnTo>
                      <a:pt x="1315" y="2071"/>
                    </a:lnTo>
                    <a:lnTo>
                      <a:pt x="1294" y="2090"/>
                    </a:lnTo>
                    <a:lnTo>
                      <a:pt x="1269" y="2102"/>
                    </a:lnTo>
                    <a:lnTo>
                      <a:pt x="1241" y="2108"/>
                    </a:lnTo>
                    <a:lnTo>
                      <a:pt x="1049" y="2124"/>
                    </a:lnTo>
                    <a:lnTo>
                      <a:pt x="1019" y="2123"/>
                    </a:lnTo>
                    <a:lnTo>
                      <a:pt x="993" y="2115"/>
                    </a:lnTo>
                    <a:lnTo>
                      <a:pt x="969" y="2100"/>
                    </a:lnTo>
                    <a:lnTo>
                      <a:pt x="948" y="2082"/>
                    </a:lnTo>
                    <a:lnTo>
                      <a:pt x="934" y="2058"/>
                    </a:lnTo>
                    <a:lnTo>
                      <a:pt x="924" y="2030"/>
                    </a:lnTo>
                    <a:lnTo>
                      <a:pt x="898" y="1898"/>
                    </a:lnTo>
                    <a:lnTo>
                      <a:pt x="831" y="1883"/>
                    </a:lnTo>
                    <a:lnTo>
                      <a:pt x="765" y="1862"/>
                    </a:lnTo>
                    <a:lnTo>
                      <a:pt x="700" y="1835"/>
                    </a:lnTo>
                    <a:lnTo>
                      <a:pt x="604" y="1925"/>
                    </a:lnTo>
                    <a:lnTo>
                      <a:pt x="581" y="1942"/>
                    </a:lnTo>
                    <a:lnTo>
                      <a:pt x="555" y="1953"/>
                    </a:lnTo>
                    <a:lnTo>
                      <a:pt x="527" y="1957"/>
                    </a:lnTo>
                    <a:lnTo>
                      <a:pt x="499" y="1954"/>
                    </a:lnTo>
                    <a:lnTo>
                      <a:pt x="473" y="1945"/>
                    </a:lnTo>
                    <a:lnTo>
                      <a:pt x="449" y="1929"/>
                    </a:lnTo>
                    <a:lnTo>
                      <a:pt x="301" y="1805"/>
                    </a:lnTo>
                    <a:lnTo>
                      <a:pt x="284" y="1786"/>
                    </a:lnTo>
                    <a:lnTo>
                      <a:pt x="272" y="1767"/>
                    </a:lnTo>
                    <a:lnTo>
                      <a:pt x="263" y="1744"/>
                    </a:lnTo>
                    <a:lnTo>
                      <a:pt x="260" y="1720"/>
                    </a:lnTo>
                    <a:lnTo>
                      <a:pt x="262" y="1697"/>
                    </a:lnTo>
                    <a:lnTo>
                      <a:pt x="268" y="1673"/>
                    </a:lnTo>
                    <a:lnTo>
                      <a:pt x="280" y="1650"/>
                    </a:lnTo>
                    <a:lnTo>
                      <a:pt x="353" y="1541"/>
                    </a:lnTo>
                    <a:lnTo>
                      <a:pt x="317" y="1484"/>
                    </a:lnTo>
                    <a:lnTo>
                      <a:pt x="287" y="1425"/>
                    </a:lnTo>
                    <a:lnTo>
                      <a:pt x="260" y="1363"/>
                    </a:lnTo>
                    <a:lnTo>
                      <a:pt x="128" y="1359"/>
                    </a:lnTo>
                    <a:lnTo>
                      <a:pt x="101" y="1355"/>
                    </a:lnTo>
                    <a:lnTo>
                      <a:pt x="74" y="1343"/>
                    </a:lnTo>
                    <a:lnTo>
                      <a:pt x="52" y="1327"/>
                    </a:lnTo>
                    <a:lnTo>
                      <a:pt x="35" y="1305"/>
                    </a:lnTo>
                    <a:lnTo>
                      <a:pt x="23" y="1279"/>
                    </a:lnTo>
                    <a:lnTo>
                      <a:pt x="16" y="1252"/>
                    </a:lnTo>
                    <a:lnTo>
                      <a:pt x="0" y="1059"/>
                    </a:lnTo>
                    <a:lnTo>
                      <a:pt x="2" y="1031"/>
                    </a:lnTo>
                    <a:lnTo>
                      <a:pt x="10" y="1004"/>
                    </a:lnTo>
                    <a:lnTo>
                      <a:pt x="23" y="980"/>
                    </a:lnTo>
                    <a:lnTo>
                      <a:pt x="43" y="960"/>
                    </a:lnTo>
                    <a:lnTo>
                      <a:pt x="66" y="944"/>
                    </a:lnTo>
                    <a:lnTo>
                      <a:pt x="93" y="935"/>
                    </a:lnTo>
                    <a:lnTo>
                      <a:pt x="214" y="911"/>
                    </a:lnTo>
                    <a:lnTo>
                      <a:pt x="230" y="840"/>
                    </a:lnTo>
                    <a:lnTo>
                      <a:pt x="251" y="770"/>
                    </a:lnTo>
                    <a:lnTo>
                      <a:pt x="278" y="703"/>
                    </a:lnTo>
                    <a:lnTo>
                      <a:pt x="192" y="613"/>
                    </a:lnTo>
                    <a:lnTo>
                      <a:pt x="175" y="589"/>
                    </a:lnTo>
                    <a:lnTo>
                      <a:pt x="164" y="563"/>
                    </a:lnTo>
                    <a:lnTo>
                      <a:pt x="160" y="536"/>
                    </a:lnTo>
                    <a:lnTo>
                      <a:pt x="163" y="509"/>
                    </a:lnTo>
                    <a:lnTo>
                      <a:pt x="172" y="482"/>
                    </a:lnTo>
                    <a:lnTo>
                      <a:pt x="188" y="457"/>
                    </a:lnTo>
                    <a:lnTo>
                      <a:pt x="312" y="309"/>
                    </a:lnTo>
                    <a:lnTo>
                      <a:pt x="330" y="292"/>
                    </a:lnTo>
                    <a:lnTo>
                      <a:pt x="352" y="279"/>
                    </a:lnTo>
                    <a:lnTo>
                      <a:pt x="374" y="271"/>
                    </a:lnTo>
                    <a:lnTo>
                      <a:pt x="396" y="268"/>
                    </a:lnTo>
                    <a:lnTo>
                      <a:pt x="420" y="270"/>
                    </a:lnTo>
                    <a:lnTo>
                      <a:pt x="444" y="276"/>
                    </a:lnTo>
                    <a:lnTo>
                      <a:pt x="466" y="287"/>
                    </a:lnTo>
                    <a:lnTo>
                      <a:pt x="563" y="352"/>
                    </a:lnTo>
                    <a:lnTo>
                      <a:pt x="629" y="309"/>
                    </a:lnTo>
                    <a:lnTo>
                      <a:pt x="697" y="272"/>
                    </a:lnTo>
                    <a:lnTo>
                      <a:pt x="770" y="243"/>
                    </a:lnTo>
                    <a:lnTo>
                      <a:pt x="774" y="129"/>
                    </a:lnTo>
                    <a:lnTo>
                      <a:pt x="778" y="101"/>
                    </a:lnTo>
                    <a:lnTo>
                      <a:pt x="790" y="74"/>
                    </a:lnTo>
                    <a:lnTo>
                      <a:pt x="806" y="52"/>
                    </a:lnTo>
                    <a:lnTo>
                      <a:pt x="828" y="35"/>
                    </a:lnTo>
                    <a:lnTo>
                      <a:pt x="853" y="23"/>
                    </a:lnTo>
                    <a:lnTo>
                      <a:pt x="881" y="16"/>
                    </a:lnTo>
                    <a:lnTo>
                      <a:pt x="10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21"/>
              <p:cNvSpPr>
                <a:spLocks noEditPoints="1"/>
              </p:cNvSpPr>
              <p:nvPr/>
            </p:nvSpPr>
            <p:spPr bwMode="auto">
              <a:xfrm>
                <a:off x="2513" y="2699"/>
                <a:ext cx="1723" cy="1721"/>
              </a:xfrm>
              <a:custGeom>
                <a:avLst/>
                <a:gdLst>
                  <a:gd name="T0" fmla="*/ 773 w 1723"/>
                  <a:gd name="T1" fmla="*/ 561 h 1721"/>
                  <a:gd name="T2" fmla="*/ 651 w 1723"/>
                  <a:gd name="T3" fmla="*/ 634 h 1721"/>
                  <a:gd name="T4" fmla="*/ 575 w 1723"/>
                  <a:gd name="T5" fmla="*/ 754 h 1721"/>
                  <a:gd name="T6" fmla="*/ 561 w 1723"/>
                  <a:gd name="T7" fmla="*/ 900 h 1721"/>
                  <a:gd name="T8" fmla="*/ 616 w 1723"/>
                  <a:gd name="T9" fmla="*/ 1032 h 1721"/>
                  <a:gd name="T10" fmla="*/ 721 w 1723"/>
                  <a:gd name="T11" fmla="*/ 1125 h 1721"/>
                  <a:gd name="T12" fmla="*/ 862 w 1723"/>
                  <a:gd name="T13" fmla="*/ 1162 h 1721"/>
                  <a:gd name="T14" fmla="*/ 1004 w 1723"/>
                  <a:gd name="T15" fmla="*/ 1129 h 1721"/>
                  <a:gd name="T16" fmla="*/ 1112 w 1723"/>
                  <a:gd name="T17" fmla="*/ 1038 h 1721"/>
                  <a:gd name="T18" fmla="*/ 1169 w 1723"/>
                  <a:gd name="T19" fmla="*/ 907 h 1721"/>
                  <a:gd name="T20" fmla="*/ 1158 w 1723"/>
                  <a:gd name="T21" fmla="*/ 761 h 1721"/>
                  <a:gd name="T22" fmla="*/ 1085 w 1723"/>
                  <a:gd name="T23" fmla="*/ 639 h 1721"/>
                  <a:gd name="T24" fmla="*/ 967 w 1723"/>
                  <a:gd name="T25" fmla="*/ 564 h 1721"/>
                  <a:gd name="T26" fmla="*/ 817 w 1723"/>
                  <a:gd name="T27" fmla="*/ 0 h 1721"/>
                  <a:gd name="T28" fmla="*/ 990 w 1723"/>
                  <a:gd name="T29" fmla="*/ 15 h 1721"/>
                  <a:gd name="T30" fmla="*/ 1043 w 1723"/>
                  <a:gd name="T31" fmla="*/ 78 h 1721"/>
                  <a:gd name="T32" fmla="*/ 1117 w 1723"/>
                  <a:gd name="T33" fmla="*/ 198 h 1721"/>
                  <a:gd name="T34" fmla="*/ 1285 w 1723"/>
                  <a:gd name="T35" fmla="*/ 209 h 1721"/>
                  <a:gd name="T36" fmla="*/ 1364 w 1723"/>
                  <a:gd name="T37" fmla="*/ 185 h 1721"/>
                  <a:gd name="T38" fmla="*/ 1439 w 1723"/>
                  <a:gd name="T39" fmla="*/ 221 h 1721"/>
                  <a:gd name="T40" fmla="*/ 1550 w 1723"/>
                  <a:gd name="T41" fmla="*/ 354 h 1721"/>
                  <a:gd name="T42" fmla="*/ 1545 w 1723"/>
                  <a:gd name="T43" fmla="*/ 435 h 1721"/>
                  <a:gd name="T44" fmla="*/ 1508 w 1723"/>
                  <a:gd name="T45" fmla="*/ 570 h 1721"/>
                  <a:gd name="T46" fmla="*/ 1621 w 1723"/>
                  <a:gd name="T47" fmla="*/ 691 h 1721"/>
                  <a:gd name="T48" fmla="*/ 1695 w 1723"/>
                  <a:gd name="T49" fmla="*/ 730 h 1721"/>
                  <a:gd name="T50" fmla="*/ 1723 w 1723"/>
                  <a:gd name="T51" fmla="*/ 808 h 1721"/>
                  <a:gd name="T52" fmla="*/ 1707 w 1723"/>
                  <a:gd name="T53" fmla="*/ 981 h 1721"/>
                  <a:gd name="T54" fmla="*/ 1645 w 1723"/>
                  <a:gd name="T55" fmla="*/ 1035 h 1721"/>
                  <a:gd name="T56" fmla="*/ 1521 w 1723"/>
                  <a:gd name="T57" fmla="*/ 1106 h 1721"/>
                  <a:gd name="T58" fmla="*/ 1518 w 1723"/>
                  <a:gd name="T59" fmla="*/ 1278 h 1721"/>
                  <a:gd name="T60" fmla="*/ 1543 w 1723"/>
                  <a:gd name="T61" fmla="*/ 1357 h 1721"/>
                  <a:gd name="T62" fmla="*/ 1508 w 1723"/>
                  <a:gd name="T63" fmla="*/ 1432 h 1721"/>
                  <a:gd name="T64" fmla="*/ 1375 w 1723"/>
                  <a:gd name="T65" fmla="*/ 1545 h 1721"/>
                  <a:gd name="T66" fmla="*/ 1293 w 1723"/>
                  <a:gd name="T67" fmla="*/ 1538 h 1721"/>
                  <a:gd name="T68" fmla="*/ 1149 w 1723"/>
                  <a:gd name="T69" fmla="*/ 1496 h 1721"/>
                  <a:gd name="T70" fmla="*/ 1025 w 1723"/>
                  <a:gd name="T71" fmla="*/ 1620 h 1721"/>
                  <a:gd name="T72" fmla="*/ 985 w 1723"/>
                  <a:gd name="T73" fmla="*/ 1694 h 1721"/>
                  <a:gd name="T74" fmla="*/ 907 w 1723"/>
                  <a:gd name="T75" fmla="*/ 1721 h 1721"/>
                  <a:gd name="T76" fmla="*/ 734 w 1723"/>
                  <a:gd name="T77" fmla="*/ 1706 h 1721"/>
                  <a:gd name="T78" fmla="*/ 680 w 1723"/>
                  <a:gd name="T79" fmla="*/ 1644 h 1721"/>
                  <a:gd name="T80" fmla="*/ 612 w 1723"/>
                  <a:gd name="T81" fmla="*/ 1508 h 1721"/>
                  <a:gd name="T82" fmla="*/ 440 w 1723"/>
                  <a:gd name="T83" fmla="*/ 1512 h 1721"/>
                  <a:gd name="T84" fmla="*/ 359 w 1723"/>
                  <a:gd name="T85" fmla="*/ 1537 h 1721"/>
                  <a:gd name="T86" fmla="*/ 284 w 1723"/>
                  <a:gd name="T87" fmla="*/ 1501 h 1721"/>
                  <a:gd name="T88" fmla="*/ 173 w 1723"/>
                  <a:gd name="T89" fmla="*/ 1368 h 1721"/>
                  <a:gd name="T90" fmla="*/ 180 w 1723"/>
                  <a:gd name="T91" fmla="*/ 1286 h 1721"/>
                  <a:gd name="T92" fmla="*/ 226 w 1723"/>
                  <a:gd name="T93" fmla="*/ 1145 h 1721"/>
                  <a:gd name="T94" fmla="*/ 102 w 1723"/>
                  <a:gd name="T95" fmla="*/ 1031 h 1721"/>
                  <a:gd name="T96" fmla="*/ 29 w 1723"/>
                  <a:gd name="T97" fmla="*/ 992 h 1721"/>
                  <a:gd name="T98" fmla="*/ 0 w 1723"/>
                  <a:gd name="T99" fmla="*/ 914 h 1721"/>
                  <a:gd name="T100" fmla="*/ 16 w 1723"/>
                  <a:gd name="T101" fmla="*/ 741 h 1721"/>
                  <a:gd name="T102" fmla="*/ 78 w 1723"/>
                  <a:gd name="T103" fmla="*/ 687 h 1721"/>
                  <a:gd name="T104" fmla="*/ 206 w 1723"/>
                  <a:gd name="T105" fmla="*/ 615 h 1721"/>
                  <a:gd name="T106" fmla="*/ 205 w 1723"/>
                  <a:gd name="T107" fmla="*/ 444 h 1721"/>
                  <a:gd name="T108" fmla="*/ 181 w 1723"/>
                  <a:gd name="T109" fmla="*/ 365 h 1721"/>
                  <a:gd name="T110" fmla="*/ 216 w 1723"/>
                  <a:gd name="T111" fmla="*/ 289 h 1721"/>
                  <a:gd name="T112" fmla="*/ 350 w 1723"/>
                  <a:gd name="T113" fmla="*/ 177 h 1721"/>
                  <a:gd name="T114" fmla="*/ 432 w 1723"/>
                  <a:gd name="T115" fmla="*/ 184 h 1721"/>
                  <a:gd name="T116" fmla="*/ 571 w 1723"/>
                  <a:gd name="T117" fmla="*/ 217 h 1721"/>
                  <a:gd name="T118" fmla="*/ 700 w 1723"/>
                  <a:gd name="T119" fmla="*/ 102 h 1721"/>
                  <a:gd name="T120" fmla="*/ 740 w 1723"/>
                  <a:gd name="T121" fmla="*/ 28 h 1721"/>
                  <a:gd name="T122" fmla="*/ 817 w 1723"/>
                  <a:gd name="T123" fmla="*/ 0 h 1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3" h="1721">
                    <a:moveTo>
                      <a:pt x="869" y="547"/>
                    </a:moveTo>
                    <a:lnTo>
                      <a:pt x="820" y="551"/>
                    </a:lnTo>
                    <a:lnTo>
                      <a:pt x="773" y="561"/>
                    </a:lnTo>
                    <a:lnTo>
                      <a:pt x="728" y="580"/>
                    </a:lnTo>
                    <a:lnTo>
                      <a:pt x="687" y="603"/>
                    </a:lnTo>
                    <a:lnTo>
                      <a:pt x="651" y="634"/>
                    </a:lnTo>
                    <a:lnTo>
                      <a:pt x="619" y="669"/>
                    </a:lnTo>
                    <a:lnTo>
                      <a:pt x="594" y="709"/>
                    </a:lnTo>
                    <a:lnTo>
                      <a:pt x="575" y="754"/>
                    </a:lnTo>
                    <a:lnTo>
                      <a:pt x="563" y="800"/>
                    </a:lnTo>
                    <a:lnTo>
                      <a:pt x="559" y="850"/>
                    </a:lnTo>
                    <a:lnTo>
                      <a:pt x="561" y="900"/>
                    </a:lnTo>
                    <a:lnTo>
                      <a:pt x="573" y="948"/>
                    </a:lnTo>
                    <a:lnTo>
                      <a:pt x="590" y="992"/>
                    </a:lnTo>
                    <a:lnTo>
                      <a:pt x="616" y="1032"/>
                    </a:lnTo>
                    <a:lnTo>
                      <a:pt x="646" y="1068"/>
                    </a:lnTo>
                    <a:lnTo>
                      <a:pt x="682" y="1100"/>
                    </a:lnTo>
                    <a:lnTo>
                      <a:pt x="721" y="1125"/>
                    </a:lnTo>
                    <a:lnTo>
                      <a:pt x="765" y="1145"/>
                    </a:lnTo>
                    <a:lnTo>
                      <a:pt x="812" y="1156"/>
                    </a:lnTo>
                    <a:lnTo>
                      <a:pt x="862" y="1162"/>
                    </a:lnTo>
                    <a:lnTo>
                      <a:pt x="911" y="1158"/>
                    </a:lnTo>
                    <a:lnTo>
                      <a:pt x="959" y="1147"/>
                    </a:lnTo>
                    <a:lnTo>
                      <a:pt x="1004" y="1129"/>
                    </a:lnTo>
                    <a:lnTo>
                      <a:pt x="1045" y="1104"/>
                    </a:lnTo>
                    <a:lnTo>
                      <a:pt x="1080" y="1073"/>
                    </a:lnTo>
                    <a:lnTo>
                      <a:pt x="1112" y="1038"/>
                    </a:lnTo>
                    <a:lnTo>
                      <a:pt x="1137" y="998"/>
                    </a:lnTo>
                    <a:lnTo>
                      <a:pt x="1157" y="955"/>
                    </a:lnTo>
                    <a:lnTo>
                      <a:pt x="1169" y="907"/>
                    </a:lnTo>
                    <a:lnTo>
                      <a:pt x="1173" y="858"/>
                    </a:lnTo>
                    <a:lnTo>
                      <a:pt x="1170" y="808"/>
                    </a:lnTo>
                    <a:lnTo>
                      <a:pt x="1158" y="761"/>
                    </a:lnTo>
                    <a:lnTo>
                      <a:pt x="1141" y="716"/>
                    </a:lnTo>
                    <a:lnTo>
                      <a:pt x="1116" y="676"/>
                    </a:lnTo>
                    <a:lnTo>
                      <a:pt x="1085" y="639"/>
                    </a:lnTo>
                    <a:lnTo>
                      <a:pt x="1050" y="607"/>
                    </a:lnTo>
                    <a:lnTo>
                      <a:pt x="1010" y="582"/>
                    </a:lnTo>
                    <a:lnTo>
                      <a:pt x="967" y="564"/>
                    </a:lnTo>
                    <a:lnTo>
                      <a:pt x="919" y="551"/>
                    </a:lnTo>
                    <a:lnTo>
                      <a:pt x="869" y="547"/>
                    </a:lnTo>
                    <a:close/>
                    <a:moveTo>
                      <a:pt x="817" y="0"/>
                    </a:moveTo>
                    <a:lnTo>
                      <a:pt x="935" y="2"/>
                    </a:lnTo>
                    <a:lnTo>
                      <a:pt x="964" y="4"/>
                    </a:lnTo>
                    <a:lnTo>
                      <a:pt x="990" y="15"/>
                    </a:lnTo>
                    <a:lnTo>
                      <a:pt x="1013" y="32"/>
                    </a:lnTo>
                    <a:lnTo>
                      <a:pt x="1031" y="53"/>
                    </a:lnTo>
                    <a:lnTo>
                      <a:pt x="1043" y="78"/>
                    </a:lnTo>
                    <a:lnTo>
                      <a:pt x="1050" y="106"/>
                    </a:lnTo>
                    <a:lnTo>
                      <a:pt x="1058" y="178"/>
                    </a:lnTo>
                    <a:lnTo>
                      <a:pt x="1117" y="198"/>
                    </a:lnTo>
                    <a:lnTo>
                      <a:pt x="1174" y="223"/>
                    </a:lnTo>
                    <a:lnTo>
                      <a:pt x="1228" y="252"/>
                    </a:lnTo>
                    <a:lnTo>
                      <a:pt x="1285" y="209"/>
                    </a:lnTo>
                    <a:lnTo>
                      <a:pt x="1310" y="194"/>
                    </a:lnTo>
                    <a:lnTo>
                      <a:pt x="1336" y="186"/>
                    </a:lnTo>
                    <a:lnTo>
                      <a:pt x="1364" y="185"/>
                    </a:lnTo>
                    <a:lnTo>
                      <a:pt x="1392" y="190"/>
                    </a:lnTo>
                    <a:lnTo>
                      <a:pt x="1417" y="202"/>
                    </a:lnTo>
                    <a:lnTo>
                      <a:pt x="1439" y="221"/>
                    </a:lnTo>
                    <a:lnTo>
                      <a:pt x="1522" y="305"/>
                    </a:lnTo>
                    <a:lnTo>
                      <a:pt x="1540" y="328"/>
                    </a:lnTo>
                    <a:lnTo>
                      <a:pt x="1550" y="354"/>
                    </a:lnTo>
                    <a:lnTo>
                      <a:pt x="1555" y="380"/>
                    </a:lnTo>
                    <a:lnTo>
                      <a:pt x="1553" y="408"/>
                    </a:lnTo>
                    <a:lnTo>
                      <a:pt x="1545" y="435"/>
                    </a:lnTo>
                    <a:lnTo>
                      <a:pt x="1529" y="460"/>
                    </a:lnTo>
                    <a:lnTo>
                      <a:pt x="1481" y="518"/>
                    </a:lnTo>
                    <a:lnTo>
                      <a:pt x="1508" y="570"/>
                    </a:lnTo>
                    <a:lnTo>
                      <a:pt x="1529" y="625"/>
                    </a:lnTo>
                    <a:lnTo>
                      <a:pt x="1546" y="681"/>
                    </a:lnTo>
                    <a:lnTo>
                      <a:pt x="1621" y="691"/>
                    </a:lnTo>
                    <a:lnTo>
                      <a:pt x="1649" y="698"/>
                    </a:lnTo>
                    <a:lnTo>
                      <a:pt x="1674" y="712"/>
                    </a:lnTo>
                    <a:lnTo>
                      <a:pt x="1695" y="730"/>
                    </a:lnTo>
                    <a:lnTo>
                      <a:pt x="1710" y="753"/>
                    </a:lnTo>
                    <a:lnTo>
                      <a:pt x="1720" y="779"/>
                    </a:lnTo>
                    <a:lnTo>
                      <a:pt x="1723" y="808"/>
                    </a:lnTo>
                    <a:lnTo>
                      <a:pt x="1722" y="927"/>
                    </a:lnTo>
                    <a:lnTo>
                      <a:pt x="1718" y="955"/>
                    </a:lnTo>
                    <a:lnTo>
                      <a:pt x="1707" y="981"/>
                    </a:lnTo>
                    <a:lnTo>
                      <a:pt x="1691" y="1003"/>
                    </a:lnTo>
                    <a:lnTo>
                      <a:pt x="1670" y="1022"/>
                    </a:lnTo>
                    <a:lnTo>
                      <a:pt x="1645" y="1035"/>
                    </a:lnTo>
                    <a:lnTo>
                      <a:pt x="1617" y="1042"/>
                    </a:lnTo>
                    <a:lnTo>
                      <a:pt x="1540" y="1050"/>
                    </a:lnTo>
                    <a:lnTo>
                      <a:pt x="1521" y="1106"/>
                    </a:lnTo>
                    <a:lnTo>
                      <a:pt x="1497" y="1160"/>
                    </a:lnTo>
                    <a:lnTo>
                      <a:pt x="1468" y="1213"/>
                    </a:lnTo>
                    <a:lnTo>
                      <a:pt x="1518" y="1278"/>
                    </a:lnTo>
                    <a:lnTo>
                      <a:pt x="1533" y="1303"/>
                    </a:lnTo>
                    <a:lnTo>
                      <a:pt x="1542" y="1329"/>
                    </a:lnTo>
                    <a:lnTo>
                      <a:pt x="1543" y="1357"/>
                    </a:lnTo>
                    <a:lnTo>
                      <a:pt x="1538" y="1385"/>
                    </a:lnTo>
                    <a:lnTo>
                      <a:pt x="1526" y="1410"/>
                    </a:lnTo>
                    <a:lnTo>
                      <a:pt x="1508" y="1432"/>
                    </a:lnTo>
                    <a:lnTo>
                      <a:pt x="1423" y="1515"/>
                    </a:lnTo>
                    <a:lnTo>
                      <a:pt x="1401" y="1533"/>
                    </a:lnTo>
                    <a:lnTo>
                      <a:pt x="1375" y="1545"/>
                    </a:lnTo>
                    <a:lnTo>
                      <a:pt x="1347" y="1548"/>
                    </a:lnTo>
                    <a:lnTo>
                      <a:pt x="1319" y="1546"/>
                    </a:lnTo>
                    <a:lnTo>
                      <a:pt x="1293" y="1538"/>
                    </a:lnTo>
                    <a:lnTo>
                      <a:pt x="1269" y="1522"/>
                    </a:lnTo>
                    <a:lnTo>
                      <a:pt x="1203" y="1469"/>
                    </a:lnTo>
                    <a:lnTo>
                      <a:pt x="1149" y="1496"/>
                    </a:lnTo>
                    <a:lnTo>
                      <a:pt x="1093" y="1518"/>
                    </a:lnTo>
                    <a:lnTo>
                      <a:pt x="1035" y="1535"/>
                    </a:lnTo>
                    <a:lnTo>
                      <a:pt x="1025" y="1620"/>
                    </a:lnTo>
                    <a:lnTo>
                      <a:pt x="1017" y="1647"/>
                    </a:lnTo>
                    <a:lnTo>
                      <a:pt x="1004" y="1673"/>
                    </a:lnTo>
                    <a:lnTo>
                      <a:pt x="985" y="1694"/>
                    </a:lnTo>
                    <a:lnTo>
                      <a:pt x="961" y="1710"/>
                    </a:lnTo>
                    <a:lnTo>
                      <a:pt x="935" y="1719"/>
                    </a:lnTo>
                    <a:lnTo>
                      <a:pt x="907" y="1721"/>
                    </a:lnTo>
                    <a:lnTo>
                      <a:pt x="788" y="1720"/>
                    </a:lnTo>
                    <a:lnTo>
                      <a:pt x="759" y="1716"/>
                    </a:lnTo>
                    <a:lnTo>
                      <a:pt x="734" y="1706"/>
                    </a:lnTo>
                    <a:lnTo>
                      <a:pt x="711" y="1690"/>
                    </a:lnTo>
                    <a:lnTo>
                      <a:pt x="693" y="1669"/>
                    </a:lnTo>
                    <a:lnTo>
                      <a:pt x="680" y="1644"/>
                    </a:lnTo>
                    <a:lnTo>
                      <a:pt x="674" y="1616"/>
                    </a:lnTo>
                    <a:lnTo>
                      <a:pt x="664" y="1526"/>
                    </a:lnTo>
                    <a:lnTo>
                      <a:pt x="612" y="1508"/>
                    </a:lnTo>
                    <a:lnTo>
                      <a:pt x="559" y="1485"/>
                    </a:lnTo>
                    <a:lnTo>
                      <a:pt x="510" y="1459"/>
                    </a:lnTo>
                    <a:lnTo>
                      <a:pt x="440" y="1512"/>
                    </a:lnTo>
                    <a:lnTo>
                      <a:pt x="415" y="1527"/>
                    </a:lnTo>
                    <a:lnTo>
                      <a:pt x="387" y="1535"/>
                    </a:lnTo>
                    <a:lnTo>
                      <a:pt x="359" y="1537"/>
                    </a:lnTo>
                    <a:lnTo>
                      <a:pt x="333" y="1531"/>
                    </a:lnTo>
                    <a:lnTo>
                      <a:pt x="307" y="1519"/>
                    </a:lnTo>
                    <a:lnTo>
                      <a:pt x="284" y="1501"/>
                    </a:lnTo>
                    <a:lnTo>
                      <a:pt x="202" y="1417"/>
                    </a:lnTo>
                    <a:lnTo>
                      <a:pt x="184" y="1394"/>
                    </a:lnTo>
                    <a:lnTo>
                      <a:pt x="173" y="1368"/>
                    </a:lnTo>
                    <a:lnTo>
                      <a:pt x="169" y="1341"/>
                    </a:lnTo>
                    <a:lnTo>
                      <a:pt x="171" y="1314"/>
                    </a:lnTo>
                    <a:lnTo>
                      <a:pt x="180" y="1286"/>
                    </a:lnTo>
                    <a:lnTo>
                      <a:pt x="194" y="1262"/>
                    </a:lnTo>
                    <a:lnTo>
                      <a:pt x="251" y="1192"/>
                    </a:lnTo>
                    <a:lnTo>
                      <a:pt x="226" y="1145"/>
                    </a:lnTo>
                    <a:lnTo>
                      <a:pt x="206" y="1093"/>
                    </a:lnTo>
                    <a:lnTo>
                      <a:pt x="189" y="1042"/>
                    </a:lnTo>
                    <a:lnTo>
                      <a:pt x="102" y="1031"/>
                    </a:lnTo>
                    <a:lnTo>
                      <a:pt x="74" y="1023"/>
                    </a:lnTo>
                    <a:lnTo>
                      <a:pt x="49" y="1010"/>
                    </a:lnTo>
                    <a:lnTo>
                      <a:pt x="29" y="992"/>
                    </a:lnTo>
                    <a:lnTo>
                      <a:pt x="14" y="968"/>
                    </a:lnTo>
                    <a:lnTo>
                      <a:pt x="4" y="943"/>
                    </a:lnTo>
                    <a:lnTo>
                      <a:pt x="0" y="914"/>
                    </a:lnTo>
                    <a:lnTo>
                      <a:pt x="2" y="795"/>
                    </a:lnTo>
                    <a:lnTo>
                      <a:pt x="6" y="766"/>
                    </a:lnTo>
                    <a:lnTo>
                      <a:pt x="16" y="741"/>
                    </a:lnTo>
                    <a:lnTo>
                      <a:pt x="32" y="718"/>
                    </a:lnTo>
                    <a:lnTo>
                      <a:pt x="53" y="700"/>
                    </a:lnTo>
                    <a:lnTo>
                      <a:pt x="78" y="687"/>
                    </a:lnTo>
                    <a:lnTo>
                      <a:pt x="106" y="680"/>
                    </a:lnTo>
                    <a:lnTo>
                      <a:pt x="188" y="672"/>
                    </a:lnTo>
                    <a:lnTo>
                      <a:pt x="206" y="615"/>
                    </a:lnTo>
                    <a:lnTo>
                      <a:pt x="229" y="561"/>
                    </a:lnTo>
                    <a:lnTo>
                      <a:pt x="255" y="508"/>
                    </a:lnTo>
                    <a:lnTo>
                      <a:pt x="205" y="444"/>
                    </a:lnTo>
                    <a:lnTo>
                      <a:pt x="190" y="419"/>
                    </a:lnTo>
                    <a:lnTo>
                      <a:pt x="183" y="392"/>
                    </a:lnTo>
                    <a:lnTo>
                      <a:pt x="181" y="365"/>
                    </a:lnTo>
                    <a:lnTo>
                      <a:pt x="187" y="337"/>
                    </a:lnTo>
                    <a:lnTo>
                      <a:pt x="198" y="312"/>
                    </a:lnTo>
                    <a:lnTo>
                      <a:pt x="216" y="289"/>
                    </a:lnTo>
                    <a:lnTo>
                      <a:pt x="301" y="206"/>
                    </a:lnTo>
                    <a:lnTo>
                      <a:pt x="324" y="188"/>
                    </a:lnTo>
                    <a:lnTo>
                      <a:pt x="350" y="177"/>
                    </a:lnTo>
                    <a:lnTo>
                      <a:pt x="377" y="172"/>
                    </a:lnTo>
                    <a:lnTo>
                      <a:pt x="404" y="174"/>
                    </a:lnTo>
                    <a:lnTo>
                      <a:pt x="432" y="184"/>
                    </a:lnTo>
                    <a:lnTo>
                      <a:pt x="456" y="198"/>
                    </a:lnTo>
                    <a:lnTo>
                      <a:pt x="514" y="246"/>
                    </a:lnTo>
                    <a:lnTo>
                      <a:pt x="571" y="217"/>
                    </a:lnTo>
                    <a:lnTo>
                      <a:pt x="630" y="193"/>
                    </a:lnTo>
                    <a:lnTo>
                      <a:pt x="691" y="174"/>
                    </a:lnTo>
                    <a:lnTo>
                      <a:pt x="700" y="102"/>
                    </a:lnTo>
                    <a:lnTo>
                      <a:pt x="707" y="73"/>
                    </a:lnTo>
                    <a:lnTo>
                      <a:pt x="720" y="49"/>
                    </a:lnTo>
                    <a:lnTo>
                      <a:pt x="740" y="28"/>
                    </a:lnTo>
                    <a:lnTo>
                      <a:pt x="762" y="12"/>
                    </a:lnTo>
                    <a:lnTo>
                      <a:pt x="788" y="3"/>
                    </a:lnTo>
                    <a:lnTo>
                      <a:pt x="8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3" name="Group 19"/>
            <p:cNvGrpSpPr>
              <a:grpSpLocks noChangeAspect="1"/>
            </p:cNvGrpSpPr>
            <p:nvPr/>
          </p:nvGrpSpPr>
          <p:grpSpPr bwMode="auto">
            <a:xfrm>
              <a:off x="3370427" y="4751632"/>
              <a:ext cx="577662" cy="613665"/>
              <a:chOff x="3698" y="369"/>
              <a:chExt cx="1781" cy="1892"/>
            </a:xfrm>
            <a:solidFill>
              <a:schemeClr val="bg1"/>
            </a:solidFill>
          </p:grpSpPr>
          <p:sp>
            <p:nvSpPr>
              <p:cNvPr id="74" name="Freeform 21"/>
              <p:cNvSpPr>
                <a:spLocks/>
              </p:cNvSpPr>
              <p:nvPr/>
            </p:nvSpPr>
            <p:spPr bwMode="auto">
              <a:xfrm>
                <a:off x="3698" y="369"/>
                <a:ext cx="659" cy="590"/>
              </a:xfrm>
              <a:custGeom>
                <a:avLst/>
                <a:gdLst>
                  <a:gd name="T0" fmla="*/ 706 w 1318"/>
                  <a:gd name="T1" fmla="*/ 0 h 1179"/>
                  <a:gd name="T2" fmla="*/ 840 w 1318"/>
                  <a:gd name="T3" fmla="*/ 13 h 1179"/>
                  <a:gd name="T4" fmla="*/ 965 w 1318"/>
                  <a:gd name="T5" fmla="*/ 50 h 1179"/>
                  <a:gd name="T6" fmla="*/ 1080 w 1318"/>
                  <a:gd name="T7" fmla="*/ 107 h 1179"/>
                  <a:gd name="T8" fmla="*/ 1181 w 1318"/>
                  <a:gd name="T9" fmla="*/ 184 h 1179"/>
                  <a:gd name="T10" fmla="*/ 1267 w 1318"/>
                  <a:gd name="T11" fmla="*/ 278 h 1179"/>
                  <a:gd name="T12" fmla="*/ 1313 w 1318"/>
                  <a:gd name="T13" fmla="*/ 352 h 1179"/>
                  <a:gd name="T14" fmla="*/ 1318 w 1318"/>
                  <a:gd name="T15" fmla="*/ 396 h 1179"/>
                  <a:gd name="T16" fmla="*/ 1300 w 1318"/>
                  <a:gd name="T17" fmla="*/ 438 h 1179"/>
                  <a:gd name="T18" fmla="*/ 1267 w 1318"/>
                  <a:gd name="T19" fmla="*/ 468 h 1179"/>
                  <a:gd name="T20" fmla="*/ 1149 w 1318"/>
                  <a:gd name="T21" fmla="*/ 502 h 1179"/>
                  <a:gd name="T22" fmla="*/ 964 w 1318"/>
                  <a:gd name="T23" fmla="*/ 572 h 1179"/>
                  <a:gd name="T24" fmla="*/ 792 w 1318"/>
                  <a:gd name="T25" fmla="*/ 665 h 1179"/>
                  <a:gd name="T26" fmla="*/ 633 w 1318"/>
                  <a:gd name="T27" fmla="*/ 777 h 1179"/>
                  <a:gd name="T28" fmla="*/ 490 w 1318"/>
                  <a:gd name="T29" fmla="*/ 908 h 1179"/>
                  <a:gd name="T30" fmla="*/ 364 w 1318"/>
                  <a:gd name="T31" fmla="*/ 1055 h 1179"/>
                  <a:gd name="T32" fmla="*/ 294 w 1318"/>
                  <a:gd name="T33" fmla="*/ 1153 h 1179"/>
                  <a:gd name="T34" fmla="*/ 255 w 1318"/>
                  <a:gd name="T35" fmla="*/ 1175 h 1179"/>
                  <a:gd name="T36" fmla="*/ 209 w 1318"/>
                  <a:gd name="T37" fmla="*/ 1177 h 1179"/>
                  <a:gd name="T38" fmla="*/ 169 w 1318"/>
                  <a:gd name="T39" fmla="*/ 1159 h 1179"/>
                  <a:gd name="T40" fmla="*/ 114 w 1318"/>
                  <a:gd name="T41" fmla="*/ 1090 h 1179"/>
                  <a:gd name="T42" fmla="*/ 52 w 1318"/>
                  <a:gd name="T43" fmla="*/ 972 h 1179"/>
                  <a:gd name="T44" fmla="*/ 14 w 1318"/>
                  <a:gd name="T45" fmla="*/ 844 h 1179"/>
                  <a:gd name="T46" fmla="*/ 0 w 1318"/>
                  <a:gd name="T47" fmla="*/ 706 h 1179"/>
                  <a:gd name="T48" fmla="*/ 14 w 1318"/>
                  <a:gd name="T49" fmla="*/ 563 h 1179"/>
                  <a:gd name="T50" fmla="*/ 56 w 1318"/>
                  <a:gd name="T51" fmla="*/ 431 h 1179"/>
                  <a:gd name="T52" fmla="*/ 121 w 1318"/>
                  <a:gd name="T53" fmla="*/ 311 h 1179"/>
                  <a:gd name="T54" fmla="*/ 207 w 1318"/>
                  <a:gd name="T55" fmla="*/ 207 h 1179"/>
                  <a:gd name="T56" fmla="*/ 312 w 1318"/>
                  <a:gd name="T57" fmla="*/ 120 h 1179"/>
                  <a:gd name="T58" fmla="*/ 431 w 1318"/>
                  <a:gd name="T59" fmla="*/ 56 h 1179"/>
                  <a:gd name="T60" fmla="*/ 564 w 1318"/>
                  <a:gd name="T61" fmla="*/ 14 h 1179"/>
                  <a:gd name="T62" fmla="*/ 706 w 1318"/>
                  <a:gd name="T63" fmla="*/ 0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8" h="1179">
                    <a:moveTo>
                      <a:pt x="706" y="0"/>
                    </a:moveTo>
                    <a:lnTo>
                      <a:pt x="706" y="0"/>
                    </a:lnTo>
                    <a:lnTo>
                      <a:pt x="774" y="4"/>
                    </a:lnTo>
                    <a:lnTo>
                      <a:pt x="840" y="13"/>
                    </a:lnTo>
                    <a:lnTo>
                      <a:pt x="903" y="29"/>
                    </a:lnTo>
                    <a:lnTo>
                      <a:pt x="965" y="50"/>
                    </a:lnTo>
                    <a:lnTo>
                      <a:pt x="1024" y="76"/>
                    </a:lnTo>
                    <a:lnTo>
                      <a:pt x="1080" y="107"/>
                    </a:lnTo>
                    <a:lnTo>
                      <a:pt x="1132" y="144"/>
                    </a:lnTo>
                    <a:lnTo>
                      <a:pt x="1181" y="184"/>
                    </a:lnTo>
                    <a:lnTo>
                      <a:pt x="1226" y="230"/>
                    </a:lnTo>
                    <a:lnTo>
                      <a:pt x="1267" y="278"/>
                    </a:lnTo>
                    <a:lnTo>
                      <a:pt x="1303" y="331"/>
                    </a:lnTo>
                    <a:lnTo>
                      <a:pt x="1313" y="352"/>
                    </a:lnTo>
                    <a:lnTo>
                      <a:pt x="1318" y="374"/>
                    </a:lnTo>
                    <a:lnTo>
                      <a:pt x="1318" y="396"/>
                    </a:lnTo>
                    <a:lnTo>
                      <a:pt x="1311" y="419"/>
                    </a:lnTo>
                    <a:lnTo>
                      <a:pt x="1300" y="438"/>
                    </a:lnTo>
                    <a:lnTo>
                      <a:pt x="1284" y="455"/>
                    </a:lnTo>
                    <a:lnTo>
                      <a:pt x="1267" y="468"/>
                    </a:lnTo>
                    <a:lnTo>
                      <a:pt x="1244" y="475"/>
                    </a:lnTo>
                    <a:lnTo>
                      <a:pt x="1149" y="502"/>
                    </a:lnTo>
                    <a:lnTo>
                      <a:pt x="1055" y="534"/>
                    </a:lnTo>
                    <a:lnTo>
                      <a:pt x="964" y="572"/>
                    </a:lnTo>
                    <a:lnTo>
                      <a:pt x="876" y="616"/>
                    </a:lnTo>
                    <a:lnTo>
                      <a:pt x="792" y="665"/>
                    </a:lnTo>
                    <a:lnTo>
                      <a:pt x="711" y="719"/>
                    </a:lnTo>
                    <a:lnTo>
                      <a:pt x="633" y="777"/>
                    </a:lnTo>
                    <a:lnTo>
                      <a:pt x="559" y="840"/>
                    </a:lnTo>
                    <a:lnTo>
                      <a:pt x="490" y="908"/>
                    </a:lnTo>
                    <a:lnTo>
                      <a:pt x="425" y="980"/>
                    </a:lnTo>
                    <a:lnTo>
                      <a:pt x="364" y="1055"/>
                    </a:lnTo>
                    <a:lnTo>
                      <a:pt x="308" y="1135"/>
                    </a:lnTo>
                    <a:lnTo>
                      <a:pt x="294" y="1153"/>
                    </a:lnTo>
                    <a:lnTo>
                      <a:pt x="276" y="1166"/>
                    </a:lnTo>
                    <a:lnTo>
                      <a:pt x="255" y="1175"/>
                    </a:lnTo>
                    <a:lnTo>
                      <a:pt x="232" y="1179"/>
                    </a:lnTo>
                    <a:lnTo>
                      <a:pt x="209" y="1177"/>
                    </a:lnTo>
                    <a:lnTo>
                      <a:pt x="188" y="1171"/>
                    </a:lnTo>
                    <a:lnTo>
                      <a:pt x="169" y="1159"/>
                    </a:lnTo>
                    <a:lnTo>
                      <a:pt x="153" y="1142"/>
                    </a:lnTo>
                    <a:lnTo>
                      <a:pt x="114" y="1090"/>
                    </a:lnTo>
                    <a:lnTo>
                      <a:pt x="81" y="1033"/>
                    </a:lnTo>
                    <a:lnTo>
                      <a:pt x="52" y="972"/>
                    </a:lnTo>
                    <a:lnTo>
                      <a:pt x="31" y="909"/>
                    </a:lnTo>
                    <a:lnTo>
                      <a:pt x="14" y="844"/>
                    </a:lnTo>
                    <a:lnTo>
                      <a:pt x="3" y="776"/>
                    </a:lnTo>
                    <a:lnTo>
                      <a:pt x="0" y="706"/>
                    </a:lnTo>
                    <a:lnTo>
                      <a:pt x="3" y="633"/>
                    </a:lnTo>
                    <a:lnTo>
                      <a:pt x="14" y="563"/>
                    </a:lnTo>
                    <a:lnTo>
                      <a:pt x="32" y="496"/>
                    </a:lnTo>
                    <a:lnTo>
                      <a:pt x="56" y="431"/>
                    </a:lnTo>
                    <a:lnTo>
                      <a:pt x="86" y="369"/>
                    </a:lnTo>
                    <a:lnTo>
                      <a:pt x="121" y="311"/>
                    </a:lnTo>
                    <a:lnTo>
                      <a:pt x="162" y="257"/>
                    </a:lnTo>
                    <a:lnTo>
                      <a:pt x="207" y="207"/>
                    </a:lnTo>
                    <a:lnTo>
                      <a:pt x="257" y="161"/>
                    </a:lnTo>
                    <a:lnTo>
                      <a:pt x="312" y="120"/>
                    </a:lnTo>
                    <a:lnTo>
                      <a:pt x="370" y="86"/>
                    </a:lnTo>
                    <a:lnTo>
                      <a:pt x="431" y="56"/>
                    </a:lnTo>
                    <a:lnTo>
                      <a:pt x="496" y="32"/>
                    </a:lnTo>
                    <a:lnTo>
                      <a:pt x="564" y="14"/>
                    </a:lnTo>
                    <a:lnTo>
                      <a:pt x="634"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22"/>
              <p:cNvSpPr>
                <a:spLocks/>
              </p:cNvSpPr>
              <p:nvPr/>
            </p:nvSpPr>
            <p:spPr bwMode="auto">
              <a:xfrm>
                <a:off x="4821" y="369"/>
                <a:ext cx="658" cy="586"/>
              </a:xfrm>
              <a:custGeom>
                <a:avLst/>
                <a:gdLst>
                  <a:gd name="T0" fmla="*/ 611 w 1317"/>
                  <a:gd name="T1" fmla="*/ 0 h 1172"/>
                  <a:gd name="T2" fmla="*/ 754 w 1317"/>
                  <a:gd name="T3" fmla="*/ 14 h 1172"/>
                  <a:gd name="T4" fmla="*/ 886 w 1317"/>
                  <a:gd name="T5" fmla="*/ 56 h 1172"/>
                  <a:gd name="T6" fmla="*/ 1006 w 1317"/>
                  <a:gd name="T7" fmla="*/ 120 h 1172"/>
                  <a:gd name="T8" fmla="*/ 1110 w 1317"/>
                  <a:gd name="T9" fmla="*/ 207 h 1172"/>
                  <a:gd name="T10" fmla="*/ 1197 w 1317"/>
                  <a:gd name="T11" fmla="*/ 311 h 1172"/>
                  <a:gd name="T12" fmla="*/ 1261 w 1317"/>
                  <a:gd name="T13" fmla="*/ 431 h 1172"/>
                  <a:gd name="T14" fmla="*/ 1303 w 1317"/>
                  <a:gd name="T15" fmla="*/ 564 h 1172"/>
                  <a:gd name="T16" fmla="*/ 1317 w 1317"/>
                  <a:gd name="T17" fmla="*/ 706 h 1172"/>
                  <a:gd name="T18" fmla="*/ 1304 w 1317"/>
                  <a:gd name="T19" fmla="*/ 840 h 1172"/>
                  <a:gd name="T20" fmla="*/ 1267 w 1317"/>
                  <a:gd name="T21" fmla="*/ 966 h 1172"/>
                  <a:gd name="T22" fmla="*/ 1207 w 1317"/>
                  <a:gd name="T23" fmla="*/ 1082 h 1172"/>
                  <a:gd name="T24" fmla="*/ 1155 w 1317"/>
                  <a:gd name="T25" fmla="*/ 1151 h 1172"/>
                  <a:gd name="T26" fmla="*/ 1114 w 1317"/>
                  <a:gd name="T27" fmla="*/ 1170 h 1172"/>
                  <a:gd name="T28" fmla="*/ 1069 w 1317"/>
                  <a:gd name="T29" fmla="*/ 1168 h 1172"/>
                  <a:gd name="T30" fmla="*/ 1030 w 1317"/>
                  <a:gd name="T31" fmla="*/ 1146 h 1172"/>
                  <a:gd name="T32" fmla="*/ 959 w 1317"/>
                  <a:gd name="T33" fmla="*/ 1049 h 1172"/>
                  <a:gd name="T34" fmla="*/ 832 w 1317"/>
                  <a:gd name="T35" fmla="*/ 902 h 1172"/>
                  <a:gd name="T36" fmla="*/ 688 w 1317"/>
                  <a:gd name="T37" fmla="*/ 772 h 1172"/>
                  <a:gd name="T38" fmla="*/ 529 w 1317"/>
                  <a:gd name="T39" fmla="*/ 660 h 1172"/>
                  <a:gd name="T40" fmla="*/ 356 w 1317"/>
                  <a:gd name="T41" fmla="*/ 569 h 1172"/>
                  <a:gd name="T42" fmla="*/ 170 w 1317"/>
                  <a:gd name="T43" fmla="*/ 500 h 1172"/>
                  <a:gd name="T44" fmla="*/ 53 w 1317"/>
                  <a:gd name="T45" fmla="*/ 465 h 1172"/>
                  <a:gd name="T46" fmla="*/ 18 w 1317"/>
                  <a:gd name="T47" fmla="*/ 437 h 1172"/>
                  <a:gd name="T48" fmla="*/ 1 w 1317"/>
                  <a:gd name="T49" fmla="*/ 394 h 1172"/>
                  <a:gd name="T50" fmla="*/ 5 w 1317"/>
                  <a:gd name="T51" fmla="*/ 350 h 1172"/>
                  <a:gd name="T52" fmla="*/ 51 w 1317"/>
                  <a:gd name="T53" fmla="*/ 276 h 1172"/>
                  <a:gd name="T54" fmla="*/ 137 w 1317"/>
                  <a:gd name="T55" fmla="*/ 183 h 1172"/>
                  <a:gd name="T56" fmla="*/ 238 w 1317"/>
                  <a:gd name="T57" fmla="*/ 107 h 1172"/>
                  <a:gd name="T58" fmla="*/ 353 w 1317"/>
                  <a:gd name="T59" fmla="*/ 49 h 1172"/>
                  <a:gd name="T60" fmla="*/ 478 w 1317"/>
                  <a:gd name="T61" fmla="*/ 13 h 1172"/>
                  <a:gd name="T62" fmla="*/ 611 w 1317"/>
                  <a:gd name="T63" fmla="*/ 0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7" h="1172">
                    <a:moveTo>
                      <a:pt x="611" y="0"/>
                    </a:moveTo>
                    <a:lnTo>
                      <a:pt x="611" y="0"/>
                    </a:lnTo>
                    <a:lnTo>
                      <a:pt x="683" y="4"/>
                    </a:lnTo>
                    <a:lnTo>
                      <a:pt x="754" y="14"/>
                    </a:lnTo>
                    <a:lnTo>
                      <a:pt x="822" y="32"/>
                    </a:lnTo>
                    <a:lnTo>
                      <a:pt x="886" y="56"/>
                    </a:lnTo>
                    <a:lnTo>
                      <a:pt x="948" y="86"/>
                    </a:lnTo>
                    <a:lnTo>
                      <a:pt x="1006" y="120"/>
                    </a:lnTo>
                    <a:lnTo>
                      <a:pt x="1060" y="161"/>
                    </a:lnTo>
                    <a:lnTo>
                      <a:pt x="1110" y="207"/>
                    </a:lnTo>
                    <a:lnTo>
                      <a:pt x="1156" y="257"/>
                    </a:lnTo>
                    <a:lnTo>
                      <a:pt x="1197" y="311"/>
                    </a:lnTo>
                    <a:lnTo>
                      <a:pt x="1231" y="369"/>
                    </a:lnTo>
                    <a:lnTo>
                      <a:pt x="1261" y="431"/>
                    </a:lnTo>
                    <a:lnTo>
                      <a:pt x="1285" y="496"/>
                    </a:lnTo>
                    <a:lnTo>
                      <a:pt x="1303" y="564"/>
                    </a:lnTo>
                    <a:lnTo>
                      <a:pt x="1313" y="633"/>
                    </a:lnTo>
                    <a:lnTo>
                      <a:pt x="1317" y="706"/>
                    </a:lnTo>
                    <a:lnTo>
                      <a:pt x="1313" y="775"/>
                    </a:lnTo>
                    <a:lnTo>
                      <a:pt x="1304" y="840"/>
                    </a:lnTo>
                    <a:lnTo>
                      <a:pt x="1288" y="904"/>
                    </a:lnTo>
                    <a:lnTo>
                      <a:pt x="1267" y="966"/>
                    </a:lnTo>
                    <a:lnTo>
                      <a:pt x="1239" y="1026"/>
                    </a:lnTo>
                    <a:lnTo>
                      <a:pt x="1207" y="1082"/>
                    </a:lnTo>
                    <a:lnTo>
                      <a:pt x="1170" y="1134"/>
                    </a:lnTo>
                    <a:lnTo>
                      <a:pt x="1155" y="1151"/>
                    </a:lnTo>
                    <a:lnTo>
                      <a:pt x="1136" y="1162"/>
                    </a:lnTo>
                    <a:lnTo>
                      <a:pt x="1114" y="1170"/>
                    </a:lnTo>
                    <a:lnTo>
                      <a:pt x="1092" y="1172"/>
                    </a:lnTo>
                    <a:lnTo>
                      <a:pt x="1069" y="1168"/>
                    </a:lnTo>
                    <a:lnTo>
                      <a:pt x="1048" y="1159"/>
                    </a:lnTo>
                    <a:lnTo>
                      <a:pt x="1030" y="1146"/>
                    </a:lnTo>
                    <a:lnTo>
                      <a:pt x="1014" y="1129"/>
                    </a:lnTo>
                    <a:lnTo>
                      <a:pt x="959" y="1049"/>
                    </a:lnTo>
                    <a:lnTo>
                      <a:pt x="898" y="973"/>
                    </a:lnTo>
                    <a:lnTo>
                      <a:pt x="832" y="902"/>
                    </a:lnTo>
                    <a:lnTo>
                      <a:pt x="762" y="835"/>
                    </a:lnTo>
                    <a:lnTo>
                      <a:pt x="688" y="772"/>
                    </a:lnTo>
                    <a:lnTo>
                      <a:pt x="611" y="714"/>
                    </a:lnTo>
                    <a:lnTo>
                      <a:pt x="529" y="660"/>
                    </a:lnTo>
                    <a:lnTo>
                      <a:pt x="444" y="612"/>
                    </a:lnTo>
                    <a:lnTo>
                      <a:pt x="356" y="569"/>
                    </a:lnTo>
                    <a:lnTo>
                      <a:pt x="264" y="531"/>
                    </a:lnTo>
                    <a:lnTo>
                      <a:pt x="170" y="500"/>
                    </a:lnTo>
                    <a:lnTo>
                      <a:pt x="74" y="474"/>
                    </a:lnTo>
                    <a:lnTo>
                      <a:pt x="53" y="465"/>
                    </a:lnTo>
                    <a:lnTo>
                      <a:pt x="33" y="453"/>
                    </a:lnTo>
                    <a:lnTo>
                      <a:pt x="18" y="437"/>
                    </a:lnTo>
                    <a:lnTo>
                      <a:pt x="7" y="416"/>
                    </a:lnTo>
                    <a:lnTo>
                      <a:pt x="1" y="394"/>
                    </a:lnTo>
                    <a:lnTo>
                      <a:pt x="0" y="371"/>
                    </a:lnTo>
                    <a:lnTo>
                      <a:pt x="5" y="350"/>
                    </a:lnTo>
                    <a:lnTo>
                      <a:pt x="16" y="328"/>
                    </a:lnTo>
                    <a:lnTo>
                      <a:pt x="51" y="276"/>
                    </a:lnTo>
                    <a:lnTo>
                      <a:pt x="93" y="228"/>
                    </a:lnTo>
                    <a:lnTo>
                      <a:pt x="137" y="183"/>
                    </a:lnTo>
                    <a:lnTo>
                      <a:pt x="186" y="143"/>
                    </a:lnTo>
                    <a:lnTo>
                      <a:pt x="238" y="107"/>
                    </a:lnTo>
                    <a:lnTo>
                      <a:pt x="294" y="75"/>
                    </a:lnTo>
                    <a:lnTo>
                      <a:pt x="353" y="49"/>
                    </a:lnTo>
                    <a:lnTo>
                      <a:pt x="414" y="29"/>
                    </a:lnTo>
                    <a:lnTo>
                      <a:pt x="478" y="13"/>
                    </a:lnTo>
                    <a:lnTo>
                      <a:pt x="543" y="4"/>
                    </a:lnTo>
                    <a:lnTo>
                      <a:pt x="6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23"/>
              <p:cNvSpPr>
                <a:spLocks noEditPoints="1"/>
              </p:cNvSpPr>
              <p:nvPr/>
            </p:nvSpPr>
            <p:spPr bwMode="auto">
              <a:xfrm>
                <a:off x="3814" y="672"/>
                <a:ext cx="1555" cy="1589"/>
              </a:xfrm>
              <a:custGeom>
                <a:avLst/>
                <a:gdLst>
                  <a:gd name="T0" fmla="*/ 1382 w 3110"/>
                  <a:gd name="T1" fmla="*/ 448 h 3176"/>
                  <a:gd name="T2" fmla="*/ 1051 w 3110"/>
                  <a:gd name="T3" fmla="*/ 554 h 3176"/>
                  <a:gd name="T4" fmla="*/ 775 w 3110"/>
                  <a:gd name="T5" fmla="*/ 751 h 3176"/>
                  <a:gd name="T6" fmla="*/ 569 w 3110"/>
                  <a:gd name="T7" fmla="*/ 1022 h 3176"/>
                  <a:gd name="T8" fmla="*/ 461 w 3110"/>
                  <a:gd name="T9" fmla="*/ 1313 h 3176"/>
                  <a:gd name="T10" fmla="*/ 438 w 3110"/>
                  <a:gd name="T11" fmla="*/ 1645 h 3176"/>
                  <a:gd name="T12" fmla="*/ 523 w 3110"/>
                  <a:gd name="T13" fmla="*/ 1989 h 3176"/>
                  <a:gd name="T14" fmla="*/ 705 w 3110"/>
                  <a:gd name="T15" fmla="*/ 2282 h 3176"/>
                  <a:gd name="T16" fmla="*/ 965 w 3110"/>
                  <a:gd name="T17" fmla="*/ 2504 h 3176"/>
                  <a:gd name="T18" fmla="*/ 1286 w 3110"/>
                  <a:gd name="T19" fmla="*/ 2640 h 3176"/>
                  <a:gd name="T20" fmla="*/ 1646 w 3110"/>
                  <a:gd name="T21" fmla="*/ 2668 h 3176"/>
                  <a:gd name="T22" fmla="*/ 1991 w 3110"/>
                  <a:gd name="T23" fmla="*/ 2584 h 3176"/>
                  <a:gd name="T24" fmla="*/ 2283 w 3110"/>
                  <a:gd name="T25" fmla="*/ 2403 h 3176"/>
                  <a:gd name="T26" fmla="*/ 2507 w 3110"/>
                  <a:gd name="T27" fmla="*/ 2142 h 3176"/>
                  <a:gd name="T28" fmla="*/ 2642 w 3110"/>
                  <a:gd name="T29" fmla="*/ 1821 h 3176"/>
                  <a:gd name="T30" fmla="*/ 2671 w 3110"/>
                  <a:gd name="T31" fmla="*/ 1471 h 3176"/>
                  <a:gd name="T32" fmla="*/ 2604 w 3110"/>
                  <a:gd name="T33" fmla="*/ 1160 h 3176"/>
                  <a:gd name="T34" fmla="*/ 2444 w 3110"/>
                  <a:gd name="T35" fmla="*/ 874 h 3176"/>
                  <a:gd name="T36" fmla="*/ 2199 w 3110"/>
                  <a:gd name="T37" fmla="*/ 639 h 3176"/>
                  <a:gd name="T38" fmla="*/ 1889 w 3110"/>
                  <a:gd name="T39" fmla="*/ 486 h 3176"/>
                  <a:gd name="T40" fmla="*/ 1610 w 3110"/>
                  <a:gd name="T41" fmla="*/ 435 h 3176"/>
                  <a:gd name="T42" fmla="*/ 1713 w 3110"/>
                  <a:gd name="T43" fmla="*/ 9 h 3176"/>
                  <a:gd name="T44" fmla="*/ 2091 w 3110"/>
                  <a:gd name="T45" fmla="*/ 96 h 3176"/>
                  <a:gd name="T46" fmla="*/ 2449 w 3110"/>
                  <a:gd name="T47" fmla="*/ 284 h 3176"/>
                  <a:gd name="T48" fmla="*/ 2744 w 3110"/>
                  <a:gd name="T49" fmla="*/ 554 h 3176"/>
                  <a:gd name="T50" fmla="*/ 2958 w 3110"/>
                  <a:gd name="T51" fmla="*/ 887 h 3176"/>
                  <a:gd name="T52" fmla="*/ 3080 w 3110"/>
                  <a:gd name="T53" fmla="*/ 1255 h 3176"/>
                  <a:gd name="T54" fmla="*/ 3106 w 3110"/>
                  <a:gd name="T55" fmla="*/ 1659 h 3176"/>
                  <a:gd name="T56" fmla="*/ 3024 w 3110"/>
                  <a:gd name="T57" fmla="*/ 2060 h 3176"/>
                  <a:gd name="T58" fmla="*/ 2845 w 3110"/>
                  <a:gd name="T59" fmla="*/ 2416 h 3176"/>
                  <a:gd name="T60" fmla="*/ 2585 w 3110"/>
                  <a:gd name="T61" fmla="*/ 2714 h 3176"/>
                  <a:gd name="T62" fmla="*/ 2748 w 3110"/>
                  <a:gd name="T63" fmla="*/ 2985 h 3176"/>
                  <a:gd name="T64" fmla="*/ 2718 w 3110"/>
                  <a:gd name="T65" fmla="*/ 3099 h 3176"/>
                  <a:gd name="T66" fmla="*/ 2625 w 3110"/>
                  <a:gd name="T67" fmla="*/ 3168 h 3176"/>
                  <a:gd name="T68" fmla="*/ 2518 w 3110"/>
                  <a:gd name="T69" fmla="*/ 3168 h 3176"/>
                  <a:gd name="T70" fmla="*/ 2427 w 3110"/>
                  <a:gd name="T71" fmla="*/ 3103 h 3176"/>
                  <a:gd name="T72" fmla="*/ 2036 w 3110"/>
                  <a:gd name="T73" fmla="*/ 3031 h 3176"/>
                  <a:gd name="T74" fmla="*/ 1655 w 3110"/>
                  <a:gd name="T75" fmla="*/ 3104 h 3176"/>
                  <a:gd name="T76" fmla="*/ 1260 w 3110"/>
                  <a:gd name="T77" fmla="*/ 3079 h 3176"/>
                  <a:gd name="T78" fmla="*/ 896 w 3110"/>
                  <a:gd name="T79" fmla="*/ 2961 h 3176"/>
                  <a:gd name="T80" fmla="*/ 640 w 3110"/>
                  <a:gd name="T81" fmla="*/ 3143 h 3176"/>
                  <a:gd name="T82" fmla="*/ 537 w 3110"/>
                  <a:gd name="T83" fmla="*/ 3176 h 3176"/>
                  <a:gd name="T84" fmla="*/ 436 w 3110"/>
                  <a:gd name="T85" fmla="*/ 3144 h 3176"/>
                  <a:gd name="T86" fmla="*/ 367 w 3110"/>
                  <a:gd name="T87" fmla="*/ 3044 h 3176"/>
                  <a:gd name="T88" fmla="*/ 377 w 3110"/>
                  <a:gd name="T89" fmla="*/ 2925 h 3176"/>
                  <a:gd name="T90" fmla="*/ 385 w 3110"/>
                  <a:gd name="T91" fmla="*/ 2573 h 3176"/>
                  <a:gd name="T92" fmla="*/ 163 w 3110"/>
                  <a:gd name="T93" fmla="*/ 2245 h 3176"/>
                  <a:gd name="T94" fmla="*/ 31 w 3110"/>
                  <a:gd name="T95" fmla="*/ 1864 h 3176"/>
                  <a:gd name="T96" fmla="*/ 2 w 3110"/>
                  <a:gd name="T97" fmla="*/ 1452 h 3176"/>
                  <a:gd name="T98" fmla="*/ 76 w 3110"/>
                  <a:gd name="T99" fmla="*/ 1071 h 3176"/>
                  <a:gd name="T100" fmla="*/ 242 w 3110"/>
                  <a:gd name="T101" fmla="*/ 722 h 3176"/>
                  <a:gd name="T102" fmla="*/ 498 w 3110"/>
                  <a:gd name="T103" fmla="*/ 415 h 3176"/>
                  <a:gd name="T104" fmla="*/ 825 w 3110"/>
                  <a:gd name="T105" fmla="*/ 183 h 3176"/>
                  <a:gd name="T106" fmla="*/ 1206 w 3110"/>
                  <a:gd name="T107" fmla="*/ 40 h 3176"/>
                  <a:gd name="T108" fmla="*/ 1555 w 3110"/>
                  <a:gd name="T109" fmla="*/ 0 h 3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10" h="3176">
                    <a:moveTo>
                      <a:pt x="1555" y="434"/>
                    </a:moveTo>
                    <a:lnTo>
                      <a:pt x="1496" y="435"/>
                    </a:lnTo>
                    <a:lnTo>
                      <a:pt x="1439" y="441"/>
                    </a:lnTo>
                    <a:lnTo>
                      <a:pt x="1382" y="448"/>
                    </a:lnTo>
                    <a:lnTo>
                      <a:pt x="1295" y="465"/>
                    </a:lnTo>
                    <a:lnTo>
                      <a:pt x="1211" y="489"/>
                    </a:lnTo>
                    <a:lnTo>
                      <a:pt x="1130" y="519"/>
                    </a:lnTo>
                    <a:lnTo>
                      <a:pt x="1051" y="554"/>
                    </a:lnTo>
                    <a:lnTo>
                      <a:pt x="976" y="596"/>
                    </a:lnTo>
                    <a:lnTo>
                      <a:pt x="905" y="642"/>
                    </a:lnTo>
                    <a:lnTo>
                      <a:pt x="838" y="695"/>
                    </a:lnTo>
                    <a:lnTo>
                      <a:pt x="775" y="751"/>
                    </a:lnTo>
                    <a:lnTo>
                      <a:pt x="715" y="812"/>
                    </a:lnTo>
                    <a:lnTo>
                      <a:pt x="662" y="878"/>
                    </a:lnTo>
                    <a:lnTo>
                      <a:pt x="613" y="948"/>
                    </a:lnTo>
                    <a:lnTo>
                      <a:pt x="569" y="1022"/>
                    </a:lnTo>
                    <a:lnTo>
                      <a:pt x="535" y="1091"/>
                    </a:lnTo>
                    <a:lnTo>
                      <a:pt x="505" y="1162"/>
                    </a:lnTo>
                    <a:lnTo>
                      <a:pt x="480" y="1236"/>
                    </a:lnTo>
                    <a:lnTo>
                      <a:pt x="461" y="1313"/>
                    </a:lnTo>
                    <a:lnTo>
                      <a:pt x="446" y="1392"/>
                    </a:lnTo>
                    <a:lnTo>
                      <a:pt x="437" y="1471"/>
                    </a:lnTo>
                    <a:lnTo>
                      <a:pt x="435" y="1554"/>
                    </a:lnTo>
                    <a:lnTo>
                      <a:pt x="438" y="1645"/>
                    </a:lnTo>
                    <a:lnTo>
                      <a:pt x="449" y="1734"/>
                    </a:lnTo>
                    <a:lnTo>
                      <a:pt x="467" y="1821"/>
                    </a:lnTo>
                    <a:lnTo>
                      <a:pt x="492" y="1907"/>
                    </a:lnTo>
                    <a:lnTo>
                      <a:pt x="523" y="1989"/>
                    </a:lnTo>
                    <a:lnTo>
                      <a:pt x="560" y="2068"/>
                    </a:lnTo>
                    <a:lnTo>
                      <a:pt x="602" y="2142"/>
                    </a:lnTo>
                    <a:lnTo>
                      <a:pt x="651" y="2214"/>
                    </a:lnTo>
                    <a:lnTo>
                      <a:pt x="705" y="2282"/>
                    </a:lnTo>
                    <a:lnTo>
                      <a:pt x="763" y="2345"/>
                    </a:lnTo>
                    <a:lnTo>
                      <a:pt x="826" y="2403"/>
                    </a:lnTo>
                    <a:lnTo>
                      <a:pt x="893" y="2457"/>
                    </a:lnTo>
                    <a:lnTo>
                      <a:pt x="965" y="2504"/>
                    </a:lnTo>
                    <a:lnTo>
                      <a:pt x="1040" y="2547"/>
                    </a:lnTo>
                    <a:lnTo>
                      <a:pt x="1119" y="2584"/>
                    </a:lnTo>
                    <a:lnTo>
                      <a:pt x="1201" y="2615"/>
                    </a:lnTo>
                    <a:lnTo>
                      <a:pt x="1286" y="2640"/>
                    </a:lnTo>
                    <a:lnTo>
                      <a:pt x="1373" y="2658"/>
                    </a:lnTo>
                    <a:lnTo>
                      <a:pt x="1463" y="2668"/>
                    </a:lnTo>
                    <a:lnTo>
                      <a:pt x="1555" y="2672"/>
                    </a:lnTo>
                    <a:lnTo>
                      <a:pt x="1646" y="2668"/>
                    </a:lnTo>
                    <a:lnTo>
                      <a:pt x="1736" y="2658"/>
                    </a:lnTo>
                    <a:lnTo>
                      <a:pt x="1824" y="2640"/>
                    </a:lnTo>
                    <a:lnTo>
                      <a:pt x="1908" y="2615"/>
                    </a:lnTo>
                    <a:lnTo>
                      <a:pt x="1991" y="2584"/>
                    </a:lnTo>
                    <a:lnTo>
                      <a:pt x="2069" y="2547"/>
                    </a:lnTo>
                    <a:lnTo>
                      <a:pt x="2144" y="2504"/>
                    </a:lnTo>
                    <a:lnTo>
                      <a:pt x="2216" y="2457"/>
                    </a:lnTo>
                    <a:lnTo>
                      <a:pt x="2283" y="2403"/>
                    </a:lnTo>
                    <a:lnTo>
                      <a:pt x="2346" y="2345"/>
                    </a:lnTo>
                    <a:lnTo>
                      <a:pt x="2405" y="2282"/>
                    </a:lnTo>
                    <a:lnTo>
                      <a:pt x="2458" y="2214"/>
                    </a:lnTo>
                    <a:lnTo>
                      <a:pt x="2507" y="2142"/>
                    </a:lnTo>
                    <a:lnTo>
                      <a:pt x="2549" y="2068"/>
                    </a:lnTo>
                    <a:lnTo>
                      <a:pt x="2587" y="1989"/>
                    </a:lnTo>
                    <a:lnTo>
                      <a:pt x="2618" y="1907"/>
                    </a:lnTo>
                    <a:lnTo>
                      <a:pt x="2642" y="1821"/>
                    </a:lnTo>
                    <a:lnTo>
                      <a:pt x="2660" y="1734"/>
                    </a:lnTo>
                    <a:lnTo>
                      <a:pt x="2671" y="1645"/>
                    </a:lnTo>
                    <a:lnTo>
                      <a:pt x="2675" y="1554"/>
                    </a:lnTo>
                    <a:lnTo>
                      <a:pt x="2671" y="1471"/>
                    </a:lnTo>
                    <a:lnTo>
                      <a:pt x="2663" y="1391"/>
                    </a:lnTo>
                    <a:lnTo>
                      <a:pt x="2649" y="1312"/>
                    </a:lnTo>
                    <a:lnTo>
                      <a:pt x="2629" y="1235"/>
                    </a:lnTo>
                    <a:lnTo>
                      <a:pt x="2604" y="1160"/>
                    </a:lnTo>
                    <a:lnTo>
                      <a:pt x="2573" y="1088"/>
                    </a:lnTo>
                    <a:lnTo>
                      <a:pt x="2538" y="1018"/>
                    </a:lnTo>
                    <a:lnTo>
                      <a:pt x="2494" y="944"/>
                    </a:lnTo>
                    <a:lnTo>
                      <a:pt x="2444" y="874"/>
                    </a:lnTo>
                    <a:lnTo>
                      <a:pt x="2391" y="809"/>
                    </a:lnTo>
                    <a:lnTo>
                      <a:pt x="2331" y="747"/>
                    </a:lnTo>
                    <a:lnTo>
                      <a:pt x="2267" y="691"/>
                    </a:lnTo>
                    <a:lnTo>
                      <a:pt x="2199" y="639"/>
                    </a:lnTo>
                    <a:lnTo>
                      <a:pt x="2126" y="592"/>
                    </a:lnTo>
                    <a:lnTo>
                      <a:pt x="2051" y="551"/>
                    </a:lnTo>
                    <a:lnTo>
                      <a:pt x="1971" y="516"/>
                    </a:lnTo>
                    <a:lnTo>
                      <a:pt x="1889" y="486"/>
                    </a:lnTo>
                    <a:lnTo>
                      <a:pt x="1805" y="464"/>
                    </a:lnTo>
                    <a:lnTo>
                      <a:pt x="1718" y="447"/>
                    </a:lnTo>
                    <a:lnTo>
                      <a:pt x="1664" y="440"/>
                    </a:lnTo>
                    <a:lnTo>
                      <a:pt x="1610" y="435"/>
                    </a:lnTo>
                    <a:lnTo>
                      <a:pt x="1555" y="434"/>
                    </a:lnTo>
                    <a:close/>
                    <a:moveTo>
                      <a:pt x="1555" y="0"/>
                    </a:moveTo>
                    <a:lnTo>
                      <a:pt x="1635" y="2"/>
                    </a:lnTo>
                    <a:lnTo>
                      <a:pt x="1713" y="9"/>
                    </a:lnTo>
                    <a:lnTo>
                      <a:pt x="1791" y="19"/>
                    </a:lnTo>
                    <a:lnTo>
                      <a:pt x="1893" y="38"/>
                    </a:lnTo>
                    <a:lnTo>
                      <a:pt x="1993" y="64"/>
                    </a:lnTo>
                    <a:lnTo>
                      <a:pt x="2091" y="96"/>
                    </a:lnTo>
                    <a:lnTo>
                      <a:pt x="2185" y="134"/>
                    </a:lnTo>
                    <a:lnTo>
                      <a:pt x="2276" y="178"/>
                    </a:lnTo>
                    <a:lnTo>
                      <a:pt x="2364" y="228"/>
                    </a:lnTo>
                    <a:lnTo>
                      <a:pt x="2449" y="284"/>
                    </a:lnTo>
                    <a:lnTo>
                      <a:pt x="2529" y="344"/>
                    </a:lnTo>
                    <a:lnTo>
                      <a:pt x="2605" y="409"/>
                    </a:lnTo>
                    <a:lnTo>
                      <a:pt x="2676" y="479"/>
                    </a:lnTo>
                    <a:lnTo>
                      <a:pt x="2744" y="554"/>
                    </a:lnTo>
                    <a:lnTo>
                      <a:pt x="2806" y="633"/>
                    </a:lnTo>
                    <a:lnTo>
                      <a:pt x="2863" y="716"/>
                    </a:lnTo>
                    <a:lnTo>
                      <a:pt x="2916" y="802"/>
                    </a:lnTo>
                    <a:lnTo>
                      <a:pt x="2958" y="887"/>
                    </a:lnTo>
                    <a:lnTo>
                      <a:pt x="2998" y="975"/>
                    </a:lnTo>
                    <a:lnTo>
                      <a:pt x="3031" y="1066"/>
                    </a:lnTo>
                    <a:lnTo>
                      <a:pt x="3058" y="1159"/>
                    </a:lnTo>
                    <a:lnTo>
                      <a:pt x="3080" y="1255"/>
                    </a:lnTo>
                    <a:lnTo>
                      <a:pt x="3097" y="1353"/>
                    </a:lnTo>
                    <a:lnTo>
                      <a:pt x="3106" y="1452"/>
                    </a:lnTo>
                    <a:lnTo>
                      <a:pt x="3110" y="1554"/>
                    </a:lnTo>
                    <a:lnTo>
                      <a:pt x="3106" y="1659"/>
                    </a:lnTo>
                    <a:lnTo>
                      <a:pt x="3095" y="1763"/>
                    </a:lnTo>
                    <a:lnTo>
                      <a:pt x="3077" y="1864"/>
                    </a:lnTo>
                    <a:lnTo>
                      <a:pt x="3054" y="1964"/>
                    </a:lnTo>
                    <a:lnTo>
                      <a:pt x="3024" y="2060"/>
                    </a:lnTo>
                    <a:lnTo>
                      <a:pt x="2988" y="2154"/>
                    </a:lnTo>
                    <a:lnTo>
                      <a:pt x="2945" y="2245"/>
                    </a:lnTo>
                    <a:lnTo>
                      <a:pt x="2898" y="2333"/>
                    </a:lnTo>
                    <a:lnTo>
                      <a:pt x="2845" y="2416"/>
                    </a:lnTo>
                    <a:lnTo>
                      <a:pt x="2787" y="2497"/>
                    </a:lnTo>
                    <a:lnTo>
                      <a:pt x="2724" y="2573"/>
                    </a:lnTo>
                    <a:lnTo>
                      <a:pt x="2656" y="2646"/>
                    </a:lnTo>
                    <a:lnTo>
                      <a:pt x="2585" y="2714"/>
                    </a:lnTo>
                    <a:lnTo>
                      <a:pt x="2716" y="2898"/>
                    </a:lnTo>
                    <a:lnTo>
                      <a:pt x="2732" y="2925"/>
                    </a:lnTo>
                    <a:lnTo>
                      <a:pt x="2743" y="2955"/>
                    </a:lnTo>
                    <a:lnTo>
                      <a:pt x="2748" y="2985"/>
                    </a:lnTo>
                    <a:lnTo>
                      <a:pt x="2748" y="3015"/>
                    </a:lnTo>
                    <a:lnTo>
                      <a:pt x="2743" y="3044"/>
                    </a:lnTo>
                    <a:lnTo>
                      <a:pt x="2732" y="3073"/>
                    </a:lnTo>
                    <a:lnTo>
                      <a:pt x="2718" y="3099"/>
                    </a:lnTo>
                    <a:lnTo>
                      <a:pt x="2698" y="3123"/>
                    </a:lnTo>
                    <a:lnTo>
                      <a:pt x="2674" y="3144"/>
                    </a:lnTo>
                    <a:lnTo>
                      <a:pt x="2650" y="3158"/>
                    </a:lnTo>
                    <a:lnTo>
                      <a:pt x="2625" y="3168"/>
                    </a:lnTo>
                    <a:lnTo>
                      <a:pt x="2599" y="3174"/>
                    </a:lnTo>
                    <a:lnTo>
                      <a:pt x="2573" y="3176"/>
                    </a:lnTo>
                    <a:lnTo>
                      <a:pt x="2544" y="3174"/>
                    </a:lnTo>
                    <a:lnTo>
                      <a:pt x="2518" y="3168"/>
                    </a:lnTo>
                    <a:lnTo>
                      <a:pt x="2492" y="3157"/>
                    </a:lnTo>
                    <a:lnTo>
                      <a:pt x="2468" y="3143"/>
                    </a:lnTo>
                    <a:lnTo>
                      <a:pt x="2446" y="3124"/>
                    </a:lnTo>
                    <a:lnTo>
                      <a:pt x="2427" y="3103"/>
                    </a:lnTo>
                    <a:lnTo>
                      <a:pt x="2298" y="2918"/>
                    </a:lnTo>
                    <a:lnTo>
                      <a:pt x="2213" y="2961"/>
                    </a:lnTo>
                    <a:lnTo>
                      <a:pt x="2126" y="2998"/>
                    </a:lnTo>
                    <a:lnTo>
                      <a:pt x="2036" y="3031"/>
                    </a:lnTo>
                    <a:lnTo>
                      <a:pt x="1944" y="3057"/>
                    </a:lnTo>
                    <a:lnTo>
                      <a:pt x="1849" y="3079"/>
                    </a:lnTo>
                    <a:lnTo>
                      <a:pt x="1752" y="3094"/>
                    </a:lnTo>
                    <a:lnTo>
                      <a:pt x="1655" y="3104"/>
                    </a:lnTo>
                    <a:lnTo>
                      <a:pt x="1555" y="3107"/>
                    </a:lnTo>
                    <a:lnTo>
                      <a:pt x="1455" y="3104"/>
                    </a:lnTo>
                    <a:lnTo>
                      <a:pt x="1356" y="3094"/>
                    </a:lnTo>
                    <a:lnTo>
                      <a:pt x="1260" y="3079"/>
                    </a:lnTo>
                    <a:lnTo>
                      <a:pt x="1165" y="3057"/>
                    </a:lnTo>
                    <a:lnTo>
                      <a:pt x="1073" y="3031"/>
                    </a:lnTo>
                    <a:lnTo>
                      <a:pt x="983" y="2998"/>
                    </a:lnTo>
                    <a:lnTo>
                      <a:pt x="896" y="2961"/>
                    </a:lnTo>
                    <a:lnTo>
                      <a:pt x="812" y="2918"/>
                    </a:lnTo>
                    <a:lnTo>
                      <a:pt x="681" y="3103"/>
                    </a:lnTo>
                    <a:lnTo>
                      <a:pt x="663" y="3124"/>
                    </a:lnTo>
                    <a:lnTo>
                      <a:pt x="640" y="3143"/>
                    </a:lnTo>
                    <a:lnTo>
                      <a:pt x="617" y="3157"/>
                    </a:lnTo>
                    <a:lnTo>
                      <a:pt x="592" y="3168"/>
                    </a:lnTo>
                    <a:lnTo>
                      <a:pt x="564" y="3174"/>
                    </a:lnTo>
                    <a:lnTo>
                      <a:pt x="537" y="3176"/>
                    </a:lnTo>
                    <a:lnTo>
                      <a:pt x="511" y="3174"/>
                    </a:lnTo>
                    <a:lnTo>
                      <a:pt x="485" y="3168"/>
                    </a:lnTo>
                    <a:lnTo>
                      <a:pt x="460" y="3158"/>
                    </a:lnTo>
                    <a:lnTo>
                      <a:pt x="436" y="3144"/>
                    </a:lnTo>
                    <a:lnTo>
                      <a:pt x="411" y="3123"/>
                    </a:lnTo>
                    <a:lnTo>
                      <a:pt x="392" y="3099"/>
                    </a:lnTo>
                    <a:lnTo>
                      <a:pt x="376" y="3073"/>
                    </a:lnTo>
                    <a:lnTo>
                      <a:pt x="367" y="3044"/>
                    </a:lnTo>
                    <a:lnTo>
                      <a:pt x="362" y="3015"/>
                    </a:lnTo>
                    <a:lnTo>
                      <a:pt x="362" y="2985"/>
                    </a:lnTo>
                    <a:lnTo>
                      <a:pt x="367" y="2955"/>
                    </a:lnTo>
                    <a:lnTo>
                      <a:pt x="377" y="2925"/>
                    </a:lnTo>
                    <a:lnTo>
                      <a:pt x="393" y="2898"/>
                    </a:lnTo>
                    <a:lnTo>
                      <a:pt x="524" y="2714"/>
                    </a:lnTo>
                    <a:lnTo>
                      <a:pt x="452" y="2646"/>
                    </a:lnTo>
                    <a:lnTo>
                      <a:pt x="385" y="2573"/>
                    </a:lnTo>
                    <a:lnTo>
                      <a:pt x="321" y="2497"/>
                    </a:lnTo>
                    <a:lnTo>
                      <a:pt x="264" y="2416"/>
                    </a:lnTo>
                    <a:lnTo>
                      <a:pt x="211" y="2333"/>
                    </a:lnTo>
                    <a:lnTo>
                      <a:pt x="163" y="2245"/>
                    </a:lnTo>
                    <a:lnTo>
                      <a:pt x="121" y="2154"/>
                    </a:lnTo>
                    <a:lnTo>
                      <a:pt x="84" y="2060"/>
                    </a:lnTo>
                    <a:lnTo>
                      <a:pt x="55" y="1964"/>
                    </a:lnTo>
                    <a:lnTo>
                      <a:pt x="31" y="1864"/>
                    </a:lnTo>
                    <a:lnTo>
                      <a:pt x="14" y="1763"/>
                    </a:lnTo>
                    <a:lnTo>
                      <a:pt x="4" y="1659"/>
                    </a:lnTo>
                    <a:lnTo>
                      <a:pt x="0" y="1554"/>
                    </a:lnTo>
                    <a:lnTo>
                      <a:pt x="2" y="1452"/>
                    </a:lnTo>
                    <a:lnTo>
                      <a:pt x="12" y="1354"/>
                    </a:lnTo>
                    <a:lnTo>
                      <a:pt x="27" y="1257"/>
                    </a:lnTo>
                    <a:lnTo>
                      <a:pt x="50" y="1162"/>
                    </a:lnTo>
                    <a:lnTo>
                      <a:pt x="76" y="1071"/>
                    </a:lnTo>
                    <a:lnTo>
                      <a:pt x="109" y="980"/>
                    </a:lnTo>
                    <a:lnTo>
                      <a:pt x="148" y="893"/>
                    </a:lnTo>
                    <a:lnTo>
                      <a:pt x="190" y="809"/>
                    </a:lnTo>
                    <a:lnTo>
                      <a:pt x="242" y="722"/>
                    </a:lnTo>
                    <a:lnTo>
                      <a:pt x="298" y="639"/>
                    </a:lnTo>
                    <a:lnTo>
                      <a:pt x="359" y="560"/>
                    </a:lnTo>
                    <a:lnTo>
                      <a:pt x="426" y="485"/>
                    </a:lnTo>
                    <a:lnTo>
                      <a:pt x="498" y="415"/>
                    </a:lnTo>
                    <a:lnTo>
                      <a:pt x="574" y="350"/>
                    </a:lnTo>
                    <a:lnTo>
                      <a:pt x="654" y="289"/>
                    </a:lnTo>
                    <a:lnTo>
                      <a:pt x="737" y="233"/>
                    </a:lnTo>
                    <a:lnTo>
                      <a:pt x="825" y="183"/>
                    </a:lnTo>
                    <a:lnTo>
                      <a:pt x="915" y="139"/>
                    </a:lnTo>
                    <a:lnTo>
                      <a:pt x="1010" y="100"/>
                    </a:lnTo>
                    <a:lnTo>
                      <a:pt x="1106" y="68"/>
                    </a:lnTo>
                    <a:lnTo>
                      <a:pt x="1206" y="40"/>
                    </a:lnTo>
                    <a:lnTo>
                      <a:pt x="1308" y="21"/>
                    </a:lnTo>
                    <a:lnTo>
                      <a:pt x="1389" y="9"/>
                    </a:lnTo>
                    <a:lnTo>
                      <a:pt x="1471" y="2"/>
                    </a:lnTo>
                    <a:lnTo>
                      <a:pt x="1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24"/>
              <p:cNvSpPr>
                <a:spLocks/>
              </p:cNvSpPr>
              <p:nvPr/>
            </p:nvSpPr>
            <p:spPr bwMode="auto">
              <a:xfrm>
                <a:off x="4487" y="1054"/>
                <a:ext cx="448" cy="641"/>
              </a:xfrm>
              <a:custGeom>
                <a:avLst/>
                <a:gdLst>
                  <a:gd name="T0" fmla="*/ 236 w 896"/>
                  <a:gd name="T1" fmla="*/ 0 h 1281"/>
                  <a:gd name="T2" fmla="*/ 265 w 896"/>
                  <a:gd name="T3" fmla="*/ 4 h 1281"/>
                  <a:gd name="T4" fmla="*/ 290 w 896"/>
                  <a:gd name="T5" fmla="*/ 14 h 1281"/>
                  <a:gd name="T6" fmla="*/ 312 w 896"/>
                  <a:gd name="T7" fmla="*/ 29 h 1281"/>
                  <a:gd name="T8" fmla="*/ 331 w 896"/>
                  <a:gd name="T9" fmla="*/ 50 h 1281"/>
                  <a:gd name="T10" fmla="*/ 344 w 896"/>
                  <a:gd name="T11" fmla="*/ 73 h 1281"/>
                  <a:gd name="T12" fmla="*/ 354 w 896"/>
                  <a:gd name="T13" fmla="*/ 100 h 1281"/>
                  <a:gd name="T14" fmla="*/ 355 w 896"/>
                  <a:gd name="T15" fmla="*/ 128 h 1281"/>
                  <a:gd name="T16" fmla="*/ 336 w 896"/>
                  <a:gd name="T17" fmla="*/ 663 h 1281"/>
                  <a:gd name="T18" fmla="*/ 362 w 896"/>
                  <a:gd name="T19" fmla="*/ 688 h 1281"/>
                  <a:gd name="T20" fmla="*/ 384 w 896"/>
                  <a:gd name="T21" fmla="*/ 718 h 1281"/>
                  <a:gd name="T22" fmla="*/ 400 w 896"/>
                  <a:gd name="T23" fmla="*/ 751 h 1281"/>
                  <a:gd name="T24" fmla="*/ 410 w 896"/>
                  <a:gd name="T25" fmla="*/ 787 h 1281"/>
                  <a:gd name="T26" fmla="*/ 837 w 896"/>
                  <a:gd name="T27" fmla="*/ 1051 h 1281"/>
                  <a:gd name="T28" fmla="*/ 857 w 896"/>
                  <a:gd name="T29" fmla="*/ 1067 h 1281"/>
                  <a:gd name="T30" fmla="*/ 873 w 896"/>
                  <a:gd name="T31" fmla="*/ 1085 h 1281"/>
                  <a:gd name="T32" fmla="*/ 885 w 896"/>
                  <a:gd name="T33" fmla="*/ 1106 h 1281"/>
                  <a:gd name="T34" fmla="*/ 893 w 896"/>
                  <a:gd name="T35" fmla="*/ 1127 h 1281"/>
                  <a:gd name="T36" fmla="*/ 896 w 896"/>
                  <a:gd name="T37" fmla="*/ 1151 h 1281"/>
                  <a:gd name="T38" fmla="*/ 894 w 896"/>
                  <a:gd name="T39" fmla="*/ 1175 h 1281"/>
                  <a:gd name="T40" fmla="*/ 888 w 896"/>
                  <a:gd name="T41" fmla="*/ 1199 h 1281"/>
                  <a:gd name="T42" fmla="*/ 878 w 896"/>
                  <a:gd name="T43" fmla="*/ 1221 h 1281"/>
                  <a:gd name="T44" fmla="*/ 861 w 896"/>
                  <a:gd name="T45" fmla="*/ 1243 h 1281"/>
                  <a:gd name="T46" fmla="*/ 842 w 896"/>
                  <a:gd name="T47" fmla="*/ 1258 h 1281"/>
                  <a:gd name="T48" fmla="*/ 821 w 896"/>
                  <a:gd name="T49" fmla="*/ 1270 h 1281"/>
                  <a:gd name="T50" fmla="*/ 797 w 896"/>
                  <a:gd name="T51" fmla="*/ 1277 h 1281"/>
                  <a:gd name="T52" fmla="*/ 772 w 896"/>
                  <a:gd name="T53" fmla="*/ 1281 h 1281"/>
                  <a:gd name="T54" fmla="*/ 750 w 896"/>
                  <a:gd name="T55" fmla="*/ 1279 h 1281"/>
                  <a:gd name="T56" fmla="*/ 728 w 896"/>
                  <a:gd name="T57" fmla="*/ 1273 h 1281"/>
                  <a:gd name="T58" fmla="*/ 707 w 896"/>
                  <a:gd name="T59" fmla="*/ 1262 h 1281"/>
                  <a:gd name="T60" fmla="*/ 297 w 896"/>
                  <a:gd name="T61" fmla="*/ 1010 h 1281"/>
                  <a:gd name="T62" fmla="*/ 268 w 896"/>
                  <a:gd name="T63" fmla="*/ 1020 h 1281"/>
                  <a:gd name="T64" fmla="*/ 238 w 896"/>
                  <a:gd name="T65" fmla="*/ 1027 h 1281"/>
                  <a:gd name="T66" fmla="*/ 207 w 896"/>
                  <a:gd name="T67" fmla="*/ 1031 h 1281"/>
                  <a:gd name="T68" fmla="*/ 169 w 896"/>
                  <a:gd name="T69" fmla="*/ 1027 h 1281"/>
                  <a:gd name="T70" fmla="*/ 135 w 896"/>
                  <a:gd name="T71" fmla="*/ 1018 h 1281"/>
                  <a:gd name="T72" fmla="*/ 103 w 896"/>
                  <a:gd name="T73" fmla="*/ 1003 h 1281"/>
                  <a:gd name="T74" fmla="*/ 74 w 896"/>
                  <a:gd name="T75" fmla="*/ 982 h 1281"/>
                  <a:gd name="T76" fmla="*/ 49 w 896"/>
                  <a:gd name="T77" fmla="*/ 957 h 1281"/>
                  <a:gd name="T78" fmla="*/ 29 w 896"/>
                  <a:gd name="T79" fmla="*/ 929 h 1281"/>
                  <a:gd name="T80" fmla="*/ 13 w 896"/>
                  <a:gd name="T81" fmla="*/ 895 h 1281"/>
                  <a:gd name="T82" fmla="*/ 4 w 896"/>
                  <a:gd name="T83" fmla="*/ 861 h 1281"/>
                  <a:gd name="T84" fmla="*/ 0 w 896"/>
                  <a:gd name="T85" fmla="*/ 824 h 1281"/>
                  <a:gd name="T86" fmla="*/ 3 w 896"/>
                  <a:gd name="T87" fmla="*/ 790 h 1281"/>
                  <a:gd name="T88" fmla="*/ 11 w 896"/>
                  <a:gd name="T89" fmla="*/ 757 h 1281"/>
                  <a:gd name="T90" fmla="*/ 24 w 896"/>
                  <a:gd name="T91" fmla="*/ 728 h 1281"/>
                  <a:gd name="T92" fmla="*/ 42 w 896"/>
                  <a:gd name="T93" fmla="*/ 700 h 1281"/>
                  <a:gd name="T94" fmla="*/ 63 w 896"/>
                  <a:gd name="T95" fmla="*/ 675 h 1281"/>
                  <a:gd name="T96" fmla="*/ 88 w 896"/>
                  <a:gd name="T97" fmla="*/ 655 h 1281"/>
                  <a:gd name="T98" fmla="*/ 107 w 896"/>
                  <a:gd name="T99" fmla="*/ 119 h 1281"/>
                  <a:gd name="T100" fmla="*/ 112 w 896"/>
                  <a:gd name="T101" fmla="*/ 91 h 1281"/>
                  <a:gd name="T102" fmla="*/ 122 w 896"/>
                  <a:gd name="T103" fmla="*/ 65 h 1281"/>
                  <a:gd name="T104" fmla="*/ 137 w 896"/>
                  <a:gd name="T105" fmla="*/ 42 h 1281"/>
                  <a:gd name="T106" fmla="*/ 157 w 896"/>
                  <a:gd name="T107" fmla="*/ 23 h 1281"/>
                  <a:gd name="T108" fmla="*/ 181 w 896"/>
                  <a:gd name="T109" fmla="*/ 10 h 1281"/>
                  <a:gd name="T110" fmla="*/ 207 w 896"/>
                  <a:gd name="T111" fmla="*/ 2 h 1281"/>
                  <a:gd name="T112" fmla="*/ 236 w 896"/>
                  <a:gd name="T113" fmla="*/ 0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6" h="1281">
                    <a:moveTo>
                      <a:pt x="236" y="0"/>
                    </a:moveTo>
                    <a:lnTo>
                      <a:pt x="265" y="4"/>
                    </a:lnTo>
                    <a:lnTo>
                      <a:pt x="290" y="14"/>
                    </a:lnTo>
                    <a:lnTo>
                      <a:pt x="312" y="29"/>
                    </a:lnTo>
                    <a:lnTo>
                      <a:pt x="331" y="50"/>
                    </a:lnTo>
                    <a:lnTo>
                      <a:pt x="344" y="73"/>
                    </a:lnTo>
                    <a:lnTo>
                      <a:pt x="354" y="100"/>
                    </a:lnTo>
                    <a:lnTo>
                      <a:pt x="355" y="128"/>
                    </a:lnTo>
                    <a:lnTo>
                      <a:pt x="336" y="663"/>
                    </a:lnTo>
                    <a:lnTo>
                      <a:pt x="362" y="688"/>
                    </a:lnTo>
                    <a:lnTo>
                      <a:pt x="384" y="718"/>
                    </a:lnTo>
                    <a:lnTo>
                      <a:pt x="400" y="751"/>
                    </a:lnTo>
                    <a:lnTo>
                      <a:pt x="410" y="787"/>
                    </a:lnTo>
                    <a:lnTo>
                      <a:pt x="837" y="1051"/>
                    </a:lnTo>
                    <a:lnTo>
                      <a:pt x="857" y="1067"/>
                    </a:lnTo>
                    <a:lnTo>
                      <a:pt x="873" y="1085"/>
                    </a:lnTo>
                    <a:lnTo>
                      <a:pt x="885" y="1106"/>
                    </a:lnTo>
                    <a:lnTo>
                      <a:pt x="893" y="1127"/>
                    </a:lnTo>
                    <a:lnTo>
                      <a:pt x="896" y="1151"/>
                    </a:lnTo>
                    <a:lnTo>
                      <a:pt x="894" y="1175"/>
                    </a:lnTo>
                    <a:lnTo>
                      <a:pt x="888" y="1199"/>
                    </a:lnTo>
                    <a:lnTo>
                      <a:pt x="878" y="1221"/>
                    </a:lnTo>
                    <a:lnTo>
                      <a:pt x="861" y="1243"/>
                    </a:lnTo>
                    <a:lnTo>
                      <a:pt x="842" y="1258"/>
                    </a:lnTo>
                    <a:lnTo>
                      <a:pt x="821" y="1270"/>
                    </a:lnTo>
                    <a:lnTo>
                      <a:pt x="797" y="1277"/>
                    </a:lnTo>
                    <a:lnTo>
                      <a:pt x="772" y="1281"/>
                    </a:lnTo>
                    <a:lnTo>
                      <a:pt x="750" y="1279"/>
                    </a:lnTo>
                    <a:lnTo>
                      <a:pt x="728" y="1273"/>
                    </a:lnTo>
                    <a:lnTo>
                      <a:pt x="707" y="1262"/>
                    </a:lnTo>
                    <a:lnTo>
                      <a:pt x="297" y="1010"/>
                    </a:lnTo>
                    <a:lnTo>
                      <a:pt x="268" y="1020"/>
                    </a:lnTo>
                    <a:lnTo>
                      <a:pt x="238" y="1027"/>
                    </a:lnTo>
                    <a:lnTo>
                      <a:pt x="207" y="1031"/>
                    </a:lnTo>
                    <a:lnTo>
                      <a:pt x="169" y="1027"/>
                    </a:lnTo>
                    <a:lnTo>
                      <a:pt x="135" y="1018"/>
                    </a:lnTo>
                    <a:lnTo>
                      <a:pt x="103" y="1003"/>
                    </a:lnTo>
                    <a:lnTo>
                      <a:pt x="74" y="982"/>
                    </a:lnTo>
                    <a:lnTo>
                      <a:pt x="49" y="957"/>
                    </a:lnTo>
                    <a:lnTo>
                      <a:pt x="29" y="929"/>
                    </a:lnTo>
                    <a:lnTo>
                      <a:pt x="13" y="895"/>
                    </a:lnTo>
                    <a:lnTo>
                      <a:pt x="4" y="861"/>
                    </a:lnTo>
                    <a:lnTo>
                      <a:pt x="0" y="824"/>
                    </a:lnTo>
                    <a:lnTo>
                      <a:pt x="3" y="790"/>
                    </a:lnTo>
                    <a:lnTo>
                      <a:pt x="11" y="757"/>
                    </a:lnTo>
                    <a:lnTo>
                      <a:pt x="24" y="728"/>
                    </a:lnTo>
                    <a:lnTo>
                      <a:pt x="42" y="700"/>
                    </a:lnTo>
                    <a:lnTo>
                      <a:pt x="63" y="675"/>
                    </a:lnTo>
                    <a:lnTo>
                      <a:pt x="88" y="655"/>
                    </a:lnTo>
                    <a:lnTo>
                      <a:pt x="107" y="119"/>
                    </a:lnTo>
                    <a:lnTo>
                      <a:pt x="112" y="91"/>
                    </a:lnTo>
                    <a:lnTo>
                      <a:pt x="122" y="65"/>
                    </a:lnTo>
                    <a:lnTo>
                      <a:pt x="137" y="42"/>
                    </a:lnTo>
                    <a:lnTo>
                      <a:pt x="157" y="23"/>
                    </a:lnTo>
                    <a:lnTo>
                      <a:pt x="181" y="10"/>
                    </a:lnTo>
                    <a:lnTo>
                      <a:pt x="207" y="2"/>
                    </a:lnTo>
                    <a:lnTo>
                      <a:pt x="23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8" name="Group 14"/>
            <p:cNvGrpSpPr>
              <a:grpSpLocks noChangeAspect="1"/>
            </p:cNvGrpSpPr>
            <p:nvPr/>
          </p:nvGrpSpPr>
          <p:grpSpPr bwMode="auto">
            <a:xfrm>
              <a:off x="2793578" y="3208888"/>
              <a:ext cx="516679" cy="630239"/>
              <a:chOff x="1942" y="639"/>
              <a:chExt cx="2466" cy="3008"/>
            </a:xfrm>
            <a:solidFill>
              <a:schemeClr val="bg1"/>
            </a:solidFill>
          </p:grpSpPr>
          <p:sp>
            <p:nvSpPr>
              <p:cNvPr id="79" name="Freeform 16"/>
              <p:cNvSpPr>
                <a:spLocks noEditPoints="1"/>
              </p:cNvSpPr>
              <p:nvPr/>
            </p:nvSpPr>
            <p:spPr bwMode="auto">
              <a:xfrm>
                <a:off x="1942" y="639"/>
                <a:ext cx="2130" cy="3008"/>
              </a:xfrm>
              <a:custGeom>
                <a:avLst/>
                <a:gdLst>
                  <a:gd name="T0" fmla="*/ 1646 w 4260"/>
                  <a:gd name="T1" fmla="*/ 5672 h 6015"/>
                  <a:gd name="T2" fmla="*/ 1521 w 4260"/>
                  <a:gd name="T3" fmla="*/ 5824 h 6015"/>
                  <a:gd name="T4" fmla="*/ 3838 w 4260"/>
                  <a:gd name="T5" fmla="*/ 5701 h 6015"/>
                  <a:gd name="T6" fmla="*/ 3651 w 4260"/>
                  <a:gd name="T7" fmla="*/ 5632 h 6015"/>
                  <a:gd name="T8" fmla="*/ 1754 w 4260"/>
                  <a:gd name="T9" fmla="*/ 7 h 6015"/>
                  <a:gd name="T10" fmla="*/ 1855 w 4260"/>
                  <a:gd name="T11" fmla="*/ 177 h 6015"/>
                  <a:gd name="T12" fmla="*/ 1842 w 4260"/>
                  <a:gd name="T13" fmla="*/ 271 h 6015"/>
                  <a:gd name="T14" fmla="*/ 1752 w 4260"/>
                  <a:gd name="T15" fmla="*/ 309 h 6015"/>
                  <a:gd name="T16" fmla="*/ 1677 w 4260"/>
                  <a:gd name="T17" fmla="*/ 251 h 6015"/>
                  <a:gd name="T18" fmla="*/ 1268 w 4260"/>
                  <a:gd name="T19" fmla="*/ 451 h 6015"/>
                  <a:gd name="T20" fmla="*/ 824 w 4260"/>
                  <a:gd name="T21" fmla="*/ 848 h 6015"/>
                  <a:gd name="T22" fmla="*/ 490 w 4260"/>
                  <a:gd name="T23" fmla="*/ 1328 h 6015"/>
                  <a:gd name="T24" fmla="*/ 277 w 4260"/>
                  <a:gd name="T25" fmla="*/ 1871 h 6015"/>
                  <a:gd name="T26" fmla="*/ 193 w 4260"/>
                  <a:gd name="T27" fmla="*/ 2452 h 6015"/>
                  <a:gd name="T28" fmla="*/ 246 w 4260"/>
                  <a:gd name="T29" fmla="*/ 3046 h 6015"/>
                  <a:gd name="T30" fmla="*/ 450 w 4260"/>
                  <a:gd name="T31" fmla="*/ 3632 h 6015"/>
                  <a:gd name="T32" fmla="*/ 789 w 4260"/>
                  <a:gd name="T33" fmla="*/ 4151 h 6015"/>
                  <a:gd name="T34" fmla="*/ 1231 w 4260"/>
                  <a:gd name="T35" fmla="*/ 4561 h 6015"/>
                  <a:gd name="T36" fmla="*/ 1752 w 4260"/>
                  <a:gd name="T37" fmla="*/ 4853 h 6015"/>
                  <a:gd name="T38" fmla="*/ 2327 w 4260"/>
                  <a:gd name="T39" fmla="*/ 5016 h 6015"/>
                  <a:gd name="T40" fmla="*/ 2631 w 4260"/>
                  <a:gd name="T41" fmla="*/ 4985 h 6015"/>
                  <a:gd name="T42" fmla="*/ 2723 w 4260"/>
                  <a:gd name="T43" fmla="*/ 4919 h 6015"/>
                  <a:gd name="T44" fmla="*/ 2813 w 4260"/>
                  <a:gd name="T45" fmla="*/ 4985 h 6015"/>
                  <a:gd name="T46" fmla="*/ 3132 w 4260"/>
                  <a:gd name="T47" fmla="*/ 5014 h 6015"/>
                  <a:gd name="T48" fmla="*/ 3589 w 4260"/>
                  <a:gd name="T49" fmla="*/ 4862 h 6015"/>
                  <a:gd name="T50" fmla="*/ 3602 w 4260"/>
                  <a:gd name="T51" fmla="*/ 4767 h 6015"/>
                  <a:gd name="T52" fmla="*/ 3692 w 4260"/>
                  <a:gd name="T53" fmla="*/ 4730 h 6015"/>
                  <a:gd name="T54" fmla="*/ 3767 w 4260"/>
                  <a:gd name="T55" fmla="*/ 4789 h 6015"/>
                  <a:gd name="T56" fmla="*/ 3816 w 4260"/>
                  <a:gd name="T57" fmla="*/ 4981 h 6015"/>
                  <a:gd name="T58" fmla="*/ 3609 w 4260"/>
                  <a:gd name="T59" fmla="*/ 5091 h 6015"/>
                  <a:gd name="T60" fmla="*/ 2976 w 4260"/>
                  <a:gd name="T61" fmla="*/ 5228 h 6015"/>
                  <a:gd name="T62" fmla="*/ 3719 w 4260"/>
                  <a:gd name="T63" fmla="*/ 5445 h 6015"/>
                  <a:gd name="T64" fmla="*/ 3958 w 4260"/>
                  <a:gd name="T65" fmla="*/ 5549 h 6015"/>
                  <a:gd name="T66" fmla="*/ 4104 w 4260"/>
                  <a:gd name="T67" fmla="*/ 5760 h 6015"/>
                  <a:gd name="T68" fmla="*/ 4220 w 4260"/>
                  <a:gd name="T69" fmla="*/ 5842 h 6015"/>
                  <a:gd name="T70" fmla="*/ 4255 w 4260"/>
                  <a:gd name="T71" fmla="*/ 5949 h 6015"/>
                  <a:gd name="T72" fmla="*/ 4163 w 4260"/>
                  <a:gd name="T73" fmla="*/ 6015 h 6015"/>
                  <a:gd name="T74" fmla="*/ 1204 w 4260"/>
                  <a:gd name="T75" fmla="*/ 5976 h 6015"/>
                  <a:gd name="T76" fmla="*/ 1204 w 4260"/>
                  <a:gd name="T77" fmla="*/ 5863 h 6015"/>
                  <a:gd name="T78" fmla="*/ 1323 w 4260"/>
                  <a:gd name="T79" fmla="*/ 5824 h 6015"/>
                  <a:gd name="T80" fmla="*/ 1440 w 4260"/>
                  <a:gd name="T81" fmla="*/ 5593 h 6015"/>
                  <a:gd name="T82" fmla="*/ 1659 w 4260"/>
                  <a:gd name="T83" fmla="*/ 5458 h 6015"/>
                  <a:gd name="T84" fmla="*/ 2626 w 4260"/>
                  <a:gd name="T85" fmla="*/ 5238 h 6015"/>
                  <a:gd name="T86" fmla="*/ 2018 w 4260"/>
                  <a:gd name="T87" fmla="*/ 5146 h 6015"/>
                  <a:gd name="T88" fmla="*/ 1450 w 4260"/>
                  <a:gd name="T89" fmla="*/ 4922 h 6015"/>
                  <a:gd name="T90" fmla="*/ 943 w 4260"/>
                  <a:gd name="T91" fmla="*/ 4578 h 6015"/>
                  <a:gd name="T92" fmla="*/ 521 w 4260"/>
                  <a:gd name="T93" fmla="*/ 4120 h 6015"/>
                  <a:gd name="T94" fmla="*/ 207 w 4260"/>
                  <a:gd name="T95" fmla="*/ 3561 h 6015"/>
                  <a:gd name="T96" fmla="*/ 31 w 4260"/>
                  <a:gd name="T97" fmla="*/ 2934 h 6015"/>
                  <a:gd name="T98" fmla="*/ 7 w 4260"/>
                  <a:gd name="T99" fmla="*/ 2305 h 6015"/>
                  <a:gd name="T100" fmla="*/ 128 w 4260"/>
                  <a:gd name="T101" fmla="*/ 1697 h 6015"/>
                  <a:gd name="T102" fmla="*/ 382 w 4260"/>
                  <a:gd name="T103" fmla="*/ 1132 h 6015"/>
                  <a:gd name="T104" fmla="*/ 756 w 4260"/>
                  <a:gd name="T105" fmla="*/ 637 h 6015"/>
                  <a:gd name="T106" fmla="*/ 1246 w 4260"/>
                  <a:gd name="T107" fmla="*/ 234 h 6015"/>
                  <a:gd name="T108" fmla="*/ 1705 w 4260"/>
                  <a:gd name="T109" fmla="*/ 0 h 6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60" h="6015">
                    <a:moveTo>
                      <a:pt x="1793" y="5632"/>
                    </a:moveTo>
                    <a:lnTo>
                      <a:pt x="1741" y="5635"/>
                    </a:lnTo>
                    <a:lnTo>
                      <a:pt x="1692" y="5650"/>
                    </a:lnTo>
                    <a:lnTo>
                      <a:pt x="1646" y="5672"/>
                    </a:lnTo>
                    <a:lnTo>
                      <a:pt x="1605" y="5701"/>
                    </a:lnTo>
                    <a:lnTo>
                      <a:pt x="1571" y="5736"/>
                    </a:lnTo>
                    <a:lnTo>
                      <a:pt x="1543" y="5778"/>
                    </a:lnTo>
                    <a:lnTo>
                      <a:pt x="1521" y="5824"/>
                    </a:lnTo>
                    <a:lnTo>
                      <a:pt x="3923" y="5824"/>
                    </a:lnTo>
                    <a:lnTo>
                      <a:pt x="3903" y="5778"/>
                    </a:lnTo>
                    <a:lnTo>
                      <a:pt x="3873" y="5736"/>
                    </a:lnTo>
                    <a:lnTo>
                      <a:pt x="3838" y="5701"/>
                    </a:lnTo>
                    <a:lnTo>
                      <a:pt x="3798" y="5672"/>
                    </a:lnTo>
                    <a:lnTo>
                      <a:pt x="3752" y="5650"/>
                    </a:lnTo>
                    <a:lnTo>
                      <a:pt x="3705" y="5635"/>
                    </a:lnTo>
                    <a:lnTo>
                      <a:pt x="3651" y="5632"/>
                    </a:lnTo>
                    <a:lnTo>
                      <a:pt x="1793" y="5632"/>
                    </a:lnTo>
                    <a:close/>
                    <a:moveTo>
                      <a:pt x="1705" y="0"/>
                    </a:moveTo>
                    <a:lnTo>
                      <a:pt x="1730" y="0"/>
                    </a:lnTo>
                    <a:lnTo>
                      <a:pt x="1754" y="7"/>
                    </a:lnTo>
                    <a:lnTo>
                      <a:pt x="1774" y="18"/>
                    </a:lnTo>
                    <a:lnTo>
                      <a:pt x="1793" y="36"/>
                    </a:lnTo>
                    <a:lnTo>
                      <a:pt x="1805" y="58"/>
                    </a:lnTo>
                    <a:lnTo>
                      <a:pt x="1855" y="177"/>
                    </a:lnTo>
                    <a:lnTo>
                      <a:pt x="1861" y="201"/>
                    </a:lnTo>
                    <a:lnTo>
                      <a:pt x="1861" y="227"/>
                    </a:lnTo>
                    <a:lnTo>
                      <a:pt x="1855" y="251"/>
                    </a:lnTo>
                    <a:lnTo>
                      <a:pt x="1842" y="271"/>
                    </a:lnTo>
                    <a:lnTo>
                      <a:pt x="1826" y="289"/>
                    </a:lnTo>
                    <a:lnTo>
                      <a:pt x="1804" y="302"/>
                    </a:lnTo>
                    <a:lnTo>
                      <a:pt x="1778" y="309"/>
                    </a:lnTo>
                    <a:lnTo>
                      <a:pt x="1752" y="309"/>
                    </a:lnTo>
                    <a:lnTo>
                      <a:pt x="1728" y="302"/>
                    </a:lnTo>
                    <a:lnTo>
                      <a:pt x="1708" y="289"/>
                    </a:lnTo>
                    <a:lnTo>
                      <a:pt x="1690" y="273"/>
                    </a:lnTo>
                    <a:lnTo>
                      <a:pt x="1677" y="251"/>
                    </a:lnTo>
                    <a:lnTo>
                      <a:pt x="1666" y="221"/>
                    </a:lnTo>
                    <a:lnTo>
                      <a:pt x="1527" y="291"/>
                    </a:lnTo>
                    <a:lnTo>
                      <a:pt x="1394" y="368"/>
                    </a:lnTo>
                    <a:lnTo>
                      <a:pt x="1268" y="451"/>
                    </a:lnTo>
                    <a:lnTo>
                      <a:pt x="1147" y="540"/>
                    </a:lnTo>
                    <a:lnTo>
                      <a:pt x="1033" y="637"/>
                    </a:lnTo>
                    <a:lnTo>
                      <a:pt x="925" y="740"/>
                    </a:lnTo>
                    <a:lnTo>
                      <a:pt x="824" y="848"/>
                    </a:lnTo>
                    <a:lnTo>
                      <a:pt x="730" y="962"/>
                    </a:lnTo>
                    <a:lnTo>
                      <a:pt x="642" y="1079"/>
                    </a:lnTo>
                    <a:lnTo>
                      <a:pt x="563" y="1202"/>
                    </a:lnTo>
                    <a:lnTo>
                      <a:pt x="490" y="1328"/>
                    </a:lnTo>
                    <a:lnTo>
                      <a:pt x="426" y="1460"/>
                    </a:lnTo>
                    <a:lnTo>
                      <a:pt x="369" y="1594"/>
                    </a:lnTo>
                    <a:lnTo>
                      <a:pt x="319" y="1732"/>
                    </a:lnTo>
                    <a:lnTo>
                      <a:pt x="277" y="1871"/>
                    </a:lnTo>
                    <a:lnTo>
                      <a:pt x="244" y="2014"/>
                    </a:lnTo>
                    <a:lnTo>
                      <a:pt x="218" y="2159"/>
                    </a:lnTo>
                    <a:lnTo>
                      <a:pt x="202" y="2303"/>
                    </a:lnTo>
                    <a:lnTo>
                      <a:pt x="193" y="2452"/>
                    </a:lnTo>
                    <a:lnTo>
                      <a:pt x="193" y="2598"/>
                    </a:lnTo>
                    <a:lnTo>
                      <a:pt x="202" y="2749"/>
                    </a:lnTo>
                    <a:lnTo>
                      <a:pt x="220" y="2897"/>
                    </a:lnTo>
                    <a:lnTo>
                      <a:pt x="246" y="3046"/>
                    </a:lnTo>
                    <a:lnTo>
                      <a:pt x="283" y="3194"/>
                    </a:lnTo>
                    <a:lnTo>
                      <a:pt x="328" y="3341"/>
                    </a:lnTo>
                    <a:lnTo>
                      <a:pt x="383" y="3487"/>
                    </a:lnTo>
                    <a:lnTo>
                      <a:pt x="450" y="3632"/>
                    </a:lnTo>
                    <a:lnTo>
                      <a:pt x="523" y="3771"/>
                    </a:lnTo>
                    <a:lnTo>
                      <a:pt x="605" y="3905"/>
                    </a:lnTo>
                    <a:lnTo>
                      <a:pt x="694" y="4032"/>
                    </a:lnTo>
                    <a:lnTo>
                      <a:pt x="789" y="4151"/>
                    </a:lnTo>
                    <a:lnTo>
                      <a:pt x="890" y="4264"/>
                    </a:lnTo>
                    <a:lnTo>
                      <a:pt x="998" y="4371"/>
                    </a:lnTo>
                    <a:lnTo>
                      <a:pt x="1112" y="4470"/>
                    </a:lnTo>
                    <a:lnTo>
                      <a:pt x="1231" y="4561"/>
                    </a:lnTo>
                    <a:lnTo>
                      <a:pt x="1356" y="4646"/>
                    </a:lnTo>
                    <a:lnTo>
                      <a:pt x="1483" y="4723"/>
                    </a:lnTo>
                    <a:lnTo>
                      <a:pt x="1616" y="4792"/>
                    </a:lnTo>
                    <a:lnTo>
                      <a:pt x="1752" y="4853"/>
                    </a:lnTo>
                    <a:lnTo>
                      <a:pt x="1892" y="4906"/>
                    </a:lnTo>
                    <a:lnTo>
                      <a:pt x="2035" y="4952"/>
                    </a:lnTo>
                    <a:lnTo>
                      <a:pt x="2180" y="4988"/>
                    </a:lnTo>
                    <a:lnTo>
                      <a:pt x="2327" y="5016"/>
                    </a:lnTo>
                    <a:lnTo>
                      <a:pt x="2475" y="5034"/>
                    </a:lnTo>
                    <a:lnTo>
                      <a:pt x="2626" y="5045"/>
                    </a:lnTo>
                    <a:lnTo>
                      <a:pt x="2626" y="5016"/>
                    </a:lnTo>
                    <a:lnTo>
                      <a:pt x="2631" y="4985"/>
                    </a:lnTo>
                    <a:lnTo>
                      <a:pt x="2644" y="4959"/>
                    </a:lnTo>
                    <a:lnTo>
                      <a:pt x="2666" y="4937"/>
                    </a:lnTo>
                    <a:lnTo>
                      <a:pt x="2692" y="4924"/>
                    </a:lnTo>
                    <a:lnTo>
                      <a:pt x="2723" y="4919"/>
                    </a:lnTo>
                    <a:lnTo>
                      <a:pt x="2752" y="4924"/>
                    </a:lnTo>
                    <a:lnTo>
                      <a:pt x="2780" y="4937"/>
                    </a:lnTo>
                    <a:lnTo>
                      <a:pt x="2800" y="4959"/>
                    </a:lnTo>
                    <a:lnTo>
                      <a:pt x="2813" y="4985"/>
                    </a:lnTo>
                    <a:lnTo>
                      <a:pt x="2818" y="5016"/>
                    </a:lnTo>
                    <a:lnTo>
                      <a:pt x="2818" y="5045"/>
                    </a:lnTo>
                    <a:lnTo>
                      <a:pt x="2976" y="5034"/>
                    </a:lnTo>
                    <a:lnTo>
                      <a:pt x="3132" y="5014"/>
                    </a:lnTo>
                    <a:lnTo>
                      <a:pt x="3290" y="4983"/>
                    </a:lnTo>
                    <a:lnTo>
                      <a:pt x="3446" y="4943"/>
                    </a:lnTo>
                    <a:lnTo>
                      <a:pt x="3602" y="4889"/>
                    </a:lnTo>
                    <a:lnTo>
                      <a:pt x="3589" y="4862"/>
                    </a:lnTo>
                    <a:lnTo>
                      <a:pt x="3583" y="4838"/>
                    </a:lnTo>
                    <a:lnTo>
                      <a:pt x="3583" y="4812"/>
                    </a:lnTo>
                    <a:lnTo>
                      <a:pt x="3589" y="4789"/>
                    </a:lnTo>
                    <a:lnTo>
                      <a:pt x="3602" y="4767"/>
                    </a:lnTo>
                    <a:lnTo>
                      <a:pt x="3620" y="4750"/>
                    </a:lnTo>
                    <a:lnTo>
                      <a:pt x="3642" y="4737"/>
                    </a:lnTo>
                    <a:lnTo>
                      <a:pt x="3666" y="4730"/>
                    </a:lnTo>
                    <a:lnTo>
                      <a:pt x="3692" y="4730"/>
                    </a:lnTo>
                    <a:lnTo>
                      <a:pt x="3716" y="4737"/>
                    </a:lnTo>
                    <a:lnTo>
                      <a:pt x="3738" y="4748"/>
                    </a:lnTo>
                    <a:lnTo>
                      <a:pt x="3754" y="4767"/>
                    </a:lnTo>
                    <a:lnTo>
                      <a:pt x="3767" y="4789"/>
                    </a:lnTo>
                    <a:lnTo>
                      <a:pt x="3816" y="4908"/>
                    </a:lnTo>
                    <a:lnTo>
                      <a:pt x="3824" y="4932"/>
                    </a:lnTo>
                    <a:lnTo>
                      <a:pt x="3824" y="4955"/>
                    </a:lnTo>
                    <a:lnTo>
                      <a:pt x="3816" y="4981"/>
                    </a:lnTo>
                    <a:lnTo>
                      <a:pt x="3804" y="5003"/>
                    </a:lnTo>
                    <a:lnTo>
                      <a:pt x="3787" y="5020"/>
                    </a:lnTo>
                    <a:lnTo>
                      <a:pt x="3765" y="5032"/>
                    </a:lnTo>
                    <a:lnTo>
                      <a:pt x="3609" y="5091"/>
                    </a:lnTo>
                    <a:lnTo>
                      <a:pt x="3451" y="5140"/>
                    </a:lnTo>
                    <a:lnTo>
                      <a:pt x="3294" y="5179"/>
                    </a:lnTo>
                    <a:lnTo>
                      <a:pt x="3136" y="5208"/>
                    </a:lnTo>
                    <a:lnTo>
                      <a:pt x="2976" y="5228"/>
                    </a:lnTo>
                    <a:lnTo>
                      <a:pt x="2818" y="5238"/>
                    </a:lnTo>
                    <a:lnTo>
                      <a:pt x="2818" y="5439"/>
                    </a:lnTo>
                    <a:lnTo>
                      <a:pt x="3651" y="5439"/>
                    </a:lnTo>
                    <a:lnTo>
                      <a:pt x="3719" y="5445"/>
                    </a:lnTo>
                    <a:lnTo>
                      <a:pt x="3785" y="5458"/>
                    </a:lnTo>
                    <a:lnTo>
                      <a:pt x="3848" y="5481"/>
                    </a:lnTo>
                    <a:lnTo>
                      <a:pt x="3905" y="5511"/>
                    </a:lnTo>
                    <a:lnTo>
                      <a:pt x="3958" y="5549"/>
                    </a:lnTo>
                    <a:lnTo>
                      <a:pt x="4004" y="5593"/>
                    </a:lnTo>
                    <a:lnTo>
                      <a:pt x="4044" y="5644"/>
                    </a:lnTo>
                    <a:lnTo>
                      <a:pt x="4079" y="5699"/>
                    </a:lnTo>
                    <a:lnTo>
                      <a:pt x="4104" y="5760"/>
                    </a:lnTo>
                    <a:lnTo>
                      <a:pt x="4123" y="5824"/>
                    </a:lnTo>
                    <a:lnTo>
                      <a:pt x="4163" y="5824"/>
                    </a:lnTo>
                    <a:lnTo>
                      <a:pt x="4194" y="5828"/>
                    </a:lnTo>
                    <a:lnTo>
                      <a:pt x="4220" y="5842"/>
                    </a:lnTo>
                    <a:lnTo>
                      <a:pt x="4242" y="5863"/>
                    </a:lnTo>
                    <a:lnTo>
                      <a:pt x="4255" y="5888"/>
                    </a:lnTo>
                    <a:lnTo>
                      <a:pt x="4260" y="5919"/>
                    </a:lnTo>
                    <a:lnTo>
                      <a:pt x="4255" y="5949"/>
                    </a:lnTo>
                    <a:lnTo>
                      <a:pt x="4242" y="5976"/>
                    </a:lnTo>
                    <a:lnTo>
                      <a:pt x="4220" y="5996"/>
                    </a:lnTo>
                    <a:lnTo>
                      <a:pt x="4194" y="6011"/>
                    </a:lnTo>
                    <a:lnTo>
                      <a:pt x="4163" y="6015"/>
                    </a:lnTo>
                    <a:lnTo>
                      <a:pt x="1281" y="6015"/>
                    </a:lnTo>
                    <a:lnTo>
                      <a:pt x="1250" y="6011"/>
                    </a:lnTo>
                    <a:lnTo>
                      <a:pt x="1224" y="5996"/>
                    </a:lnTo>
                    <a:lnTo>
                      <a:pt x="1204" y="5976"/>
                    </a:lnTo>
                    <a:lnTo>
                      <a:pt x="1189" y="5949"/>
                    </a:lnTo>
                    <a:lnTo>
                      <a:pt x="1185" y="5919"/>
                    </a:lnTo>
                    <a:lnTo>
                      <a:pt x="1189" y="5888"/>
                    </a:lnTo>
                    <a:lnTo>
                      <a:pt x="1204" y="5863"/>
                    </a:lnTo>
                    <a:lnTo>
                      <a:pt x="1224" y="5842"/>
                    </a:lnTo>
                    <a:lnTo>
                      <a:pt x="1250" y="5828"/>
                    </a:lnTo>
                    <a:lnTo>
                      <a:pt x="1281" y="5824"/>
                    </a:lnTo>
                    <a:lnTo>
                      <a:pt x="1323" y="5824"/>
                    </a:lnTo>
                    <a:lnTo>
                      <a:pt x="1339" y="5760"/>
                    </a:lnTo>
                    <a:lnTo>
                      <a:pt x="1367" y="5699"/>
                    </a:lnTo>
                    <a:lnTo>
                      <a:pt x="1400" y="5644"/>
                    </a:lnTo>
                    <a:lnTo>
                      <a:pt x="1440" y="5593"/>
                    </a:lnTo>
                    <a:lnTo>
                      <a:pt x="1488" y="5549"/>
                    </a:lnTo>
                    <a:lnTo>
                      <a:pt x="1539" y="5511"/>
                    </a:lnTo>
                    <a:lnTo>
                      <a:pt x="1598" y="5481"/>
                    </a:lnTo>
                    <a:lnTo>
                      <a:pt x="1659" y="5458"/>
                    </a:lnTo>
                    <a:lnTo>
                      <a:pt x="1725" y="5445"/>
                    </a:lnTo>
                    <a:lnTo>
                      <a:pt x="1793" y="5439"/>
                    </a:lnTo>
                    <a:lnTo>
                      <a:pt x="2626" y="5439"/>
                    </a:lnTo>
                    <a:lnTo>
                      <a:pt x="2626" y="5238"/>
                    </a:lnTo>
                    <a:lnTo>
                      <a:pt x="2472" y="5228"/>
                    </a:lnTo>
                    <a:lnTo>
                      <a:pt x="2319" y="5208"/>
                    </a:lnTo>
                    <a:lnTo>
                      <a:pt x="2167" y="5181"/>
                    </a:lnTo>
                    <a:lnTo>
                      <a:pt x="2018" y="5146"/>
                    </a:lnTo>
                    <a:lnTo>
                      <a:pt x="1872" y="5102"/>
                    </a:lnTo>
                    <a:lnTo>
                      <a:pt x="1728" y="5051"/>
                    </a:lnTo>
                    <a:lnTo>
                      <a:pt x="1587" y="4990"/>
                    </a:lnTo>
                    <a:lnTo>
                      <a:pt x="1450" y="4922"/>
                    </a:lnTo>
                    <a:lnTo>
                      <a:pt x="1316" y="4847"/>
                    </a:lnTo>
                    <a:lnTo>
                      <a:pt x="1187" y="4765"/>
                    </a:lnTo>
                    <a:lnTo>
                      <a:pt x="1062" y="4675"/>
                    </a:lnTo>
                    <a:lnTo>
                      <a:pt x="943" y="4578"/>
                    </a:lnTo>
                    <a:lnTo>
                      <a:pt x="828" y="4473"/>
                    </a:lnTo>
                    <a:lnTo>
                      <a:pt x="719" y="4363"/>
                    </a:lnTo>
                    <a:lnTo>
                      <a:pt x="617" y="4244"/>
                    </a:lnTo>
                    <a:lnTo>
                      <a:pt x="521" y="4120"/>
                    </a:lnTo>
                    <a:lnTo>
                      <a:pt x="431" y="3990"/>
                    </a:lnTo>
                    <a:lnTo>
                      <a:pt x="349" y="3852"/>
                    </a:lnTo>
                    <a:lnTo>
                      <a:pt x="273" y="3709"/>
                    </a:lnTo>
                    <a:lnTo>
                      <a:pt x="207" y="3561"/>
                    </a:lnTo>
                    <a:lnTo>
                      <a:pt x="147" y="3405"/>
                    </a:lnTo>
                    <a:lnTo>
                      <a:pt x="99" y="3249"/>
                    </a:lnTo>
                    <a:lnTo>
                      <a:pt x="61" y="3093"/>
                    </a:lnTo>
                    <a:lnTo>
                      <a:pt x="31" y="2934"/>
                    </a:lnTo>
                    <a:lnTo>
                      <a:pt x="11" y="2776"/>
                    </a:lnTo>
                    <a:lnTo>
                      <a:pt x="0" y="2619"/>
                    </a:lnTo>
                    <a:lnTo>
                      <a:pt x="0" y="2463"/>
                    </a:lnTo>
                    <a:lnTo>
                      <a:pt x="7" y="2305"/>
                    </a:lnTo>
                    <a:lnTo>
                      <a:pt x="26" y="2151"/>
                    </a:lnTo>
                    <a:lnTo>
                      <a:pt x="51" y="1997"/>
                    </a:lnTo>
                    <a:lnTo>
                      <a:pt x="84" y="1845"/>
                    </a:lnTo>
                    <a:lnTo>
                      <a:pt x="128" y="1697"/>
                    </a:lnTo>
                    <a:lnTo>
                      <a:pt x="180" y="1550"/>
                    </a:lnTo>
                    <a:lnTo>
                      <a:pt x="239" y="1407"/>
                    </a:lnTo>
                    <a:lnTo>
                      <a:pt x="306" y="1268"/>
                    </a:lnTo>
                    <a:lnTo>
                      <a:pt x="382" y="1132"/>
                    </a:lnTo>
                    <a:lnTo>
                      <a:pt x="464" y="1002"/>
                    </a:lnTo>
                    <a:lnTo>
                      <a:pt x="554" y="876"/>
                    </a:lnTo>
                    <a:lnTo>
                      <a:pt x="651" y="753"/>
                    </a:lnTo>
                    <a:lnTo>
                      <a:pt x="756" y="637"/>
                    </a:lnTo>
                    <a:lnTo>
                      <a:pt x="868" y="527"/>
                    </a:lnTo>
                    <a:lnTo>
                      <a:pt x="987" y="423"/>
                    </a:lnTo>
                    <a:lnTo>
                      <a:pt x="1114" y="324"/>
                    </a:lnTo>
                    <a:lnTo>
                      <a:pt x="1246" y="234"/>
                    </a:lnTo>
                    <a:lnTo>
                      <a:pt x="1383" y="150"/>
                    </a:lnTo>
                    <a:lnTo>
                      <a:pt x="1528" y="75"/>
                    </a:lnTo>
                    <a:lnTo>
                      <a:pt x="1681" y="7"/>
                    </a:lnTo>
                    <a:lnTo>
                      <a:pt x="17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17"/>
              <p:cNvSpPr>
                <a:spLocks noEditPoints="1"/>
              </p:cNvSpPr>
              <p:nvPr/>
            </p:nvSpPr>
            <p:spPr bwMode="auto">
              <a:xfrm>
                <a:off x="2198" y="795"/>
                <a:ext cx="2210" cy="2209"/>
              </a:xfrm>
              <a:custGeom>
                <a:avLst/>
                <a:gdLst>
                  <a:gd name="T0" fmla="*/ 2071 w 4420"/>
                  <a:gd name="T1" fmla="*/ 4221 h 4417"/>
                  <a:gd name="T2" fmla="*/ 2029 w 4420"/>
                  <a:gd name="T3" fmla="*/ 3946 h 4417"/>
                  <a:gd name="T4" fmla="*/ 2123 w 4420"/>
                  <a:gd name="T5" fmla="*/ 3594 h 4417"/>
                  <a:gd name="T6" fmla="*/ 2503 w 4420"/>
                  <a:gd name="T7" fmla="*/ 4032 h 4417"/>
                  <a:gd name="T8" fmla="*/ 3574 w 4420"/>
                  <a:gd name="T9" fmla="*/ 3125 h 4417"/>
                  <a:gd name="T10" fmla="*/ 3570 w 4420"/>
                  <a:gd name="T11" fmla="*/ 3699 h 4417"/>
                  <a:gd name="T12" fmla="*/ 3708 w 4420"/>
                  <a:gd name="T13" fmla="*/ 3140 h 4417"/>
                  <a:gd name="T14" fmla="*/ 2741 w 4420"/>
                  <a:gd name="T15" fmla="*/ 3239 h 4417"/>
                  <a:gd name="T16" fmla="*/ 3317 w 4420"/>
                  <a:gd name="T17" fmla="*/ 3635 h 4417"/>
                  <a:gd name="T18" fmla="*/ 385 w 4420"/>
                  <a:gd name="T19" fmla="*/ 3068 h 4417"/>
                  <a:gd name="T20" fmla="*/ 996 w 4420"/>
                  <a:gd name="T21" fmla="*/ 3820 h 4417"/>
                  <a:gd name="T22" fmla="*/ 1684 w 4420"/>
                  <a:gd name="T23" fmla="*/ 3774 h 4417"/>
                  <a:gd name="T24" fmla="*/ 1183 w 4420"/>
                  <a:gd name="T25" fmla="*/ 2738 h 4417"/>
                  <a:gd name="T26" fmla="*/ 1796 w 4420"/>
                  <a:gd name="T27" fmla="*/ 3413 h 4417"/>
                  <a:gd name="T28" fmla="*/ 2158 w 4420"/>
                  <a:gd name="T29" fmla="*/ 2333 h 4417"/>
                  <a:gd name="T30" fmla="*/ 3409 w 4420"/>
                  <a:gd name="T31" fmla="*/ 2275 h 4417"/>
                  <a:gd name="T32" fmla="*/ 3242 w 4420"/>
                  <a:gd name="T33" fmla="*/ 2243 h 4417"/>
                  <a:gd name="T34" fmla="*/ 3088 w 4420"/>
                  <a:gd name="T35" fmla="*/ 2953 h 4417"/>
                  <a:gd name="T36" fmla="*/ 3337 w 4420"/>
                  <a:gd name="T37" fmla="*/ 2548 h 4417"/>
                  <a:gd name="T38" fmla="*/ 3508 w 4420"/>
                  <a:gd name="T39" fmla="*/ 2542 h 4417"/>
                  <a:gd name="T40" fmla="*/ 3936 w 4420"/>
                  <a:gd name="T41" fmla="*/ 2988 h 4417"/>
                  <a:gd name="T42" fmla="*/ 4227 w 4420"/>
                  <a:gd name="T43" fmla="*/ 2137 h 4417"/>
                  <a:gd name="T44" fmla="*/ 293 w 4420"/>
                  <a:gd name="T45" fmla="*/ 1578 h 4417"/>
                  <a:gd name="T46" fmla="*/ 231 w 4420"/>
                  <a:gd name="T47" fmla="*/ 2603 h 4417"/>
                  <a:gd name="T48" fmla="*/ 921 w 4420"/>
                  <a:gd name="T49" fmla="*/ 1936 h 4417"/>
                  <a:gd name="T50" fmla="*/ 363 w 4420"/>
                  <a:gd name="T51" fmla="*/ 1397 h 4417"/>
                  <a:gd name="T52" fmla="*/ 1064 w 4420"/>
                  <a:gd name="T53" fmla="*/ 1648 h 4417"/>
                  <a:gd name="T54" fmla="*/ 1752 w 4420"/>
                  <a:gd name="T55" fmla="*/ 1356 h 4417"/>
                  <a:gd name="T56" fmla="*/ 2262 w 4420"/>
                  <a:gd name="T57" fmla="*/ 2082 h 4417"/>
                  <a:gd name="T58" fmla="*/ 2523 w 4420"/>
                  <a:gd name="T59" fmla="*/ 878 h 4417"/>
                  <a:gd name="T60" fmla="*/ 449 w 4420"/>
                  <a:gd name="T61" fmla="*/ 1223 h 4417"/>
                  <a:gd name="T62" fmla="*/ 877 w 4420"/>
                  <a:gd name="T63" fmla="*/ 902 h 4417"/>
                  <a:gd name="T64" fmla="*/ 1213 w 4420"/>
                  <a:gd name="T65" fmla="*/ 537 h 4417"/>
                  <a:gd name="T66" fmla="*/ 1044 w 4420"/>
                  <a:gd name="T67" fmla="*/ 1122 h 4417"/>
                  <a:gd name="T68" fmla="*/ 1679 w 4420"/>
                  <a:gd name="T69" fmla="*/ 1179 h 4417"/>
                  <a:gd name="T70" fmla="*/ 2767 w 4420"/>
                  <a:gd name="T71" fmla="*/ 873 h 4417"/>
                  <a:gd name="T72" fmla="*/ 3970 w 4420"/>
                  <a:gd name="T73" fmla="*/ 1223 h 4417"/>
                  <a:gd name="T74" fmla="*/ 3312 w 4420"/>
                  <a:gd name="T75" fmla="*/ 517 h 4417"/>
                  <a:gd name="T76" fmla="*/ 1974 w 4420"/>
                  <a:gd name="T77" fmla="*/ 1045 h 4417"/>
                  <a:gd name="T78" fmla="*/ 2178 w 4420"/>
                  <a:gd name="T79" fmla="*/ 543 h 4417"/>
                  <a:gd name="T80" fmla="*/ 1604 w 4420"/>
                  <a:gd name="T81" fmla="*/ 312 h 4417"/>
                  <a:gd name="T82" fmla="*/ 2393 w 4420"/>
                  <a:gd name="T83" fmla="*/ 471 h 4417"/>
                  <a:gd name="T84" fmla="*/ 2488 w 4420"/>
                  <a:gd name="T85" fmla="*/ 211 h 4417"/>
                  <a:gd name="T86" fmla="*/ 2789 w 4420"/>
                  <a:gd name="T87" fmla="*/ 77 h 4417"/>
                  <a:gd name="T88" fmla="*/ 3666 w 4420"/>
                  <a:gd name="T89" fmla="*/ 545 h 4417"/>
                  <a:gd name="T90" fmla="*/ 4253 w 4420"/>
                  <a:gd name="T91" fmla="*/ 1364 h 4417"/>
                  <a:gd name="T92" fmla="*/ 4409 w 4420"/>
                  <a:gd name="T93" fmla="*/ 2440 h 4417"/>
                  <a:gd name="T94" fmla="*/ 4194 w 4420"/>
                  <a:gd name="T95" fmla="*/ 3180 h 4417"/>
                  <a:gd name="T96" fmla="*/ 3677 w 4420"/>
                  <a:gd name="T97" fmla="*/ 3862 h 4417"/>
                  <a:gd name="T98" fmla="*/ 2782 w 4420"/>
                  <a:gd name="T99" fmla="*/ 4342 h 4417"/>
                  <a:gd name="T100" fmla="*/ 1772 w 4420"/>
                  <a:gd name="T101" fmla="*/ 4373 h 4417"/>
                  <a:gd name="T102" fmla="*/ 866 w 4420"/>
                  <a:gd name="T103" fmla="*/ 3963 h 4417"/>
                  <a:gd name="T104" fmla="*/ 229 w 4420"/>
                  <a:gd name="T105" fmla="*/ 3189 h 4417"/>
                  <a:gd name="T106" fmla="*/ 0 w 4420"/>
                  <a:gd name="T107" fmla="*/ 2130 h 4417"/>
                  <a:gd name="T108" fmla="*/ 297 w 4420"/>
                  <a:gd name="T109" fmla="*/ 1102 h 4417"/>
                  <a:gd name="T110" fmla="*/ 980 w 4420"/>
                  <a:gd name="T111" fmla="*/ 374 h 4417"/>
                  <a:gd name="T112" fmla="*/ 1921 w 4420"/>
                  <a:gd name="T113" fmla="*/ 19 h 4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20" h="4417">
                    <a:moveTo>
                      <a:pt x="1893" y="3820"/>
                    </a:moveTo>
                    <a:lnTo>
                      <a:pt x="1811" y="3924"/>
                    </a:lnTo>
                    <a:lnTo>
                      <a:pt x="1734" y="4034"/>
                    </a:lnTo>
                    <a:lnTo>
                      <a:pt x="1664" y="4150"/>
                    </a:lnTo>
                    <a:lnTo>
                      <a:pt x="1796" y="4183"/>
                    </a:lnTo>
                    <a:lnTo>
                      <a:pt x="1932" y="4206"/>
                    </a:lnTo>
                    <a:lnTo>
                      <a:pt x="2071" y="4221"/>
                    </a:lnTo>
                    <a:lnTo>
                      <a:pt x="2211" y="4225"/>
                    </a:lnTo>
                    <a:lnTo>
                      <a:pt x="2323" y="4221"/>
                    </a:lnTo>
                    <a:lnTo>
                      <a:pt x="2435" y="4212"/>
                    </a:lnTo>
                    <a:lnTo>
                      <a:pt x="2334" y="4162"/>
                    </a:lnTo>
                    <a:lnTo>
                      <a:pt x="2233" y="4102"/>
                    </a:lnTo>
                    <a:lnTo>
                      <a:pt x="2132" y="4030"/>
                    </a:lnTo>
                    <a:lnTo>
                      <a:pt x="2029" y="3946"/>
                    </a:lnTo>
                    <a:lnTo>
                      <a:pt x="1961" y="3886"/>
                    </a:lnTo>
                    <a:lnTo>
                      <a:pt x="1893" y="3820"/>
                    </a:lnTo>
                    <a:close/>
                    <a:moveTo>
                      <a:pt x="2563" y="3312"/>
                    </a:moveTo>
                    <a:lnTo>
                      <a:pt x="2446" y="3372"/>
                    </a:lnTo>
                    <a:lnTo>
                      <a:pt x="2334" y="3438"/>
                    </a:lnTo>
                    <a:lnTo>
                      <a:pt x="2226" y="3514"/>
                    </a:lnTo>
                    <a:lnTo>
                      <a:pt x="2123" y="3594"/>
                    </a:lnTo>
                    <a:lnTo>
                      <a:pt x="2027" y="3680"/>
                    </a:lnTo>
                    <a:lnTo>
                      <a:pt x="2090" y="3743"/>
                    </a:lnTo>
                    <a:lnTo>
                      <a:pt x="2154" y="3801"/>
                    </a:lnTo>
                    <a:lnTo>
                      <a:pt x="2244" y="3875"/>
                    </a:lnTo>
                    <a:lnTo>
                      <a:pt x="2332" y="3937"/>
                    </a:lnTo>
                    <a:lnTo>
                      <a:pt x="2418" y="3990"/>
                    </a:lnTo>
                    <a:lnTo>
                      <a:pt x="2503" y="4032"/>
                    </a:lnTo>
                    <a:lnTo>
                      <a:pt x="2585" y="4067"/>
                    </a:lnTo>
                    <a:lnTo>
                      <a:pt x="2666" y="4089"/>
                    </a:lnTo>
                    <a:lnTo>
                      <a:pt x="2743" y="4102"/>
                    </a:lnTo>
                    <a:lnTo>
                      <a:pt x="2818" y="4106"/>
                    </a:lnTo>
                    <a:lnTo>
                      <a:pt x="2890" y="4098"/>
                    </a:lnTo>
                    <a:lnTo>
                      <a:pt x="2563" y="3312"/>
                    </a:lnTo>
                    <a:close/>
                    <a:moveTo>
                      <a:pt x="3574" y="3125"/>
                    </a:moveTo>
                    <a:lnTo>
                      <a:pt x="3572" y="3257"/>
                    </a:lnTo>
                    <a:lnTo>
                      <a:pt x="3563" y="3385"/>
                    </a:lnTo>
                    <a:lnTo>
                      <a:pt x="3545" y="3506"/>
                    </a:lnTo>
                    <a:lnTo>
                      <a:pt x="3521" y="3622"/>
                    </a:lnTo>
                    <a:lnTo>
                      <a:pt x="3497" y="3704"/>
                    </a:lnTo>
                    <a:lnTo>
                      <a:pt x="3471" y="3783"/>
                    </a:lnTo>
                    <a:lnTo>
                      <a:pt x="3570" y="3699"/>
                    </a:lnTo>
                    <a:lnTo>
                      <a:pt x="3664" y="3607"/>
                    </a:lnTo>
                    <a:lnTo>
                      <a:pt x="3750" y="3512"/>
                    </a:lnTo>
                    <a:lnTo>
                      <a:pt x="3831" y="3411"/>
                    </a:lnTo>
                    <a:lnTo>
                      <a:pt x="3903" y="3305"/>
                    </a:lnTo>
                    <a:lnTo>
                      <a:pt x="3970" y="3195"/>
                    </a:lnTo>
                    <a:lnTo>
                      <a:pt x="3838" y="3162"/>
                    </a:lnTo>
                    <a:lnTo>
                      <a:pt x="3708" y="3140"/>
                    </a:lnTo>
                    <a:lnTo>
                      <a:pt x="3574" y="3125"/>
                    </a:lnTo>
                    <a:close/>
                    <a:moveTo>
                      <a:pt x="3381" y="3120"/>
                    </a:moveTo>
                    <a:lnTo>
                      <a:pt x="3251" y="3127"/>
                    </a:lnTo>
                    <a:lnTo>
                      <a:pt x="3123" y="3142"/>
                    </a:lnTo>
                    <a:lnTo>
                      <a:pt x="2994" y="3165"/>
                    </a:lnTo>
                    <a:lnTo>
                      <a:pt x="2866" y="3198"/>
                    </a:lnTo>
                    <a:lnTo>
                      <a:pt x="2741" y="3239"/>
                    </a:lnTo>
                    <a:lnTo>
                      <a:pt x="3068" y="4025"/>
                    </a:lnTo>
                    <a:lnTo>
                      <a:pt x="3121" y="3979"/>
                    </a:lnTo>
                    <a:lnTo>
                      <a:pt x="3170" y="3928"/>
                    </a:lnTo>
                    <a:lnTo>
                      <a:pt x="3215" y="3865"/>
                    </a:lnTo>
                    <a:lnTo>
                      <a:pt x="3253" y="3796"/>
                    </a:lnTo>
                    <a:lnTo>
                      <a:pt x="3288" y="3719"/>
                    </a:lnTo>
                    <a:lnTo>
                      <a:pt x="3317" y="3635"/>
                    </a:lnTo>
                    <a:lnTo>
                      <a:pt x="3341" y="3545"/>
                    </a:lnTo>
                    <a:lnTo>
                      <a:pt x="3359" y="3448"/>
                    </a:lnTo>
                    <a:lnTo>
                      <a:pt x="3372" y="3343"/>
                    </a:lnTo>
                    <a:lnTo>
                      <a:pt x="3380" y="3235"/>
                    </a:lnTo>
                    <a:lnTo>
                      <a:pt x="3381" y="3120"/>
                    </a:lnTo>
                    <a:close/>
                    <a:moveTo>
                      <a:pt x="1183" y="2738"/>
                    </a:moveTo>
                    <a:lnTo>
                      <a:pt x="385" y="3068"/>
                    </a:lnTo>
                    <a:lnTo>
                      <a:pt x="449" y="3195"/>
                    </a:lnTo>
                    <a:lnTo>
                      <a:pt x="523" y="3316"/>
                    </a:lnTo>
                    <a:lnTo>
                      <a:pt x="604" y="3431"/>
                    </a:lnTo>
                    <a:lnTo>
                      <a:pt x="692" y="3539"/>
                    </a:lnTo>
                    <a:lnTo>
                      <a:pt x="787" y="3640"/>
                    </a:lnTo>
                    <a:lnTo>
                      <a:pt x="890" y="3733"/>
                    </a:lnTo>
                    <a:lnTo>
                      <a:pt x="996" y="3820"/>
                    </a:lnTo>
                    <a:lnTo>
                      <a:pt x="1110" y="3900"/>
                    </a:lnTo>
                    <a:lnTo>
                      <a:pt x="1227" y="3972"/>
                    </a:lnTo>
                    <a:lnTo>
                      <a:pt x="1350" y="4034"/>
                    </a:lnTo>
                    <a:lnTo>
                      <a:pt x="1479" y="4089"/>
                    </a:lnTo>
                    <a:lnTo>
                      <a:pt x="1541" y="3979"/>
                    </a:lnTo>
                    <a:lnTo>
                      <a:pt x="1609" y="3875"/>
                    </a:lnTo>
                    <a:lnTo>
                      <a:pt x="1684" y="3774"/>
                    </a:lnTo>
                    <a:lnTo>
                      <a:pt x="1763" y="3679"/>
                    </a:lnTo>
                    <a:lnTo>
                      <a:pt x="1653" y="3543"/>
                    </a:lnTo>
                    <a:lnTo>
                      <a:pt x="1549" y="3400"/>
                    </a:lnTo>
                    <a:lnTo>
                      <a:pt x="1449" y="3246"/>
                    </a:lnTo>
                    <a:lnTo>
                      <a:pt x="1354" y="3083"/>
                    </a:lnTo>
                    <a:lnTo>
                      <a:pt x="1266" y="2914"/>
                    </a:lnTo>
                    <a:lnTo>
                      <a:pt x="1183" y="2738"/>
                    </a:lnTo>
                    <a:close/>
                    <a:moveTo>
                      <a:pt x="2158" y="2333"/>
                    </a:moveTo>
                    <a:lnTo>
                      <a:pt x="1360" y="2663"/>
                    </a:lnTo>
                    <a:lnTo>
                      <a:pt x="1437" y="2828"/>
                    </a:lnTo>
                    <a:lnTo>
                      <a:pt x="1519" y="2986"/>
                    </a:lnTo>
                    <a:lnTo>
                      <a:pt x="1607" y="3136"/>
                    </a:lnTo>
                    <a:lnTo>
                      <a:pt x="1699" y="3279"/>
                    </a:lnTo>
                    <a:lnTo>
                      <a:pt x="1796" y="3413"/>
                    </a:lnTo>
                    <a:lnTo>
                      <a:pt x="1897" y="3539"/>
                    </a:lnTo>
                    <a:lnTo>
                      <a:pt x="2004" y="3444"/>
                    </a:lnTo>
                    <a:lnTo>
                      <a:pt x="2117" y="3354"/>
                    </a:lnTo>
                    <a:lnTo>
                      <a:pt x="2237" y="3273"/>
                    </a:lnTo>
                    <a:lnTo>
                      <a:pt x="2361" y="3200"/>
                    </a:lnTo>
                    <a:lnTo>
                      <a:pt x="2490" y="3134"/>
                    </a:lnTo>
                    <a:lnTo>
                      <a:pt x="2158" y="2333"/>
                    </a:lnTo>
                    <a:close/>
                    <a:moveTo>
                      <a:pt x="4110" y="1527"/>
                    </a:moveTo>
                    <a:lnTo>
                      <a:pt x="3312" y="1857"/>
                    </a:lnTo>
                    <a:lnTo>
                      <a:pt x="3372" y="2022"/>
                    </a:lnTo>
                    <a:lnTo>
                      <a:pt x="3426" y="2189"/>
                    </a:lnTo>
                    <a:lnTo>
                      <a:pt x="3429" y="2220"/>
                    </a:lnTo>
                    <a:lnTo>
                      <a:pt x="3424" y="2249"/>
                    </a:lnTo>
                    <a:lnTo>
                      <a:pt x="3409" y="2275"/>
                    </a:lnTo>
                    <a:lnTo>
                      <a:pt x="3389" y="2295"/>
                    </a:lnTo>
                    <a:lnTo>
                      <a:pt x="3361" y="2308"/>
                    </a:lnTo>
                    <a:lnTo>
                      <a:pt x="3330" y="2311"/>
                    </a:lnTo>
                    <a:lnTo>
                      <a:pt x="3301" y="2306"/>
                    </a:lnTo>
                    <a:lnTo>
                      <a:pt x="3275" y="2293"/>
                    </a:lnTo>
                    <a:lnTo>
                      <a:pt x="3255" y="2271"/>
                    </a:lnTo>
                    <a:lnTo>
                      <a:pt x="3242" y="2243"/>
                    </a:lnTo>
                    <a:lnTo>
                      <a:pt x="3191" y="2086"/>
                    </a:lnTo>
                    <a:lnTo>
                      <a:pt x="3134" y="1930"/>
                    </a:lnTo>
                    <a:lnTo>
                      <a:pt x="2336" y="2260"/>
                    </a:lnTo>
                    <a:lnTo>
                      <a:pt x="2668" y="3061"/>
                    </a:lnTo>
                    <a:lnTo>
                      <a:pt x="2805" y="3015"/>
                    </a:lnTo>
                    <a:lnTo>
                      <a:pt x="2945" y="2980"/>
                    </a:lnTo>
                    <a:lnTo>
                      <a:pt x="3088" y="2953"/>
                    </a:lnTo>
                    <a:lnTo>
                      <a:pt x="3229" y="2936"/>
                    </a:lnTo>
                    <a:lnTo>
                      <a:pt x="3374" y="2927"/>
                    </a:lnTo>
                    <a:lnTo>
                      <a:pt x="3363" y="2823"/>
                    </a:lnTo>
                    <a:lnTo>
                      <a:pt x="3348" y="2716"/>
                    </a:lnTo>
                    <a:lnTo>
                      <a:pt x="3330" y="2606"/>
                    </a:lnTo>
                    <a:lnTo>
                      <a:pt x="3328" y="2577"/>
                    </a:lnTo>
                    <a:lnTo>
                      <a:pt x="3337" y="2548"/>
                    </a:lnTo>
                    <a:lnTo>
                      <a:pt x="3354" y="2524"/>
                    </a:lnTo>
                    <a:lnTo>
                      <a:pt x="3378" y="2506"/>
                    </a:lnTo>
                    <a:lnTo>
                      <a:pt x="3407" y="2495"/>
                    </a:lnTo>
                    <a:lnTo>
                      <a:pt x="3437" y="2495"/>
                    </a:lnTo>
                    <a:lnTo>
                      <a:pt x="3466" y="2502"/>
                    </a:lnTo>
                    <a:lnTo>
                      <a:pt x="3490" y="2520"/>
                    </a:lnTo>
                    <a:lnTo>
                      <a:pt x="3508" y="2542"/>
                    </a:lnTo>
                    <a:lnTo>
                      <a:pt x="3519" y="2572"/>
                    </a:lnTo>
                    <a:lnTo>
                      <a:pt x="3539" y="2694"/>
                    </a:lnTo>
                    <a:lnTo>
                      <a:pt x="3556" y="2813"/>
                    </a:lnTo>
                    <a:lnTo>
                      <a:pt x="3567" y="2933"/>
                    </a:lnTo>
                    <a:lnTo>
                      <a:pt x="3690" y="2944"/>
                    </a:lnTo>
                    <a:lnTo>
                      <a:pt x="3813" y="2962"/>
                    </a:lnTo>
                    <a:lnTo>
                      <a:pt x="3936" y="2988"/>
                    </a:lnTo>
                    <a:lnTo>
                      <a:pt x="4057" y="3021"/>
                    </a:lnTo>
                    <a:lnTo>
                      <a:pt x="4112" y="2879"/>
                    </a:lnTo>
                    <a:lnTo>
                      <a:pt x="4158" y="2736"/>
                    </a:lnTo>
                    <a:lnTo>
                      <a:pt x="4191" y="2590"/>
                    </a:lnTo>
                    <a:lnTo>
                      <a:pt x="4215" y="2441"/>
                    </a:lnTo>
                    <a:lnTo>
                      <a:pt x="4227" y="2289"/>
                    </a:lnTo>
                    <a:lnTo>
                      <a:pt x="4227" y="2137"/>
                    </a:lnTo>
                    <a:lnTo>
                      <a:pt x="4216" y="1983"/>
                    </a:lnTo>
                    <a:lnTo>
                      <a:pt x="4192" y="1831"/>
                    </a:lnTo>
                    <a:lnTo>
                      <a:pt x="4158" y="1677"/>
                    </a:lnTo>
                    <a:lnTo>
                      <a:pt x="4110" y="1527"/>
                    </a:lnTo>
                    <a:close/>
                    <a:moveTo>
                      <a:pt x="363" y="1397"/>
                    </a:moveTo>
                    <a:lnTo>
                      <a:pt x="345" y="1437"/>
                    </a:lnTo>
                    <a:lnTo>
                      <a:pt x="293" y="1578"/>
                    </a:lnTo>
                    <a:lnTo>
                      <a:pt x="251" y="1723"/>
                    </a:lnTo>
                    <a:lnTo>
                      <a:pt x="220" y="1868"/>
                    </a:lnTo>
                    <a:lnTo>
                      <a:pt x="200" y="2014"/>
                    </a:lnTo>
                    <a:lnTo>
                      <a:pt x="191" y="2161"/>
                    </a:lnTo>
                    <a:lnTo>
                      <a:pt x="194" y="2309"/>
                    </a:lnTo>
                    <a:lnTo>
                      <a:pt x="207" y="2456"/>
                    </a:lnTo>
                    <a:lnTo>
                      <a:pt x="231" y="2603"/>
                    </a:lnTo>
                    <a:lnTo>
                      <a:pt x="266" y="2747"/>
                    </a:lnTo>
                    <a:lnTo>
                      <a:pt x="312" y="2890"/>
                    </a:lnTo>
                    <a:lnTo>
                      <a:pt x="1108" y="2561"/>
                    </a:lnTo>
                    <a:lnTo>
                      <a:pt x="1051" y="2403"/>
                    </a:lnTo>
                    <a:lnTo>
                      <a:pt x="1000" y="2247"/>
                    </a:lnTo>
                    <a:lnTo>
                      <a:pt x="958" y="2091"/>
                    </a:lnTo>
                    <a:lnTo>
                      <a:pt x="921" y="1936"/>
                    </a:lnTo>
                    <a:lnTo>
                      <a:pt x="892" y="1783"/>
                    </a:lnTo>
                    <a:lnTo>
                      <a:pt x="868" y="1633"/>
                    </a:lnTo>
                    <a:lnTo>
                      <a:pt x="853" y="1485"/>
                    </a:lnTo>
                    <a:lnTo>
                      <a:pt x="730" y="1474"/>
                    </a:lnTo>
                    <a:lnTo>
                      <a:pt x="607" y="1455"/>
                    </a:lnTo>
                    <a:lnTo>
                      <a:pt x="484" y="1430"/>
                    </a:lnTo>
                    <a:lnTo>
                      <a:pt x="363" y="1397"/>
                    </a:lnTo>
                    <a:close/>
                    <a:moveTo>
                      <a:pt x="1752" y="1356"/>
                    </a:moveTo>
                    <a:lnTo>
                      <a:pt x="1615" y="1402"/>
                    </a:lnTo>
                    <a:lnTo>
                      <a:pt x="1475" y="1437"/>
                    </a:lnTo>
                    <a:lnTo>
                      <a:pt x="1334" y="1465"/>
                    </a:lnTo>
                    <a:lnTo>
                      <a:pt x="1191" y="1481"/>
                    </a:lnTo>
                    <a:lnTo>
                      <a:pt x="1048" y="1488"/>
                    </a:lnTo>
                    <a:lnTo>
                      <a:pt x="1064" y="1648"/>
                    </a:lnTo>
                    <a:lnTo>
                      <a:pt x="1092" y="1813"/>
                    </a:lnTo>
                    <a:lnTo>
                      <a:pt x="1126" y="1978"/>
                    </a:lnTo>
                    <a:lnTo>
                      <a:pt x="1171" y="2146"/>
                    </a:lnTo>
                    <a:lnTo>
                      <a:pt x="1226" y="2317"/>
                    </a:lnTo>
                    <a:lnTo>
                      <a:pt x="1286" y="2487"/>
                    </a:lnTo>
                    <a:lnTo>
                      <a:pt x="2084" y="2157"/>
                    </a:lnTo>
                    <a:lnTo>
                      <a:pt x="1752" y="1356"/>
                    </a:lnTo>
                    <a:close/>
                    <a:moveTo>
                      <a:pt x="2523" y="878"/>
                    </a:moveTo>
                    <a:lnTo>
                      <a:pt x="2416" y="973"/>
                    </a:lnTo>
                    <a:lnTo>
                      <a:pt x="2303" y="1063"/>
                    </a:lnTo>
                    <a:lnTo>
                      <a:pt x="2185" y="1144"/>
                    </a:lnTo>
                    <a:lnTo>
                      <a:pt x="2060" y="1217"/>
                    </a:lnTo>
                    <a:lnTo>
                      <a:pt x="1930" y="1283"/>
                    </a:lnTo>
                    <a:lnTo>
                      <a:pt x="2262" y="2082"/>
                    </a:lnTo>
                    <a:lnTo>
                      <a:pt x="3060" y="1752"/>
                    </a:lnTo>
                    <a:lnTo>
                      <a:pt x="2983" y="1589"/>
                    </a:lnTo>
                    <a:lnTo>
                      <a:pt x="2901" y="1432"/>
                    </a:lnTo>
                    <a:lnTo>
                      <a:pt x="2813" y="1279"/>
                    </a:lnTo>
                    <a:lnTo>
                      <a:pt x="2721" y="1138"/>
                    </a:lnTo>
                    <a:lnTo>
                      <a:pt x="2624" y="1003"/>
                    </a:lnTo>
                    <a:lnTo>
                      <a:pt x="2523" y="878"/>
                    </a:lnTo>
                    <a:close/>
                    <a:moveTo>
                      <a:pt x="950" y="633"/>
                    </a:moveTo>
                    <a:lnTo>
                      <a:pt x="851" y="717"/>
                    </a:lnTo>
                    <a:lnTo>
                      <a:pt x="760" y="807"/>
                    </a:lnTo>
                    <a:lnTo>
                      <a:pt x="671" y="902"/>
                    </a:lnTo>
                    <a:lnTo>
                      <a:pt x="591" y="1003"/>
                    </a:lnTo>
                    <a:lnTo>
                      <a:pt x="517" y="1111"/>
                    </a:lnTo>
                    <a:lnTo>
                      <a:pt x="449" y="1223"/>
                    </a:lnTo>
                    <a:lnTo>
                      <a:pt x="582" y="1254"/>
                    </a:lnTo>
                    <a:lnTo>
                      <a:pt x="714" y="1278"/>
                    </a:lnTo>
                    <a:lnTo>
                      <a:pt x="846" y="1292"/>
                    </a:lnTo>
                    <a:lnTo>
                      <a:pt x="848" y="1199"/>
                    </a:lnTo>
                    <a:lnTo>
                      <a:pt x="851" y="1107"/>
                    </a:lnTo>
                    <a:lnTo>
                      <a:pt x="862" y="1003"/>
                    </a:lnTo>
                    <a:lnTo>
                      <a:pt x="877" y="902"/>
                    </a:lnTo>
                    <a:lnTo>
                      <a:pt x="897" y="807"/>
                    </a:lnTo>
                    <a:lnTo>
                      <a:pt x="921" y="717"/>
                    </a:lnTo>
                    <a:lnTo>
                      <a:pt x="950" y="633"/>
                    </a:lnTo>
                    <a:close/>
                    <a:moveTo>
                      <a:pt x="1354" y="392"/>
                    </a:moveTo>
                    <a:lnTo>
                      <a:pt x="1303" y="433"/>
                    </a:lnTo>
                    <a:lnTo>
                      <a:pt x="1257" y="480"/>
                    </a:lnTo>
                    <a:lnTo>
                      <a:pt x="1213" y="537"/>
                    </a:lnTo>
                    <a:lnTo>
                      <a:pt x="1176" y="600"/>
                    </a:lnTo>
                    <a:lnTo>
                      <a:pt x="1141" y="671"/>
                    </a:lnTo>
                    <a:lnTo>
                      <a:pt x="1112" y="748"/>
                    </a:lnTo>
                    <a:lnTo>
                      <a:pt x="1088" y="830"/>
                    </a:lnTo>
                    <a:lnTo>
                      <a:pt x="1068" y="922"/>
                    </a:lnTo>
                    <a:lnTo>
                      <a:pt x="1053" y="1019"/>
                    </a:lnTo>
                    <a:lnTo>
                      <a:pt x="1044" y="1122"/>
                    </a:lnTo>
                    <a:lnTo>
                      <a:pt x="1038" y="1208"/>
                    </a:lnTo>
                    <a:lnTo>
                      <a:pt x="1038" y="1298"/>
                    </a:lnTo>
                    <a:lnTo>
                      <a:pt x="1169" y="1290"/>
                    </a:lnTo>
                    <a:lnTo>
                      <a:pt x="1297" y="1276"/>
                    </a:lnTo>
                    <a:lnTo>
                      <a:pt x="1427" y="1252"/>
                    </a:lnTo>
                    <a:lnTo>
                      <a:pt x="1554" y="1219"/>
                    </a:lnTo>
                    <a:lnTo>
                      <a:pt x="1679" y="1179"/>
                    </a:lnTo>
                    <a:lnTo>
                      <a:pt x="1354" y="392"/>
                    </a:lnTo>
                    <a:close/>
                    <a:moveTo>
                      <a:pt x="2943" y="328"/>
                    </a:moveTo>
                    <a:lnTo>
                      <a:pt x="2881" y="438"/>
                    </a:lnTo>
                    <a:lnTo>
                      <a:pt x="2811" y="543"/>
                    </a:lnTo>
                    <a:lnTo>
                      <a:pt x="2737" y="644"/>
                    </a:lnTo>
                    <a:lnTo>
                      <a:pt x="2657" y="739"/>
                    </a:lnTo>
                    <a:lnTo>
                      <a:pt x="2767" y="873"/>
                    </a:lnTo>
                    <a:lnTo>
                      <a:pt x="2871" y="1017"/>
                    </a:lnTo>
                    <a:lnTo>
                      <a:pt x="2972" y="1171"/>
                    </a:lnTo>
                    <a:lnTo>
                      <a:pt x="3066" y="1333"/>
                    </a:lnTo>
                    <a:lnTo>
                      <a:pt x="3156" y="1503"/>
                    </a:lnTo>
                    <a:lnTo>
                      <a:pt x="3238" y="1679"/>
                    </a:lnTo>
                    <a:lnTo>
                      <a:pt x="4037" y="1349"/>
                    </a:lnTo>
                    <a:lnTo>
                      <a:pt x="3970" y="1223"/>
                    </a:lnTo>
                    <a:lnTo>
                      <a:pt x="3897" y="1102"/>
                    </a:lnTo>
                    <a:lnTo>
                      <a:pt x="3816" y="986"/>
                    </a:lnTo>
                    <a:lnTo>
                      <a:pt x="3728" y="878"/>
                    </a:lnTo>
                    <a:lnTo>
                      <a:pt x="3633" y="777"/>
                    </a:lnTo>
                    <a:lnTo>
                      <a:pt x="3532" y="684"/>
                    </a:lnTo>
                    <a:lnTo>
                      <a:pt x="3424" y="596"/>
                    </a:lnTo>
                    <a:lnTo>
                      <a:pt x="3312" y="517"/>
                    </a:lnTo>
                    <a:lnTo>
                      <a:pt x="3193" y="446"/>
                    </a:lnTo>
                    <a:lnTo>
                      <a:pt x="3070" y="383"/>
                    </a:lnTo>
                    <a:lnTo>
                      <a:pt x="2943" y="328"/>
                    </a:lnTo>
                    <a:close/>
                    <a:moveTo>
                      <a:pt x="1604" y="312"/>
                    </a:moveTo>
                    <a:lnTo>
                      <a:pt x="1530" y="319"/>
                    </a:lnTo>
                    <a:lnTo>
                      <a:pt x="1857" y="1105"/>
                    </a:lnTo>
                    <a:lnTo>
                      <a:pt x="1974" y="1045"/>
                    </a:lnTo>
                    <a:lnTo>
                      <a:pt x="2086" y="979"/>
                    </a:lnTo>
                    <a:lnTo>
                      <a:pt x="2194" y="904"/>
                    </a:lnTo>
                    <a:lnTo>
                      <a:pt x="2297" y="823"/>
                    </a:lnTo>
                    <a:lnTo>
                      <a:pt x="2394" y="735"/>
                    </a:lnTo>
                    <a:lnTo>
                      <a:pt x="2330" y="675"/>
                    </a:lnTo>
                    <a:lnTo>
                      <a:pt x="2266" y="616"/>
                    </a:lnTo>
                    <a:lnTo>
                      <a:pt x="2178" y="543"/>
                    </a:lnTo>
                    <a:lnTo>
                      <a:pt x="2090" y="480"/>
                    </a:lnTo>
                    <a:lnTo>
                      <a:pt x="2004" y="427"/>
                    </a:lnTo>
                    <a:lnTo>
                      <a:pt x="1919" y="383"/>
                    </a:lnTo>
                    <a:lnTo>
                      <a:pt x="1837" y="350"/>
                    </a:lnTo>
                    <a:lnTo>
                      <a:pt x="1756" y="328"/>
                    </a:lnTo>
                    <a:lnTo>
                      <a:pt x="1677" y="314"/>
                    </a:lnTo>
                    <a:lnTo>
                      <a:pt x="1604" y="312"/>
                    </a:lnTo>
                    <a:close/>
                    <a:moveTo>
                      <a:pt x="2209" y="193"/>
                    </a:moveTo>
                    <a:lnTo>
                      <a:pt x="2097" y="194"/>
                    </a:lnTo>
                    <a:lnTo>
                      <a:pt x="1987" y="204"/>
                    </a:lnTo>
                    <a:lnTo>
                      <a:pt x="2086" y="255"/>
                    </a:lnTo>
                    <a:lnTo>
                      <a:pt x="2187" y="315"/>
                    </a:lnTo>
                    <a:lnTo>
                      <a:pt x="2290" y="387"/>
                    </a:lnTo>
                    <a:lnTo>
                      <a:pt x="2393" y="471"/>
                    </a:lnTo>
                    <a:lnTo>
                      <a:pt x="2460" y="532"/>
                    </a:lnTo>
                    <a:lnTo>
                      <a:pt x="2526" y="596"/>
                    </a:lnTo>
                    <a:lnTo>
                      <a:pt x="2611" y="493"/>
                    </a:lnTo>
                    <a:lnTo>
                      <a:pt x="2688" y="383"/>
                    </a:lnTo>
                    <a:lnTo>
                      <a:pt x="2758" y="268"/>
                    </a:lnTo>
                    <a:lnTo>
                      <a:pt x="2624" y="235"/>
                    </a:lnTo>
                    <a:lnTo>
                      <a:pt x="2488" y="211"/>
                    </a:lnTo>
                    <a:lnTo>
                      <a:pt x="2350" y="196"/>
                    </a:lnTo>
                    <a:lnTo>
                      <a:pt x="2209" y="193"/>
                    </a:lnTo>
                    <a:close/>
                    <a:moveTo>
                      <a:pt x="2209" y="0"/>
                    </a:moveTo>
                    <a:lnTo>
                      <a:pt x="2358" y="4"/>
                    </a:lnTo>
                    <a:lnTo>
                      <a:pt x="2504" y="19"/>
                    </a:lnTo>
                    <a:lnTo>
                      <a:pt x="2649" y="44"/>
                    </a:lnTo>
                    <a:lnTo>
                      <a:pt x="2789" y="77"/>
                    </a:lnTo>
                    <a:lnTo>
                      <a:pt x="2928" y="119"/>
                    </a:lnTo>
                    <a:lnTo>
                      <a:pt x="3062" y="169"/>
                    </a:lnTo>
                    <a:lnTo>
                      <a:pt x="3193" y="229"/>
                    </a:lnTo>
                    <a:lnTo>
                      <a:pt x="3317" y="295"/>
                    </a:lnTo>
                    <a:lnTo>
                      <a:pt x="3438" y="370"/>
                    </a:lnTo>
                    <a:lnTo>
                      <a:pt x="3554" y="455"/>
                    </a:lnTo>
                    <a:lnTo>
                      <a:pt x="3666" y="545"/>
                    </a:lnTo>
                    <a:lnTo>
                      <a:pt x="3770" y="642"/>
                    </a:lnTo>
                    <a:lnTo>
                      <a:pt x="3868" y="746"/>
                    </a:lnTo>
                    <a:lnTo>
                      <a:pt x="3959" y="858"/>
                    </a:lnTo>
                    <a:lnTo>
                      <a:pt x="4044" y="975"/>
                    </a:lnTo>
                    <a:lnTo>
                      <a:pt x="4121" y="1098"/>
                    </a:lnTo>
                    <a:lnTo>
                      <a:pt x="4191" y="1228"/>
                    </a:lnTo>
                    <a:lnTo>
                      <a:pt x="4253" y="1364"/>
                    </a:lnTo>
                    <a:lnTo>
                      <a:pt x="4310" y="1516"/>
                    </a:lnTo>
                    <a:lnTo>
                      <a:pt x="4354" y="1668"/>
                    </a:lnTo>
                    <a:lnTo>
                      <a:pt x="4387" y="1824"/>
                    </a:lnTo>
                    <a:lnTo>
                      <a:pt x="4409" y="1978"/>
                    </a:lnTo>
                    <a:lnTo>
                      <a:pt x="4420" y="2132"/>
                    </a:lnTo>
                    <a:lnTo>
                      <a:pt x="4420" y="2286"/>
                    </a:lnTo>
                    <a:lnTo>
                      <a:pt x="4409" y="2440"/>
                    </a:lnTo>
                    <a:lnTo>
                      <a:pt x="4387" y="2590"/>
                    </a:lnTo>
                    <a:lnTo>
                      <a:pt x="4356" y="2738"/>
                    </a:lnTo>
                    <a:lnTo>
                      <a:pt x="4314" y="2885"/>
                    </a:lnTo>
                    <a:lnTo>
                      <a:pt x="4262" y="3028"/>
                    </a:lnTo>
                    <a:lnTo>
                      <a:pt x="4200" y="3167"/>
                    </a:lnTo>
                    <a:lnTo>
                      <a:pt x="4200" y="3169"/>
                    </a:lnTo>
                    <a:lnTo>
                      <a:pt x="4194" y="3180"/>
                    </a:lnTo>
                    <a:lnTo>
                      <a:pt x="4189" y="3191"/>
                    </a:lnTo>
                    <a:lnTo>
                      <a:pt x="4123" y="3316"/>
                    </a:lnTo>
                    <a:lnTo>
                      <a:pt x="4048" y="3435"/>
                    </a:lnTo>
                    <a:lnTo>
                      <a:pt x="3967" y="3548"/>
                    </a:lnTo>
                    <a:lnTo>
                      <a:pt x="3877" y="3658"/>
                    </a:lnTo>
                    <a:lnTo>
                      <a:pt x="3780" y="3763"/>
                    </a:lnTo>
                    <a:lnTo>
                      <a:pt x="3677" y="3862"/>
                    </a:lnTo>
                    <a:lnTo>
                      <a:pt x="3565" y="3953"/>
                    </a:lnTo>
                    <a:lnTo>
                      <a:pt x="3448" y="4038"/>
                    </a:lnTo>
                    <a:lnTo>
                      <a:pt x="3323" y="4117"/>
                    </a:lnTo>
                    <a:lnTo>
                      <a:pt x="3193" y="4186"/>
                    </a:lnTo>
                    <a:lnTo>
                      <a:pt x="3057" y="4248"/>
                    </a:lnTo>
                    <a:lnTo>
                      <a:pt x="2919" y="4300"/>
                    </a:lnTo>
                    <a:lnTo>
                      <a:pt x="2782" y="4342"/>
                    </a:lnTo>
                    <a:lnTo>
                      <a:pt x="2642" y="4375"/>
                    </a:lnTo>
                    <a:lnTo>
                      <a:pt x="2499" y="4399"/>
                    </a:lnTo>
                    <a:lnTo>
                      <a:pt x="2356" y="4412"/>
                    </a:lnTo>
                    <a:lnTo>
                      <a:pt x="2211" y="4417"/>
                    </a:lnTo>
                    <a:lnTo>
                      <a:pt x="2062" y="4412"/>
                    </a:lnTo>
                    <a:lnTo>
                      <a:pt x="1915" y="4397"/>
                    </a:lnTo>
                    <a:lnTo>
                      <a:pt x="1772" y="4373"/>
                    </a:lnTo>
                    <a:lnTo>
                      <a:pt x="1631" y="4340"/>
                    </a:lnTo>
                    <a:lnTo>
                      <a:pt x="1493" y="4298"/>
                    </a:lnTo>
                    <a:lnTo>
                      <a:pt x="1360" y="4247"/>
                    </a:lnTo>
                    <a:lnTo>
                      <a:pt x="1229" y="4188"/>
                    </a:lnTo>
                    <a:lnTo>
                      <a:pt x="1103" y="4120"/>
                    </a:lnTo>
                    <a:lnTo>
                      <a:pt x="982" y="4045"/>
                    </a:lnTo>
                    <a:lnTo>
                      <a:pt x="866" y="3963"/>
                    </a:lnTo>
                    <a:lnTo>
                      <a:pt x="756" y="3873"/>
                    </a:lnTo>
                    <a:lnTo>
                      <a:pt x="651" y="3776"/>
                    </a:lnTo>
                    <a:lnTo>
                      <a:pt x="552" y="3671"/>
                    </a:lnTo>
                    <a:lnTo>
                      <a:pt x="460" y="3559"/>
                    </a:lnTo>
                    <a:lnTo>
                      <a:pt x="376" y="3442"/>
                    </a:lnTo>
                    <a:lnTo>
                      <a:pt x="299" y="3317"/>
                    </a:lnTo>
                    <a:lnTo>
                      <a:pt x="229" y="3189"/>
                    </a:lnTo>
                    <a:lnTo>
                      <a:pt x="169" y="3054"/>
                    </a:lnTo>
                    <a:lnTo>
                      <a:pt x="112" y="2903"/>
                    </a:lnTo>
                    <a:lnTo>
                      <a:pt x="68" y="2751"/>
                    </a:lnTo>
                    <a:lnTo>
                      <a:pt x="33" y="2597"/>
                    </a:lnTo>
                    <a:lnTo>
                      <a:pt x="11" y="2443"/>
                    </a:lnTo>
                    <a:lnTo>
                      <a:pt x="0" y="2286"/>
                    </a:lnTo>
                    <a:lnTo>
                      <a:pt x="0" y="2130"/>
                    </a:lnTo>
                    <a:lnTo>
                      <a:pt x="11" y="1974"/>
                    </a:lnTo>
                    <a:lnTo>
                      <a:pt x="33" y="1820"/>
                    </a:lnTo>
                    <a:lnTo>
                      <a:pt x="68" y="1666"/>
                    </a:lnTo>
                    <a:lnTo>
                      <a:pt x="112" y="1514"/>
                    </a:lnTo>
                    <a:lnTo>
                      <a:pt x="169" y="1364"/>
                    </a:lnTo>
                    <a:lnTo>
                      <a:pt x="229" y="1230"/>
                    </a:lnTo>
                    <a:lnTo>
                      <a:pt x="297" y="1102"/>
                    </a:lnTo>
                    <a:lnTo>
                      <a:pt x="374" y="979"/>
                    </a:lnTo>
                    <a:lnTo>
                      <a:pt x="457" y="862"/>
                    </a:lnTo>
                    <a:lnTo>
                      <a:pt x="549" y="752"/>
                    </a:lnTo>
                    <a:lnTo>
                      <a:pt x="646" y="647"/>
                    </a:lnTo>
                    <a:lnTo>
                      <a:pt x="750" y="548"/>
                    </a:lnTo>
                    <a:lnTo>
                      <a:pt x="862" y="458"/>
                    </a:lnTo>
                    <a:lnTo>
                      <a:pt x="980" y="374"/>
                    </a:lnTo>
                    <a:lnTo>
                      <a:pt x="1103" y="297"/>
                    </a:lnTo>
                    <a:lnTo>
                      <a:pt x="1231" y="229"/>
                    </a:lnTo>
                    <a:lnTo>
                      <a:pt x="1365" y="169"/>
                    </a:lnTo>
                    <a:lnTo>
                      <a:pt x="1501" y="118"/>
                    </a:lnTo>
                    <a:lnTo>
                      <a:pt x="1638" y="75"/>
                    </a:lnTo>
                    <a:lnTo>
                      <a:pt x="1780" y="42"/>
                    </a:lnTo>
                    <a:lnTo>
                      <a:pt x="1921" y="19"/>
                    </a:lnTo>
                    <a:lnTo>
                      <a:pt x="2064" y="4"/>
                    </a:lnTo>
                    <a:lnTo>
                      <a:pt x="22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1" name="Shape">
              <a:extLst>
                <a:ext uri="{FF2B5EF4-FFF2-40B4-BE49-F238E27FC236}">
                  <a16:creationId xmlns:a16="http://schemas.microsoft.com/office/drawing/2014/main" id="{1BFFA727-52FE-ED42-8AF0-28D2B0329F3E}"/>
                </a:ext>
              </a:extLst>
            </p:cNvPr>
            <p:cNvSpPr/>
            <p:nvPr/>
          </p:nvSpPr>
          <p:spPr>
            <a:xfrm>
              <a:off x="4171015" y="2066152"/>
              <a:ext cx="609178" cy="707277"/>
            </a:xfrm>
            <a:custGeom>
              <a:avLst/>
              <a:gdLst/>
              <a:ahLst/>
              <a:cxnLst>
                <a:cxn ang="0">
                  <a:pos x="wd2" y="hd2"/>
                </a:cxn>
                <a:cxn ang="5400000">
                  <a:pos x="wd2" y="hd2"/>
                </a:cxn>
                <a:cxn ang="10800000">
                  <a:pos x="wd2" y="hd2"/>
                </a:cxn>
                <a:cxn ang="16200000">
                  <a:pos x="wd2" y="hd2"/>
                </a:cxn>
              </a:cxnLst>
              <a:rect l="0" t="0" r="r" b="b"/>
              <a:pathLst>
                <a:path w="21600" h="21600" extrusionOk="0">
                  <a:moveTo>
                    <a:pt x="9822" y="0"/>
                  </a:moveTo>
                  <a:cubicBezTo>
                    <a:pt x="6846" y="0"/>
                    <a:pt x="4462" y="2078"/>
                    <a:pt x="4462" y="4644"/>
                  </a:cubicBezTo>
                  <a:lnTo>
                    <a:pt x="4462" y="7422"/>
                  </a:lnTo>
                  <a:cubicBezTo>
                    <a:pt x="4462" y="9172"/>
                    <a:pt x="5440" y="10822"/>
                    <a:pt x="7052" y="11847"/>
                  </a:cubicBezTo>
                  <a:lnTo>
                    <a:pt x="5699" y="12894"/>
                  </a:lnTo>
                  <a:cubicBezTo>
                    <a:pt x="3075" y="12980"/>
                    <a:pt x="0" y="14795"/>
                    <a:pt x="0" y="17120"/>
                  </a:cubicBezTo>
                  <a:lnTo>
                    <a:pt x="0" y="21172"/>
                  </a:lnTo>
                  <a:cubicBezTo>
                    <a:pt x="0" y="21405"/>
                    <a:pt x="216" y="21600"/>
                    <a:pt x="486" y="21600"/>
                  </a:cubicBezTo>
                  <a:lnTo>
                    <a:pt x="21114" y="21600"/>
                  </a:lnTo>
                  <a:cubicBezTo>
                    <a:pt x="21384" y="21600"/>
                    <a:pt x="21600" y="21405"/>
                    <a:pt x="21600" y="21172"/>
                  </a:cubicBezTo>
                  <a:cubicBezTo>
                    <a:pt x="21600" y="21172"/>
                    <a:pt x="21600" y="17120"/>
                    <a:pt x="21600" y="17120"/>
                  </a:cubicBezTo>
                  <a:cubicBezTo>
                    <a:pt x="21600" y="14800"/>
                    <a:pt x="18530" y="12981"/>
                    <a:pt x="15901" y="12894"/>
                  </a:cubicBezTo>
                  <a:lnTo>
                    <a:pt x="14569" y="11856"/>
                  </a:lnTo>
                  <a:cubicBezTo>
                    <a:pt x="16203" y="10830"/>
                    <a:pt x="17191" y="9175"/>
                    <a:pt x="17191" y="7422"/>
                  </a:cubicBezTo>
                  <a:lnTo>
                    <a:pt x="17191" y="4644"/>
                  </a:lnTo>
                  <a:cubicBezTo>
                    <a:pt x="17191" y="2086"/>
                    <a:pt x="14769" y="0"/>
                    <a:pt x="11789" y="0"/>
                  </a:cubicBezTo>
                  <a:lnTo>
                    <a:pt x="9822" y="0"/>
                  </a:lnTo>
                  <a:close/>
                  <a:moveTo>
                    <a:pt x="9822" y="847"/>
                  </a:moveTo>
                  <a:lnTo>
                    <a:pt x="11789" y="847"/>
                  </a:lnTo>
                  <a:cubicBezTo>
                    <a:pt x="14229" y="847"/>
                    <a:pt x="16208" y="2551"/>
                    <a:pt x="16208" y="4644"/>
                  </a:cubicBezTo>
                  <a:lnTo>
                    <a:pt x="16208" y="4990"/>
                  </a:lnTo>
                  <a:lnTo>
                    <a:pt x="15288" y="3852"/>
                  </a:lnTo>
                  <a:cubicBezTo>
                    <a:pt x="15205" y="3749"/>
                    <a:pt x="15074" y="3680"/>
                    <a:pt x="14929" y="3670"/>
                  </a:cubicBezTo>
                  <a:cubicBezTo>
                    <a:pt x="14783" y="3659"/>
                    <a:pt x="14640" y="3707"/>
                    <a:pt x="14537" y="3797"/>
                  </a:cubicBezTo>
                  <a:cubicBezTo>
                    <a:pt x="13542" y="4674"/>
                    <a:pt x="12394" y="5063"/>
                    <a:pt x="10805" y="5063"/>
                  </a:cubicBezTo>
                  <a:cubicBezTo>
                    <a:pt x="9216" y="5063"/>
                    <a:pt x="8059" y="4674"/>
                    <a:pt x="7063" y="3797"/>
                  </a:cubicBezTo>
                  <a:cubicBezTo>
                    <a:pt x="6960" y="3707"/>
                    <a:pt x="6817" y="3659"/>
                    <a:pt x="6671" y="3670"/>
                  </a:cubicBezTo>
                  <a:cubicBezTo>
                    <a:pt x="6525" y="3681"/>
                    <a:pt x="6394" y="3748"/>
                    <a:pt x="6312" y="3852"/>
                  </a:cubicBezTo>
                  <a:lnTo>
                    <a:pt x="5434" y="4954"/>
                  </a:lnTo>
                  <a:lnTo>
                    <a:pt x="5434" y="4644"/>
                  </a:lnTo>
                  <a:cubicBezTo>
                    <a:pt x="5434" y="2551"/>
                    <a:pt x="7401" y="847"/>
                    <a:pt x="9822" y="847"/>
                  </a:cubicBezTo>
                  <a:close/>
                  <a:moveTo>
                    <a:pt x="14812" y="4726"/>
                  </a:moveTo>
                  <a:lnTo>
                    <a:pt x="16208" y="6465"/>
                  </a:lnTo>
                  <a:lnTo>
                    <a:pt x="16208" y="7422"/>
                  </a:lnTo>
                  <a:cubicBezTo>
                    <a:pt x="16208" y="9948"/>
                    <a:pt x="13813" y="12066"/>
                    <a:pt x="10805" y="12066"/>
                  </a:cubicBezTo>
                  <a:cubicBezTo>
                    <a:pt x="7808" y="12066"/>
                    <a:pt x="5434" y="9954"/>
                    <a:pt x="5434" y="7422"/>
                  </a:cubicBezTo>
                  <a:lnTo>
                    <a:pt x="5434" y="6447"/>
                  </a:lnTo>
                  <a:lnTo>
                    <a:pt x="6798" y="4735"/>
                  </a:lnTo>
                  <a:cubicBezTo>
                    <a:pt x="7888" y="5534"/>
                    <a:pt x="9178" y="5910"/>
                    <a:pt x="10805" y="5910"/>
                  </a:cubicBezTo>
                  <a:cubicBezTo>
                    <a:pt x="12434" y="5910"/>
                    <a:pt x="13722" y="5526"/>
                    <a:pt x="14812" y="4726"/>
                  </a:cubicBezTo>
                  <a:close/>
                  <a:moveTo>
                    <a:pt x="8268" y="6994"/>
                  </a:moveTo>
                  <a:cubicBezTo>
                    <a:pt x="7997" y="6994"/>
                    <a:pt x="7781" y="7179"/>
                    <a:pt x="7781" y="7412"/>
                  </a:cubicBezTo>
                  <a:cubicBezTo>
                    <a:pt x="7781" y="7645"/>
                    <a:pt x="7997" y="7840"/>
                    <a:pt x="8268" y="7840"/>
                  </a:cubicBezTo>
                  <a:cubicBezTo>
                    <a:pt x="8538" y="7840"/>
                    <a:pt x="8765" y="7645"/>
                    <a:pt x="8765" y="7412"/>
                  </a:cubicBezTo>
                  <a:cubicBezTo>
                    <a:pt x="8765" y="7179"/>
                    <a:pt x="8538" y="6994"/>
                    <a:pt x="8268" y="6994"/>
                  </a:cubicBezTo>
                  <a:close/>
                  <a:moveTo>
                    <a:pt x="13004" y="6994"/>
                  </a:moveTo>
                  <a:cubicBezTo>
                    <a:pt x="12733" y="6994"/>
                    <a:pt x="12518" y="7179"/>
                    <a:pt x="12518" y="7412"/>
                  </a:cubicBezTo>
                  <a:cubicBezTo>
                    <a:pt x="12518" y="7645"/>
                    <a:pt x="12733" y="7840"/>
                    <a:pt x="13004" y="7840"/>
                  </a:cubicBezTo>
                  <a:cubicBezTo>
                    <a:pt x="13274" y="7840"/>
                    <a:pt x="13501" y="7645"/>
                    <a:pt x="13501" y="7412"/>
                  </a:cubicBezTo>
                  <a:cubicBezTo>
                    <a:pt x="13501" y="7179"/>
                    <a:pt x="13274" y="6994"/>
                    <a:pt x="13004" y="6994"/>
                  </a:cubicBezTo>
                  <a:close/>
                  <a:moveTo>
                    <a:pt x="9463" y="9935"/>
                  </a:moveTo>
                  <a:cubicBezTo>
                    <a:pt x="9345" y="9971"/>
                    <a:pt x="9235" y="10048"/>
                    <a:pt x="9177" y="10153"/>
                  </a:cubicBezTo>
                  <a:cubicBezTo>
                    <a:pt x="9062" y="10364"/>
                    <a:pt x="9175" y="10610"/>
                    <a:pt x="9420" y="10709"/>
                  </a:cubicBezTo>
                  <a:cubicBezTo>
                    <a:pt x="9831" y="10876"/>
                    <a:pt x="10263" y="10964"/>
                    <a:pt x="10721" y="10964"/>
                  </a:cubicBezTo>
                  <a:cubicBezTo>
                    <a:pt x="11168" y="10964"/>
                    <a:pt x="11606" y="10879"/>
                    <a:pt x="12011" y="10718"/>
                  </a:cubicBezTo>
                  <a:cubicBezTo>
                    <a:pt x="12257" y="10621"/>
                    <a:pt x="12367" y="10374"/>
                    <a:pt x="12254" y="10163"/>
                  </a:cubicBezTo>
                  <a:cubicBezTo>
                    <a:pt x="12141" y="9951"/>
                    <a:pt x="11844" y="9856"/>
                    <a:pt x="11598" y="9953"/>
                  </a:cubicBezTo>
                  <a:cubicBezTo>
                    <a:pt x="11323" y="10062"/>
                    <a:pt x="11026" y="10117"/>
                    <a:pt x="10721" y="10117"/>
                  </a:cubicBezTo>
                  <a:cubicBezTo>
                    <a:pt x="10409" y="10117"/>
                    <a:pt x="10112" y="10058"/>
                    <a:pt x="9833" y="9944"/>
                  </a:cubicBezTo>
                  <a:cubicBezTo>
                    <a:pt x="9710" y="9894"/>
                    <a:pt x="9581" y="9898"/>
                    <a:pt x="9463" y="9935"/>
                  </a:cubicBezTo>
                  <a:close/>
                  <a:moveTo>
                    <a:pt x="7750" y="12439"/>
                  </a:moveTo>
                  <a:lnTo>
                    <a:pt x="10097" y="15681"/>
                  </a:lnTo>
                  <a:lnTo>
                    <a:pt x="8099" y="16546"/>
                  </a:lnTo>
                  <a:lnTo>
                    <a:pt x="6481" y="13423"/>
                  </a:lnTo>
                  <a:cubicBezTo>
                    <a:pt x="6481" y="13423"/>
                    <a:pt x="7750" y="12439"/>
                    <a:pt x="7750" y="12439"/>
                  </a:cubicBezTo>
                  <a:close/>
                  <a:moveTo>
                    <a:pt x="13850" y="12439"/>
                  </a:moveTo>
                  <a:lnTo>
                    <a:pt x="15119" y="13423"/>
                  </a:lnTo>
                  <a:lnTo>
                    <a:pt x="13512" y="16546"/>
                  </a:lnTo>
                  <a:cubicBezTo>
                    <a:pt x="13512" y="16546"/>
                    <a:pt x="11503" y="15681"/>
                    <a:pt x="11503" y="15681"/>
                  </a:cubicBezTo>
                  <a:lnTo>
                    <a:pt x="13850" y="12439"/>
                  </a:lnTo>
                  <a:close/>
                  <a:moveTo>
                    <a:pt x="9103" y="12703"/>
                  </a:moveTo>
                  <a:cubicBezTo>
                    <a:pt x="9656" y="12836"/>
                    <a:pt x="10225" y="12904"/>
                    <a:pt x="10805" y="12904"/>
                  </a:cubicBezTo>
                  <a:cubicBezTo>
                    <a:pt x="11380" y="12904"/>
                    <a:pt x="11947" y="12843"/>
                    <a:pt x="12497" y="12712"/>
                  </a:cubicBezTo>
                  <a:cubicBezTo>
                    <a:pt x="12497" y="12712"/>
                    <a:pt x="10805" y="15053"/>
                    <a:pt x="10805" y="15053"/>
                  </a:cubicBezTo>
                  <a:lnTo>
                    <a:pt x="9103" y="12703"/>
                  </a:lnTo>
                  <a:close/>
                  <a:moveTo>
                    <a:pt x="5572" y="13741"/>
                  </a:moveTo>
                  <a:lnTo>
                    <a:pt x="7411" y="17293"/>
                  </a:lnTo>
                  <a:cubicBezTo>
                    <a:pt x="7466" y="17398"/>
                    <a:pt x="7561" y="17473"/>
                    <a:pt x="7686" y="17511"/>
                  </a:cubicBezTo>
                  <a:cubicBezTo>
                    <a:pt x="7812" y="17550"/>
                    <a:pt x="7958" y="17545"/>
                    <a:pt x="8078" y="17493"/>
                  </a:cubicBezTo>
                  <a:lnTo>
                    <a:pt x="8426" y="17347"/>
                  </a:lnTo>
                  <a:lnTo>
                    <a:pt x="8818" y="18413"/>
                  </a:lnTo>
                  <a:lnTo>
                    <a:pt x="8183" y="20753"/>
                  </a:lnTo>
                  <a:lnTo>
                    <a:pt x="983" y="20753"/>
                  </a:lnTo>
                  <a:cubicBezTo>
                    <a:pt x="983" y="20753"/>
                    <a:pt x="983" y="17120"/>
                    <a:pt x="983" y="17120"/>
                  </a:cubicBezTo>
                  <a:cubicBezTo>
                    <a:pt x="983" y="15382"/>
                    <a:pt x="3429" y="13878"/>
                    <a:pt x="5572" y="13741"/>
                  </a:cubicBezTo>
                  <a:close/>
                  <a:moveTo>
                    <a:pt x="16028" y="13741"/>
                  </a:moveTo>
                  <a:cubicBezTo>
                    <a:pt x="18171" y="13878"/>
                    <a:pt x="20627" y="15382"/>
                    <a:pt x="20627" y="17120"/>
                  </a:cubicBezTo>
                  <a:cubicBezTo>
                    <a:pt x="20627" y="17120"/>
                    <a:pt x="20627" y="20753"/>
                    <a:pt x="20627" y="20753"/>
                  </a:cubicBezTo>
                  <a:lnTo>
                    <a:pt x="13406" y="20753"/>
                  </a:lnTo>
                  <a:lnTo>
                    <a:pt x="12782" y="18413"/>
                  </a:lnTo>
                  <a:lnTo>
                    <a:pt x="13205" y="17356"/>
                  </a:lnTo>
                  <a:lnTo>
                    <a:pt x="13533" y="17493"/>
                  </a:lnTo>
                  <a:cubicBezTo>
                    <a:pt x="13654" y="17545"/>
                    <a:pt x="13789" y="17550"/>
                    <a:pt x="13914" y="17511"/>
                  </a:cubicBezTo>
                  <a:cubicBezTo>
                    <a:pt x="14040" y="17473"/>
                    <a:pt x="14144" y="17398"/>
                    <a:pt x="14199" y="17293"/>
                  </a:cubicBezTo>
                  <a:lnTo>
                    <a:pt x="16028" y="13741"/>
                  </a:lnTo>
                  <a:close/>
                  <a:moveTo>
                    <a:pt x="10805" y="16318"/>
                  </a:moveTo>
                  <a:lnTo>
                    <a:pt x="12328" y="16974"/>
                  </a:lnTo>
                  <a:cubicBezTo>
                    <a:pt x="12328" y="16974"/>
                    <a:pt x="11926" y="17967"/>
                    <a:pt x="11926" y="17967"/>
                  </a:cubicBezTo>
                  <a:lnTo>
                    <a:pt x="9685" y="17967"/>
                  </a:lnTo>
                  <a:lnTo>
                    <a:pt x="9315" y="16965"/>
                  </a:lnTo>
                  <a:lnTo>
                    <a:pt x="10805" y="16318"/>
                  </a:lnTo>
                  <a:close/>
                  <a:moveTo>
                    <a:pt x="9716" y="18813"/>
                  </a:moveTo>
                  <a:lnTo>
                    <a:pt x="11884" y="18813"/>
                  </a:lnTo>
                  <a:lnTo>
                    <a:pt x="12402" y="20753"/>
                  </a:lnTo>
                  <a:lnTo>
                    <a:pt x="9188" y="20753"/>
                  </a:lnTo>
                  <a:cubicBezTo>
                    <a:pt x="9188" y="20753"/>
                    <a:pt x="9716" y="18813"/>
                    <a:pt x="9716" y="18813"/>
                  </a:cubicBezTo>
                  <a:close/>
                  <a:moveTo>
                    <a:pt x="15034" y="18941"/>
                  </a:moveTo>
                  <a:cubicBezTo>
                    <a:pt x="14764" y="18941"/>
                    <a:pt x="14548" y="19127"/>
                    <a:pt x="14548" y="19360"/>
                  </a:cubicBezTo>
                  <a:cubicBezTo>
                    <a:pt x="14548" y="19593"/>
                    <a:pt x="14764" y="19788"/>
                    <a:pt x="15034" y="19788"/>
                  </a:cubicBezTo>
                  <a:lnTo>
                    <a:pt x="17001" y="19788"/>
                  </a:lnTo>
                  <a:cubicBezTo>
                    <a:pt x="17271" y="19788"/>
                    <a:pt x="17487" y="19593"/>
                    <a:pt x="17487" y="19360"/>
                  </a:cubicBezTo>
                  <a:cubicBezTo>
                    <a:pt x="17487" y="19127"/>
                    <a:pt x="17271" y="18941"/>
                    <a:pt x="17001" y="18941"/>
                  </a:cubicBezTo>
                  <a:lnTo>
                    <a:pt x="15034" y="18941"/>
                  </a:lnTo>
                  <a:close/>
                  <a:moveTo>
                    <a:pt x="19094" y="18941"/>
                  </a:moveTo>
                  <a:cubicBezTo>
                    <a:pt x="18824" y="18941"/>
                    <a:pt x="18608" y="19127"/>
                    <a:pt x="18608" y="19360"/>
                  </a:cubicBezTo>
                  <a:cubicBezTo>
                    <a:pt x="18608" y="19593"/>
                    <a:pt x="18824" y="19788"/>
                    <a:pt x="19094" y="19788"/>
                  </a:cubicBezTo>
                  <a:cubicBezTo>
                    <a:pt x="19365" y="19788"/>
                    <a:pt x="19591" y="19593"/>
                    <a:pt x="19591" y="19360"/>
                  </a:cubicBezTo>
                  <a:cubicBezTo>
                    <a:pt x="19591" y="19127"/>
                    <a:pt x="19365" y="18941"/>
                    <a:pt x="19094" y="18941"/>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2" name="Shape">
              <a:extLst>
                <a:ext uri="{FF2B5EF4-FFF2-40B4-BE49-F238E27FC236}">
                  <a16:creationId xmlns:a16="http://schemas.microsoft.com/office/drawing/2014/main" id="{D9DD4C97-236A-2B4E-B9DA-A8DD5F494FE9}"/>
                </a:ext>
              </a:extLst>
            </p:cNvPr>
            <p:cNvSpPr/>
            <p:nvPr/>
          </p:nvSpPr>
          <p:spPr>
            <a:xfrm>
              <a:off x="5474646" y="3208889"/>
              <a:ext cx="777148" cy="764400"/>
            </a:xfrm>
            <a:custGeom>
              <a:avLst/>
              <a:gdLst/>
              <a:ahLst/>
              <a:cxnLst>
                <a:cxn ang="0">
                  <a:pos x="wd2" y="hd2"/>
                </a:cxn>
                <a:cxn ang="5400000">
                  <a:pos x="wd2" y="hd2"/>
                </a:cxn>
                <a:cxn ang="10800000">
                  <a:pos x="wd2" y="hd2"/>
                </a:cxn>
                <a:cxn ang="16200000">
                  <a:pos x="wd2" y="hd2"/>
                </a:cxn>
              </a:cxnLst>
              <a:rect l="0" t="0" r="r" b="b"/>
              <a:pathLst>
                <a:path w="21600" h="21600" extrusionOk="0">
                  <a:moveTo>
                    <a:pt x="3735" y="0"/>
                  </a:moveTo>
                  <a:cubicBezTo>
                    <a:pt x="3545" y="0"/>
                    <a:pt x="3370" y="114"/>
                    <a:pt x="3278" y="306"/>
                  </a:cubicBezTo>
                  <a:lnTo>
                    <a:pt x="67" y="6778"/>
                  </a:lnTo>
                  <a:cubicBezTo>
                    <a:pt x="23" y="6869"/>
                    <a:pt x="0" y="6977"/>
                    <a:pt x="0" y="7084"/>
                  </a:cubicBezTo>
                  <a:cubicBezTo>
                    <a:pt x="0" y="8535"/>
                    <a:pt x="768" y="9774"/>
                    <a:pt x="1858" y="10325"/>
                  </a:cubicBezTo>
                  <a:lnTo>
                    <a:pt x="1858" y="21000"/>
                  </a:lnTo>
                  <a:cubicBezTo>
                    <a:pt x="1858" y="21333"/>
                    <a:pt x="2091" y="21600"/>
                    <a:pt x="2382" y="21600"/>
                  </a:cubicBezTo>
                  <a:lnTo>
                    <a:pt x="5307" y="21600"/>
                  </a:lnTo>
                  <a:cubicBezTo>
                    <a:pt x="5312" y="21600"/>
                    <a:pt x="5322" y="21600"/>
                    <a:pt x="5326" y="21600"/>
                  </a:cubicBezTo>
                  <a:lnTo>
                    <a:pt x="9423" y="21600"/>
                  </a:lnTo>
                  <a:cubicBezTo>
                    <a:pt x="9427" y="21600"/>
                    <a:pt x="9438" y="21600"/>
                    <a:pt x="9442" y="21600"/>
                  </a:cubicBezTo>
                  <a:lnTo>
                    <a:pt x="19208" y="21600"/>
                  </a:lnTo>
                  <a:cubicBezTo>
                    <a:pt x="19500" y="21600"/>
                    <a:pt x="19742" y="21333"/>
                    <a:pt x="19742" y="21000"/>
                  </a:cubicBezTo>
                  <a:lnTo>
                    <a:pt x="19742" y="10402"/>
                  </a:lnTo>
                  <a:cubicBezTo>
                    <a:pt x="19742" y="10376"/>
                    <a:pt x="19747" y="10357"/>
                    <a:pt x="19742" y="10336"/>
                  </a:cubicBezTo>
                  <a:cubicBezTo>
                    <a:pt x="20837" y="9785"/>
                    <a:pt x="21600" y="8539"/>
                    <a:pt x="21600" y="7084"/>
                  </a:cubicBezTo>
                  <a:cubicBezTo>
                    <a:pt x="21600" y="6977"/>
                    <a:pt x="21582" y="6869"/>
                    <a:pt x="21533" y="6778"/>
                  </a:cubicBezTo>
                  <a:lnTo>
                    <a:pt x="18313" y="306"/>
                  </a:lnTo>
                  <a:cubicBezTo>
                    <a:pt x="18220" y="118"/>
                    <a:pt x="18045" y="0"/>
                    <a:pt x="17855" y="0"/>
                  </a:cubicBezTo>
                  <a:lnTo>
                    <a:pt x="3735" y="0"/>
                  </a:lnTo>
                  <a:close/>
                  <a:moveTo>
                    <a:pt x="4049" y="1222"/>
                  </a:moveTo>
                  <a:lnTo>
                    <a:pt x="17551" y="1222"/>
                  </a:lnTo>
                  <a:lnTo>
                    <a:pt x="20056" y="6276"/>
                  </a:lnTo>
                  <a:lnTo>
                    <a:pt x="1544" y="6276"/>
                  </a:lnTo>
                  <a:cubicBezTo>
                    <a:pt x="1544" y="6276"/>
                    <a:pt x="4049" y="1222"/>
                    <a:pt x="4049" y="1222"/>
                  </a:cubicBezTo>
                  <a:close/>
                  <a:moveTo>
                    <a:pt x="1096" y="7487"/>
                  </a:moveTo>
                  <a:lnTo>
                    <a:pt x="5107" y="7487"/>
                  </a:lnTo>
                  <a:cubicBezTo>
                    <a:pt x="4939" y="8580"/>
                    <a:pt x="4099" y="9408"/>
                    <a:pt x="3097" y="9408"/>
                  </a:cubicBezTo>
                  <a:cubicBezTo>
                    <a:pt x="2095" y="9414"/>
                    <a:pt x="1263" y="8580"/>
                    <a:pt x="1096" y="7487"/>
                  </a:cubicBezTo>
                  <a:close/>
                  <a:moveTo>
                    <a:pt x="6231" y="7487"/>
                  </a:moveTo>
                  <a:cubicBezTo>
                    <a:pt x="6231" y="7487"/>
                    <a:pt x="10243" y="7487"/>
                    <a:pt x="10243" y="7487"/>
                  </a:cubicBezTo>
                  <a:cubicBezTo>
                    <a:pt x="10075" y="8580"/>
                    <a:pt x="9234" y="9408"/>
                    <a:pt x="8232" y="9408"/>
                  </a:cubicBezTo>
                  <a:cubicBezTo>
                    <a:pt x="7230" y="9408"/>
                    <a:pt x="6404" y="8580"/>
                    <a:pt x="6231" y="7487"/>
                  </a:cubicBezTo>
                  <a:close/>
                  <a:moveTo>
                    <a:pt x="11367" y="7487"/>
                  </a:moveTo>
                  <a:cubicBezTo>
                    <a:pt x="11367" y="7487"/>
                    <a:pt x="15369" y="7487"/>
                    <a:pt x="15369" y="7487"/>
                  </a:cubicBezTo>
                  <a:cubicBezTo>
                    <a:pt x="15201" y="8580"/>
                    <a:pt x="14369" y="9408"/>
                    <a:pt x="13368" y="9408"/>
                  </a:cubicBezTo>
                  <a:cubicBezTo>
                    <a:pt x="12366" y="9408"/>
                    <a:pt x="11535" y="8580"/>
                    <a:pt x="11367" y="7487"/>
                  </a:cubicBezTo>
                  <a:close/>
                  <a:moveTo>
                    <a:pt x="16503" y="7498"/>
                  </a:moveTo>
                  <a:lnTo>
                    <a:pt x="20514" y="7498"/>
                  </a:lnTo>
                  <a:cubicBezTo>
                    <a:pt x="20342" y="8585"/>
                    <a:pt x="19506" y="9419"/>
                    <a:pt x="18503" y="9419"/>
                  </a:cubicBezTo>
                  <a:cubicBezTo>
                    <a:pt x="17502" y="9419"/>
                    <a:pt x="16670" y="8590"/>
                    <a:pt x="16503" y="7498"/>
                  </a:cubicBezTo>
                  <a:close/>
                  <a:moveTo>
                    <a:pt x="5669" y="9059"/>
                  </a:moveTo>
                  <a:cubicBezTo>
                    <a:pt x="6225" y="10004"/>
                    <a:pt x="7164" y="10631"/>
                    <a:pt x="8232" y="10631"/>
                  </a:cubicBezTo>
                  <a:cubicBezTo>
                    <a:pt x="9300" y="10631"/>
                    <a:pt x="10244" y="10004"/>
                    <a:pt x="10805" y="9059"/>
                  </a:cubicBezTo>
                  <a:cubicBezTo>
                    <a:pt x="11361" y="10004"/>
                    <a:pt x="12304" y="10631"/>
                    <a:pt x="13368" y="10631"/>
                  </a:cubicBezTo>
                  <a:cubicBezTo>
                    <a:pt x="14436" y="10631"/>
                    <a:pt x="15375" y="10004"/>
                    <a:pt x="15931" y="9059"/>
                  </a:cubicBezTo>
                  <a:cubicBezTo>
                    <a:pt x="16487" y="10004"/>
                    <a:pt x="17435" y="10631"/>
                    <a:pt x="18503" y="10631"/>
                  </a:cubicBezTo>
                  <a:cubicBezTo>
                    <a:pt x="18565" y="10631"/>
                    <a:pt x="18623" y="10620"/>
                    <a:pt x="18684" y="10620"/>
                  </a:cubicBezTo>
                  <a:cubicBezTo>
                    <a:pt x="18684" y="10620"/>
                    <a:pt x="18684" y="20388"/>
                    <a:pt x="18684" y="20388"/>
                  </a:cubicBezTo>
                  <a:lnTo>
                    <a:pt x="9957" y="20388"/>
                  </a:lnTo>
                  <a:lnTo>
                    <a:pt x="9957" y="13840"/>
                  </a:lnTo>
                  <a:cubicBezTo>
                    <a:pt x="9957" y="12697"/>
                    <a:pt x="9148" y="11766"/>
                    <a:pt x="8146" y="11766"/>
                  </a:cubicBezTo>
                  <a:lnTo>
                    <a:pt x="6603" y="11766"/>
                  </a:lnTo>
                  <a:cubicBezTo>
                    <a:pt x="5605" y="11766"/>
                    <a:pt x="4793" y="12692"/>
                    <a:pt x="4793" y="13840"/>
                  </a:cubicBezTo>
                  <a:lnTo>
                    <a:pt x="4793" y="20399"/>
                  </a:lnTo>
                  <a:lnTo>
                    <a:pt x="2916" y="20399"/>
                  </a:lnTo>
                  <a:lnTo>
                    <a:pt x="2916" y="10620"/>
                  </a:lnTo>
                  <a:cubicBezTo>
                    <a:pt x="2977" y="10625"/>
                    <a:pt x="3035" y="10631"/>
                    <a:pt x="3097" y="10631"/>
                  </a:cubicBezTo>
                  <a:cubicBezTo>
                    <a:pt x="4165" y="10631"/>
                    <a:pt x="5113" y="10004"/>
                    <a:pt x="5669" y="9059"/>
                  </a:cubicBezTo>
                  <a:close/>
                  <a:moveTo>
                    <a:pt x="12434" y="11526"/>
                  </a:moveTo>
                  <a:cubicBezTo>
                    <a:pt x="11631" y="11526"/>
                    <a:pt x="10976" y="12276"/>
                    <a:pt x="10976" y="13196"/>
                  </a:cubicBezTo>
                  <a:lnTo>
                    <a:pt x="10976" y="15772"/>
                  </a:lnTo>
                  <a:cubicBezTo>
                    <a:pt x="10976" y="16692"/>
                    <a:pt x="11631" y="17442"/>
                    <a:pt x="12434" y="17442"/>
                  </a:cubicBezTo>
                  <a:lnTo>
                    <a:pt x="15369" y="17442"/>
                  </a:lnTo>
                  <a:cubicBezTo>
                    <a:pt x="16172" y="17442"/>
                    <a:pt x="16826" y="16692"/>
                    <a:pt x="16826" y="15772"/>
                  </a:cubicBezTo>
                  <a:lnTo>
                    <a:pt x="16826" y="13196"/>
                  </a:lnTo>
                  <a:cubicBezTo>
                    <a:pt x="16826" y="12276"/>
                    <a:pt x="16172" y="11526"/>
                    <a:pt x="15369" y="11526"/>
                  </a:cubicBezTo>
                  <a:lnTo>
                    <a:pt x="12434" y="11526"/>
                  </a:lnTo>
                  <a:close/>
                  <a:moveTo>
                    <a:pt x="12434" y="12737"/>
                  </a:moveTo>
                  <a:lnTo>
                    <a:pt x="15369" y="12737"/>
                  </a:lnTo>
                  <a:cubicBezTo>
                    <a:pt x="15589" y="12737"/>
                    <a:pt x="15769" y="12948"/>
                    <a:pt x="15769" y="13196"/>
                  </a:cubicBezTo>
                  <a:cubicBezTo>
                    <a:pt x="15769" y="13196"/>
                    <a:pt x="15769" y="15772"/>
                    <a:pt x="15769" y="15772"/>
                  </a:cubicBezTo>
                  <a:cubicBezTo>
                    <a:pt x="15769" y="16024"/>
                    <a:pt x="15585" y="16230"/>
                    <a:pt x="15369" y="16230"/>
                  </a:cubicBezTo>
                  <a:lnTo>
                    <a:pt x="12434" y="16230"/>
                  </a:lnTo>
                  <a:cubicBezTo>
                    <a:pt x="12213" y="16230"/>
                    <a:pt x="12034" y="16020"/>
                    <a:pt x="12034" y="15772"/>
                  </a:cubicBezTo>
                  <a:lnTo>
                    <a:pt x="12034" y="13196"/>
                  </a:lnTo>
                  <a:cubicBezTo>
                    <a:pt x="12034" y="12943"/>
                    <a:pt x="12218" y="12737"/>
                    <a:pt x="12434" y="12737"/>
                  </a:cubicBezTo>
                  <a:close/>
                  <a:moveTo>
                    <a:pt x="6603" y="12977"/>
                  </a:moveTo>
                  <a:lnTo>
                    <a:pt x="8146" y="12977"/>
                  </a:lnTo>
                  <a:cubicBezTo>
                    <a:pt x="8562" y="12977"/>
                    <a:pt x="8899" y="13359"/>
                    <a:pt x="8899" y="13840"/>
                  </a:cubicBezTo>
                  <a:lnTo>
                    <a:pt x="8899" y="20388"/>
                  </a:lnTo>
                  <a:lnTo>
                    <a:pt x="5850" y="20388"/>
                  </a:lnTo>
                  <a:lnTo>
                    <a:pt x="5850" y="13840"/>
                  </a:lnTo>
                  <a:cubicBezTo>
                    <a:pt x="5850" y="13364"/>
                    <a:pt x="6184" y="12977"/>
                    <a:pt x="6603" y="12977"/>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nvGrpSpPr>
            <p:cNvPr id="83" name="Group 82"/>
            <p:cNvGrpSpPr/>
            <p:nvPr/>
          </p:nvGrpSpPr>
          <p:grpSpPr>
            <a:xfrm>
              <a:off x="4949342" y="4812456"/>
              <a:ext cx="825880" cy="725412"/>
              <a:chOff x="3974020" y="1821424"/>
              <a:chExt cx="4117557" cy="4547942"/>
            </a:xfrm>
            <a:solidFill>
              <a:schemeClr val="bg1"/>
            </a:solidFill>
          </p:grpSpPr>
          <p:sp>
            <p:nvSpPr>
              <p:cNvPr id="84" name="Freeform 83"/>
              <p:cNvSpPr>
                <a:spLocks/>
              </p:cNvSpPr>
              <p:nvPr/>
            </p:nvSpPr>
            <p:spPr bwMode="auto">
              <a:xfrm>
                <a:off x="3974020" y="2160929"/>
                <a:ext cx="2053822" cy="4208437"/>
              </a:xfrm>
              <a:custGeom>
                <a:avLst/>
                <a:gdLst>
                  <a:gd name="T0" fmla="*/ 7191 w 8701"/>
                  <a:gd name="T1" fmla="*/ 2449 h 17829"/>
                  <a:gd name="T2" fmla="*/ 8701 w 8701"/>
                  <a:gd name="T3" fmla="*/ 5775 h 17829"/>
                  <a:gd name="T4" fmla="*/ 7155 w 8701"/>
                  <a:gd name="T5" fmla="*/ 7322 h 17829"/>
                  <a:gd name="T6" fmla="*/ 8604 w 8701"/>
                  <a:gd name="T7" fmla="*/ 10288 h 17829"/>
                  <a:gd name="T8" fmla="*/ 8141 w 8701"/>
                  <a:gd name="T9" fmla="*/ 12627 h 17829"/>
                  <a:gd name="T10" fmla="*/ 7252 w 8701"/>
                  <a:gd name="T11" fmla="*/ 15094 h 17829"/>
                  <a:gd name="T12" fmla="*/ 7520 w 8701"/>
                  <a:gd name="T13" fmla="*/ 16148 h 17829"/>
                  <a:gd name="T14" fmla="*/ 7441 w 8701"/>
                  <a:gd name="T15" fmla="*/ 17591 h 17829"/>
                  <a:gd name="T16" fmla="*/ 7264 w 8701"/>
                  <a:gd name="T17" fmla="*/ 17140 h 17829"/>
                  <a:gd name="T18" fmla="*/ 7002 w 8701"/>
                  <a:gd name="T19" fmla="*/ 16671 h 17829"/>
                  <a:gd name="T20" fmla="*/ 6668 w 8701"/>
                  <a:gd name="T21" fmla="*/ 16288 h 17829"/>
                  <a:gd name="T22" fmla="*/ 6260 w 8701"/>
                  <a:gd name="T23" fmla="*/ 16099 h 17829"/>
                  <a:gd name="T24" fmla="*/ 5839 w 8701"/>
                  <a:gd name="T25" fmla="*/ 16117 h 17829"/>
                  <a:gd name="T26" fmla="*/ 5261 w 8701"/>
                  <a:gd name="T27" fmla="*/ 16160 h 17829"/>
                  <a:gd name="T28" fmla="*/ 4542 w 8701"/>
                  <a:gd name="T29" fmla="*/ 16184 h 17829"/>
                  <a:gd name="T30" fmla="*/ 3763 w 8701"/>
                  <a:gd name="T31" fmla="*/ 16178 h 17829"/>
                  <a:gd name="T32" fmla="*/ 2996 w 8701"/>
                  <a:gd name="T33" fmla="*/ 16111 h 17829"/>
                  <a:gd name="T34" fmla="*/ 2320 w 8701"/>
                  <a:gd name="T35" fmla="*/ 15965 h 17829"/>
                  <a:gd name="T36" fmla="*/ 1815 w 8701"/>
                  <a:gd name="T37" fmla="*/ 15709 h 17829"/>
                  <a:gd name="T38" fmla="*/ 1528 w 8701"/>
                  <a:gd name="T39" fmla="*/ 15295 h 17829"/>
                  <a:gd name="T40" fmla="*/ 1449 w 8701"/>
                  <a:gd name="T41" fmla="*/ 14753 h 17829"/>
                  <a:gd name="T42" fmla="*/ 1516 w 8701"/>
                  <a:gd name="T43" fmla="*/ 14241 h 17829"/>
                  <a:gd name="T44" fmla="*/ 1614 w 8701"/>
                  <a:gd name="T45" fmla="*/ 13760 h 17829"/>
                  <a:gd name="T46" fmla="*/ 1608 w 8701"/>
                  <a:gd name="T47" fmla="*/ 13334 h 17829"/>
                  <a:gd name="T48" fmla="*/ 1370 w 8701"/>
                  <a:gd name="T49" fmla="*/ 12974 h 17829"/>
                  <a:gd name="T50" fmla="*/ 1327 w 8701"/>
                  <a:gd name="T51" fmla="*/ 12877 h 17829"/>
                  <a:gd name="T52" fmla="*/ 1267 w 8701"/>
                  <a:gd name="T53" fmla="*/ 12639 h 17829"/>
                  <a:gd name="T54" fmla="*/ 1285 w 8701"/>
                  <a:gd name="T55" fmla="*/ 12353 h 17829"/>
                  <a:gd name="T56" fmla="*/ 1480 w 8701"/>
                  <a:gd name="T57" fmla="*/ 12097 h 17829"/>
                  <a:gd name="T58" fmla="*/ 1388 w 8701"/>
                  <a:gd name="T59" fmla="*/ 12024 h 17829"/>
                  <a:gd name="T60" fmla="*/ 1206 w 8701"/>
                  <a:gd name="T61" fmla="*/ 11835 h 17829"/>
                  <a:gd name="T62" fmla="*/ 1047 w 8701"/>
                  <a:gd name="T63" fmla="*/ 11573 h 17829"/>
                  <a:gd name="T64" fmla="*/ 1041 w 8701"/>
                  <a:gd name="T65" fmla="*/ 11311 h 17829"/>
                  <a:gd name="T66" fmla="*/ 1139 w 8701"/>
                  <a:gd name="T67" fmla="*/ 11171 h 17829"/>
                  <a:gd name="T68" fmla="*/ 1260 w 8701"/>
                  <a:gd name="T69" fmla="*/ 11062 h 17829"/>
                  <a:gd name="T70" fmla="*/ 1340 w 8701"/>
                  <a:gd name="T71" fmla="*/ 10903 h 17829"/>
                  <a:gd name="T72" fmla="*/ 1309 w 8701"/>
                  <a:gd name="T73" fmla="*/ 10617 h 17829"/>
                  <a:gd name="T74" fmla="*/ 1224 w 8701"/>
                  <a:gd name="T75" fmla="*/ 10434 h 17829"/>
                  <a:gd name="T76" fmla="*/ 986 w 8701"/>
                  <a:gd name="T77" fmla="*/ 10221 h 17829"/>
                  <a:gd name="T78" fmla="*/ 542 w 8701"/>
                  <a:gd name="T79" fmla="*/ 9923 h 17829"/>
                  <a:gd name="T80" fmla="*/ 116 w 8701"/>
                  <a:gd name="T81" fmla="*/ 9636 h 17829"/>
                  <a:gd name="T82" fmla="*/ 0 w 8701"/>
                  <a:gd name="T83" fmla="*/ 9332 h 17829"/>
                  <a:gd name="T84" fmla="*/ 97 w 8701"/>
                  <a:gd name="T85" fmla="*/ 8985 h 17829"/>
                  <a:gd name="T86" fmla="*/ 341 w 8701"/>
                  <a:gd name="T87" fmla="*/ 8613 h 17829"/>
                  <a:gd name="T88" fmla="*/ 658 w 8701"/>
                  <a:gd name="T89" fmla="*/ 8235 h 17829"/>
                  <a:gd name="T90" fmla="*/ 986 w 8701"/>
                  <a:gd name="T91" fmla="*/ 7876 h 17829"/>
                  <a:gd name="T92" fmla="*/ 1346 w 8701"/>
                  <a:gd name="T93" fmla="*/ 7474 h 17829"/>
                  <a:gd name="T94" fmla="*/ 1729 w 8701"/>
                  <a:gd name="T95" fmla="*/ 7054 h 17829"/>
                  <a:gd name="T96" fmla="*/ 2064 w 8701"/>
                  <a:gd name="T97" fmla="*/ 6603 h 17829"/>
                  <a:gd name="T98" fmla="*/ 2332 w 8701"/>
                  <a:gd name="T99" fmla="*/ 6055 h 17829"/>
                  <a:gd name="T100" fmla="*/ 2503 w 8701"/>
                  <a:gd name="T101" fmla="*/ 5342 h 17829"/>
                  <a:gd name="T102" fmla="*/ 2564 w 8701"/>
                  <a:gd name="T103" fmla="*/ 4483 h 17829"/>
                  <a:gd name="T104" fmla="*/ 2710 w 8701"/>
                  <a:gd name="T105" fmla="*/ 3625 h 17829"/>
                  <a:gd name="T106" fmla="*/ 3038 w 8701"/>
                  <a:gd name="T107" fmla="*/ 2699 h 17829"/>
                  <a:gd name="T108" fmla="*/ 3574 w 8701"/>
                  <a:gd name="T109" fmla="*/ 1755 h 17829"/>
                  <a:gd name="T110" fmla="*/ 4335 w 8701"/>
                  <a:gd name="T111" fmla="*/ 835 h 17829"/>
                  <a:gd name="T112" fmla="*/ 5346 w 8701"/>
                  <a:gd name="T113" fmla="*/ 0 h 17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01" h="17829">
                    <a:moveTo>
                      <a:pt x="5346" y="0"/>
                    </a:moveTo>
                    <a:lnTo>
                      <a:pt x="5346" y="2449"/>
                    </a:lnTo>
                    <a:lnTo>
                      <a:pt x="7191" y="2449"/>
                    </a:lnTo>
                    <a:lnTo>
                      <a:pt x="7191" y="4094"/>
                    </a:lnTo>
                    <a:lnTo>
                      <a:pt x="8701" y="4094"/>
                    </a:lnTo>
                    <a:lnTo>
                      <a:pt x="8701" y="5775"/>
                    </a:lnTo>
                    <a:lnTo>
                      <a:pt x="6168" y="5775"/>
                    </a:lnTo>
                    <a:lnTo>
                      <a:pt x="6168" y="7322"/>
                    </a:lnTo>
                    <a:lnTo>
                      <a:pt x="7155" y="7322"/>
                    </a:lnTo>
                    <a:lnTo>
                      <a:pt x="7155" y="8509"/>
                    </a:lnTo>
                    <a:lnTo>
                      <a:pt x="8604" y="8509"/>
                    </a:lnTo>
                    <a:lnTo>
                      <a:pt x="8604" y="10288"/>
                    </a:lnTo>
                    <a:lnTo>
                      <a:pt x="6893" y="10288"/>
                    </a:lnTo>
                    <a:lnTo>
                      <a:pt x="6893" y="12627"/>
                    </a:lnTo>
                    <a:lnTo>
                      <a:pt x="8141" y="12627"/>
                    </a:lnTo>
                    <a:lnTo>
                      <a:pt x="8141" y="13480"/>
                    </a:lnTo>
                    <a:lnTo>
                      <a:pt x="7252" y="13480"/>
                    </a:lnTo>
                    <a:lnTo>
                      <a:pt x="7252" y="15094"/>
                    </a:lnTo>
                    <a:lnTo>
                      <a:pt x="8372" y="15094"/>
                    </a:lnTo>
                    <a:lnTo>
                      <a:pt x="8372" y="16148"/>
                    </a:lnTo>
                    <a:lnTo>
                      <a:pt x="7520" y="16148"/>
                    </a:lnTo>
                    <a:lnTo>
                      <a:pt x="7520" y="17829"/>
                    </a:lnTo>
                    <a:lnTo>
                      <a:pt x="7483" y="17719"/>
                    </a:lnTo>
                    <a:lnTo>
                      <a:pt x="7441" y="17591"/>
                    </a:lnTo>
                    <a:lnTo>
                      <a:pt x="7392" y="17451"/>
                    </a:lnTo>
                    <a:lnTo>
                      <a:pt x="7331" y="17299"/>
                    </a:lnTo>
                    <a:lnTo>
                      <a:pt x="7264" y="17140"/>
                    </a:lnTo>
                    <a:lnTo>
                      <a:pt x="7185" y="16982"/>
                    </a:lnTo>
                    <a:lnTo>
                      <a:pt x="7100" y="16824"/>
                    </a:lnTo>
                    <a:lnTo>
                      <a:pt x="7002" y="16671"/>
                    </a:lnTo>
                    <a:lnTo>
                      <a:pt x="6899" y="16531"/>
                    </a:lnTo>
                    <a:lnTo>
                      <a:pt x="6789" y="16403"/>
                    </a:lnTo>
                    <a:lnTo>
                      <a:pt x="6668" y="16288"/>
                    </a:lnTo>
                    <a:lnTo>
                      <a:pt x="6540" y="16196"/>
                    </a:lnTo>
                    <a:lnTo>
                      <a:pt x="6406" y="16135"/>
                    </a:lnTo>
                    <a:lnTo>
                      <a:pt x="6260" y="16099"/>
                    </a:lnTo>
                    <a:lnTo>
                      <a:pt x="6107" y="16093"/>
                    </a:lnTo>
                    <a:lnTo>
                      <a:pt x="5986" y="16105"/>
                    </a:lnTo>
                    <a:lnTo>
                      <a:pt x="5839" y="16117"/>
                    </a:lnTo>
                    <a:lnTo>
                      <a:pt x="5663" y="16129"/>
                    </a:lnTo>
                    <a:lnTo>
                      <a:pt x="5468" y="16148"/>
                    </a:lnTo>
                    <a:lnTo>
                      <a:pt x="5261" y="16160"/>
                    </a:lnTo>
                    <a:lnTo>
                      <a:pt x="5030" y="16172"/>
                    </a:lnTo>
                    <a:lnTo>
                      <a:pt x="4792" y="16178"/>
                    </a:lnTo>
                    <a:lnTo>
                      <a:pt x="4542" y="16184"/>
                    </a:lnTo>
                    <a:lnTo>
                      <a:pt x="4287" y="16190"/>
                    </a:lnTo>
                    <a:lnTo>
                      <a:pt x="4025" y="16184"/>
                    </a:lnTo>
                    <a:lnTo>
                      <a:pt x="3763" y="16178"/>
                    </a:lnTo>
                    <a:lnTo>
                      <a:pt x="3501" y="16160"/>
                    </a:lnTo>
                    <a:lnTo>
                      <a:pt x="3245" y="16141"/>
                    </a:lnTo>
                    <a:lnTo>
                      <a:pt x="2996" y="16111"/>
                    </a:lnTo>
                    <a:lnTo>
                      <a:pt x="2758" y="16068"/>
                    </a:lnTo>
                    <a:lnTo>
                      <a:pt x="2533" y="16020"/>
                    </a:lnTo>
                    <a:lnTo>
                      <a:pt x="2320" y="15965"/>
                    </a:lnTo>
                    <a:lnTo>
                      <a:pt x="2131" y="15892"/>
                    </a:lnTo>
                    <a:lnTo>
                      <a:pt x="1961" y="15806"/>
                    </a:lnTo>
                    <a:lnTo>
                      <a:pt x="1815" y="15709"/>
                    </a:lnTo>
                    <a:lnTo>
                      <a:pt x="1699" y="15599"/>
                    </a:lnTo>
                    <a:lnTo>
                      <a:pt x="1608" y="15478"/>
                    </a:lnTo>
                    <a:lnTo>
                      <a:pt x="1528" y="15295"/>
                    </a:lnTo>
                    <a:lnTo>
                      <a:pt x="1480" y="15112"/>
                    </a:lnTo>
                    <a:lnTo>
                      <a:pt x="1455" y="14929"/>
                    </a:lnTo>
                    <a:lnTo>
                      <a:pt x="1449" y="14753"/>
                    </a:lnTo>
                    <a:lnTo>
                      <a:pt x="1461" y="14576"/>
                    </a:lnTo>
                    <a:lnTo>
                      <a:pt x="1486" y="14406"/>
                    </a:lnTo>
                    <a:lnTo>
                      <a:pt x="1516" y="14241"/>
                    </a:lnTo>
                    <a:lnTo>
                      <a:pt x="1553" y="14077"/>
                    </a:lnTo>
                    <a:lnTo>
                      <a:pt x="1589" y="13912"/>
                    </a:lnTo>
                    <a:lnTo>
                      <a:pt x="1614" y="13760"/>
                    </a:lnTo>
                    <a:lnTo>
                      <a:pt x="1626" y="13614"/>
                    </a:lnTo>
                    <a:lnTo>
                      <a:pt x="1626" y="13474"/>
                    </a:lnTo>
                    <a:lnTo>
                      <a:pt x="1608" y="13334"/>
                    </a:lnTo>
                    <a:lnTo>
                      <a:pt x="1559" y="13206"/>
                    </a:lnTo>
                    <a:lnTo>
                      <a:pt x="1480" y="13090"/>
                    </a:lnTo>
                    <a:lnTo>
                      <a:pt x="1370" y="12974"/>
                    </a:lnTo>
                    <a:lnTo>
                      <a:pt x="1364" y="12962"/>
                    </a:lnTo>
                    <a:lnTo>
                      <a:pt x="1352" y="12932"/>
                    </a:lnTo>
                    <a:lnTo>
                      <a:pt x="1327" y="12877"/>
                    </a:lnTo>
                    <a:lnTo>
                      <a:pt x="1309" y="12810"/>
                    </a:lnTo>
                    <a:lnTo>
                      <a:pt x="1285" y="12731"/>
                    </a:lnTo>
                    <a:lnTo>
                      <a:pt x="1267" y="12639"/>
                    </a:lnTo>
                    <a:lnTo>
                      <a:pt x="1260" y="12548"/>
                    </a:lnTo>
                    <a:lnTo>
                      <a:pt x="1267" y="12450"/>
                    </a:lnTo>
                    <a:lnTo>
                      <a:pt x="1285" y="12353"/>
                    </a:lnTo>
                    <a:lnTo>
                      <a:pt x="1327" y="12255"/>
                    </a:lnTo>
                    <a:lnTo>
                      <a:pt x="1388" y="12170"/>
                    </a:lnTo>
                    <a:lnTo>
                      <a:pt x="1480" y="12097"/>
                    </a:lnTo>
                    <a:lnTo>
                      <a:pt x="1467" y="12085"/>
                    </a:lnTo>
                    <a:lnTo>
                      <a:pt x="1437" y="12061"/>
                    </a:lnTo>
                    <a:lnTo>
                      <a:pt x="1388" y="12024"/>
                    </a:lnTo>
                    <a:lnTo>
                      <a:pt x="1334" y="11969"/>
                    </a:lnTo>
                    <a:lnTo>
                      <a:pt x="1267" y="11908"/>
                    </a:lnTo>
                    <a:lnTo>
                      <a:pt x="1206" y="11835"/>
                    </a:lnTo>
                    <a:lnTo>
                      <a:pt x="1145" y="11756"/>
                    </a:lnTo>
                    <a:lnTo>
                      <a:pt x="1090" y="11665"/>
                    </a:lnTo>
                    <a:lnTo>
                      <a:pt x="1047" y="11573"/>
                    </a:lnTo>
                    <a:lnTo>
                      <a:pt x="1029" y="11482"/>
                    </a:lnTo>
                    <a:lnTo>
                      <a:pt x="1029" y="11384"/>
                    </a:lnTo>
                    <a:lnTo>
                      <a:pt x="1041" y="11311"/>
                    </a:lnTo>
                    <a:lnTo>
                      <a:pt x="1072" y="11257"/>
                    </a:lnTo>
                    <a:lnTo>
                      <a:pt x="1102" y="11208"/>
                    </a:lnTo>
                    <a:lnTo>
                      <a:pt x="1139" y="11171"/>
                    </a:lnTo>
                    <a:lnTo>
                      <a:pt x="1181" y="11135"/>
                    </a:lnTo>
                    <a:lnTo>
                      <a:pt x="1224" y="11098"/>
                    </a:lnTo>
                    <a:lnTo>
                      <a:pt x="1260" y="11062"/>
                    </a:lnTo>
                    <a:lnTo>
                      <a:pt x="1297" y="11019"/>
                    </a:lnTo>
                    <a:lnTo>
                      <a:pt x="1321" y="10964"/>
                    </a:lnTo>
                    <a:lnTo>
                      <a:pt x="1340" y="10903"/>
                    </a:lnTo>
                    <a:lnTo>
                      <a:pt x="1346" y="10824"/>
                    </a:lnTo>
                    <a:lnTo>
                      <a:pt x="1340" y="10733"/>
                    </a:lnTo>
                    <a:lnTo>
                      <a:pt x="1309" y="10617"/>
                    </a:lnTo>
                    <a:lnTo>
                      <a:pt x="1267" y="10477"/>
                    </a:lnTo>
                    <a:lnTo>
                      <a:pt x="1254" y="10465"/>
                    </a:lnTo>
                    <a:lnTo>
                      <a:pt x="1224" y="10434"/>
                    </a:lnTo>
                    <a:lnTo>
                      <a:pt x="1163" y="10379"/>
                    </a:lnTo>
                    <a:lnTo>
                      <a:pt x="1090" y="10306"/>
                    </a:lnTo>
                    <a:lnTo>
                      <a:pt x="986" y="10221"/>
                    </a:lnTo>
                    <a:lnTo>
                      <a:pt x="865" y="10130"/>
                    </a:lnTo>
                    <a:lnTo>
                      <a:pt x="712" y="10026"/>
                    </a:lnTo>
                    <a:lnTo>
                      <a:pt x="542" y="9923"/>
                    </a:lnTo>
                    <a:lnTo>
                      <a:pt x="347" y="9813"/>
                    </a:lnTo>
                    <a:lnTo>
                      <a:pt x="213" y="9728"/>
                    </a:lnTo>
                    <a:lnTo>
                      <a:pt x="116" y="9636"/>
                    </a:lnTo>
                    <a:lnTo>
                      <a:pt x="49" y="9539"/>
                    </a:lnTo>
                    <a:lnTo>
                      <a:pt x="12" y="9435"/>
                    </a:lnTo>
                    <a:lnTo>
                      <a:pt x="0" y="9332"/>
                    </a:lnTo>
                    <a:lnTo>
                      <a:pt x="12" y="9216"/>
                    </a:lnTo>
                    <a:lnTo>
                      <a:pt x="43" y="9100"/>
                    </a:lnTo>
                    <a:lnTo>
                      <a:pt x="97" y="8985"/>
                    </a:lnTo>
                    <a:lnTo>
                      <a:pt x="164" y="8857"/>
                    </a:lnTo>
                    <a:lnTo>
                      <a:pt x="244" y="8735"/>
                    </a:lnTo>
                    <a:lnTo>
                      <a:pt x="341" y="8613"/>
                    </a:lnTo>
                    <a:lnTo>
                      <a:pt x="438" y="8485"/>
                    </a:lnTo>
                    <a:lnTo>
                      <a:pt x="548" y="8363"/>
                    </a:lnTo>
                    <a:lnTo>
                      <a:pt x="658" y="8235"/>
                    </a:lnTo>
                    <a:lnTo>
                      <a:pt x="773" y="8114"/>
                    </a:lnTo>
                    <a:lnTo>
                      <a:pt x="883" y="7998"/>
                    </a:lnTo>
                    <a:lnTo>
                      <a:pt x="986" y="7876"/>
                    </a:lnTo>
                    <a:lnTo>
                      <a:pt x="1084" y="7766"/>
                    </a:lnTo>
                    <a:lnTo>
                      <a:pt x="1218" y="7614"/>
                    </a:lnTo>
                    <a:lnTo>
                      <a:pt x="1346" y="7474"/>
                    </a:lnTo>
                    <a:lnTo>
                      <a:pt x="1480" y="7334"/>
                    </a:lnTo>
                    <a:lnTo>
                      <a:pt x="1601" y="7194"/>
                    </a:lnTo>
                    <a:lnTo>
                      <a:pt x="1729" y="7054"/>
                    </a:lnTo>
                    <a:lnTo>
                      <a:pt x="1845" y="6914"/>
                    </a:lnTo>
                    <a:lnTo>
                      <a:pt x="1961" y="6761"/>
                    </a:lnTo>
                    <a:lnTo>
                      <a:pt x="2064" y="6603"/>
                    </a:lnTo>
                    <a:lnTo>
                      <a:pt x="2162" y="6439"/>
                    </a:lnTo>
                    <a:lnTo>
                      <a:pt x="2253" y="6256"/>
                    </a:lnTo>
                    <a:lnTo>
                      <a:pt x="2332" y="6055"/>
                    </a:lnTo>
                    <a:lnTo>
                      <a:pt x="2405" y="5842"/>
                    </a:lnTo>
                    <a:lnTo>
                      <a:pt x="2460" y="5604"/>
                    </a:lnTo>
                    <a:lnTo>
                      <a:pt x="2503" y="5342"/>
                    </a:lnTo>
                    <a:lnTo>
                      <a:pt x="2533" y="5056"/>
                    </a:lnTo>
                    <a:lnTo>
                      <a:pt x="2551" y="4745"/>
                    </a:lnTo>
                    <a:lnTo>
                      <a:pt x="2564" y="4483"/>
                    </a:lnTo>
                    <a:lnTo>
                      <a:pt x="2594" y="4209"/>
                    </a:lnTo>
                    <a:lnTo>
                      <a:pt x="2643" y="3923"/>
                    </a:lnTo>
                    <a:lnTo>
                      <a:pt x="2710" y="3625"/>
                    </a:lnTo>
                    <a:lnTo>
                      <a:pt x="2801" y="3320"/>
                    </a:lnTo>
                    <a:lnTo>
                      <a:pt x="2911" y="3015"/>
                    </a:lnTo>
                    <a:lnTo>
                      <a:pt x="3038" y="2699"/>
                    </a:lnTo>
                    <a:lnTo>
                      <a:pt x="3197" y="2382"/>
                    </a:lnTo>
                    <a:lnTo>
                      <a:pt x="3373" y="2065"/>
                    </a:lnTo>
                    <a:lnTo>
                      <a:pt x="3574" y="1755"/>
                    </a:lnTo>
                    <a:lnTo>
                      <a:pt x="3800" y="1444"/>
                    </a:lnTo>
                    <a:lnTo>
                      <a:pt x="4055" y="1133"/>
                    </a:lnTo>
                    <a:lnTo>
                      <a:pt x="4335" y="835"/>
                    </a:lnTo>
                    <a:lnTo>
                      <a:pt x="4640" y="549"/>
                    </a:lnTo>
                    <a:lnTo>
                      <a:pt x="4981" y="268"/>
                    </a:lnTo>
                    <a:lnTo>
                      <a:pt x="53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85" name="Rectangle 84"/>
              <p:cNvSpPr>
                <a:spLocks noChangeArrowheads="1"/>
              </p:cNvSpPr>
              <p:nvPr/>
            </p:nvSpPr>
            <p:spPr bwMode="auto">
              <a:xfrm>
                <a:off x="6888463" y="3252106"/>
                <a:ext cx="408119" cy="408119"/>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86" name="Rectangle 85"/>
              <p:cNvSpPr>
                <a:spLocks noChangeArrowheads="1"/>
              </p:cNvSpPr>
              <p:nvPr/>
            </p:nvSpPr>
            <p:spPr bwMode="auto">
              <a:xfrm>
                <a:off x="6358073" y="2767487"/>
                <a:ext cx="370825" cy="36940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87" name="Rectangle 86"/>
              <p:cNvSpPr>
                <a:spLocks noChangeArrowheads="1"/>
              </p:cNvSpPr>
              <p:nvPr/>
            </p:nvSpPr>
            <p:spPr bwMode="auto">
              <a:xfrm>
                <a:off x="5925405" y="2313103"/>
                <a:ext cx="380974" cy="33801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88" name="Rectangle 87"/>
              <p:cNvSpPr>
                <a:spLocks noChangeArrowheads="1"/>
              </p:cNvSpPr>
              <p:nvPr/>
            </p:nvSpPr>
            <p:spPr bwMode="auto">
              <a:xfrm>
                <a:off x="6878313" y="2843729"/>
                <a:ext cx="152485" cy="15224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89" name="Rectangle 88"/>
              <p:cNvSpPr>
                <a:spLocks noChangeArrowheads="1"/>
              </p:cNvSpPr>
              <p:nvPr/>
            </p:nvSpPr>
            <p:spPr bwMode="auto">
              <a:xfrm>
                <a:off x="6497575" y="2365032"/>
                <a:ext cx="173964" cy="17396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0" name="Rectangle 89"/>
              <p:cNvSpPr>
                <a:spLocks noChangeArrowheads="1"/>
              </p:cNvSpPr>
              <p:nvPr/>
            </p:nvSpPr>
            <p:spPr bwMode="auto">
              <a:xfrm>
                <a:off x="7017814" y="2435373"/>
                <a:ext cx="125103" cy="12510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1" name="Rectangle 90"/>
              <p:cNvSpPr>
                <a:spLocks noChangeArrowheads="1"/>
              </p:cNvSpPr>
              <p:nvPr/>
            </p:nvSpPr>
            <p:spPr bwMode="auto">
              <a:xfrm>
                <a:off x="7129935" y="3993969"/>
                <a:ext cx="140918" cy="14233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2" name="Rectangle 91"/>
              <p:cNvSpPr>
                <a:spLocks noChangeArrowheads="1"/>
              </p:cNvSpPr>
              <p:nvPr/>
            </p:nvSpPr>
            <p:spPr bwMode="auto">
              <a:xfrm>
                <a:off x="6346506" y="4407989"/>
                <a:ext cx="326448" cy="3262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3" name="Rectangle 92"/>
              <p:cNvSpPr>
                <a:spLocks noChangeArrowheads="1"/>
              </p:cNvSpPr>
              <p:nvPr/>
            </p:nvSpPr>
            <p:spPr bwMode="auto">
              <a:xfrm>
                <a:off x="6375304" y="3286546"/>
                <a:ext cx="326213" cy="3262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4" name="Rectangle 93"/>
              <p:cNvSpPr>
                <a:spLocks noChangeArrowheads="1"/>
              </p:cNvSpPr>
              <p:nvPr/>
            </p:nvSpPr>
            <p:spPr bwMode="auto">
              <a:xfrm>
                <a:off x="6153895" y="4954193"/>
                <a:ext cx="257287" cy="25610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5" name="Rectangle 94"/>
              <p:cNvSpPr>
                <a:spLocks noChangeArrowheads="1"/>
              </p:cNvSpPr>
              <p:nvPr/>
            </p:nvSpPr>
            <p:spPr bwMode="auto">
              <a:xfrm>
                <a:off x="5929889" y="3402916"/>
                <a:ext cx="316063" cy="316299"/>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6" name="Rectangle 95"/>
              <p:cNvSpPr>
                <a:spLocks noChangeArrowheads="1"/>
              </p:cNvSpPr>
              <p:nvPr/>
            </p:nvSpPr>
            <p:spPr bwMode="auto">
              <a:xfrm>
                <a:off x="5994566" y="5735025"/>
                <a:ext cx="185294" cy="18387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7" name="Rectangle 96"/>
              <p:cNvSpPr>
                <a:spLocks noChangeArrowheads="1"/>
              </p:cNvSpPr>
              <p:nvPr/>
            </p:nvSpPr>
            <p:spPr bwMode="auto">
              <a:xfrm>
                <a:off x="5659619" y="3252084"/>
                <a:ext cx="212675" cy="211259"/>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8" name="Rectangle 97"/>
              <p:cNvSpPr>
                <a:spLocks noChangeArrowheads="1"/>
              </p:cNvSpPr>
              <p:nvPr/>
            </p:nvSpPr>
            <p:spPr bwMode="auto">
              <a:xfrm>
                <a:off x="6898613" y="4487064"/>
                <a:ext cx="195445" cy="19544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99" name="Rectangle 98"/>
              <p:cNvSpPr>
                <a:spLocks noChangeArrowheads="1"/>
              </p:cNvSpPr>
              <p:nvPr/>
            </p:nvSpPr>
            <p:spPr bwMode="auto">
              <a:xfrm>
                <a:off x="5482823" y="1949360"/>
                <a:ext cx="304732" cy="30496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0" name="Rectangle 99"/>
              <p:cNvSpPr>
                <a:spLocks noChangeArrowheads="1"/>
              </p:cNvSpPr>
              <p:nvPr/>
            </p:nvSpPr>
            <p:spPr bwMode="auto">
              <a:xfrm>
                <a:off x="7369992" y="4229645"/>
                <a:ext cx="152248" cy="15248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1" name="Rectangle 100"/>
              <p:cNvSpPr>
                <a:spLocks noChangeArrowheads="1"/>
              </p:cNvSpPr>
              <p:nvPr/>
            </p:nvSpPr>
            <p:spPr bwMode="auto">
              <a:xfrm>
                <a:off x="7477863" y="3655763"/>
                <a:ext cx="172312" cy="17254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2" name="Rectangle 101"/>
              <p:cNvSpPr>
                <a:spLocks noChangeArrowheads="1"/>
              </p:cNvSpPr>
              <p:nvPr/>
            </p:nvSpPr>
            <p:spPr bwMode="auto">
              <a:xfrm>
                <a:off x="7354176" y="4581685"/>
                <a:ext cx="142334" cy="14091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3" name="Rectangle 102"/>
              <p:cNvSpPr>
                <a:spLocks noChangeArrowheads="1"/>
              </p:cNvSpPr>
              <p:nvPr/>
            </p:nvSpPr>
            <p:spPr bwMode="auto">
              <a:xfrm>
                <a:off x="7528141" y="3017693"/>
                <a:ext cx="142098" cy="14233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4" name="Rectangle 103"/>
              <p:cNvSpPr>
                <a:spLocks noChangeArrowheads="1"/>
              </p:cNvSpPr>
              <p:nvPr/>
            </p:nvSpPr>
            <p:spPr bwMode="auto">
              <a:xfrm>
                <a:off x="6672955" y="4952778"/>
                <a:ext cx="257287" cy="25752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5" name="Rectangle 104"/>
              <p:cNvSpPr>
                <a:spLocks noChangeArrowheads="1"/>
              </p:cNvSpPr>
              <p:nvPr/>
            </p:nvSpPr>
            <p:spPr bwMode="auto">
              <a:xfrm>
                <a:off x="5964352" y="1821424"/>
                <a:ext cx="356426" cy="35666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6" name="Rectangle 105"/>
              <p:cNvSpPr>
                <a:spLocks noChangeArrowheads="1"/>
              </p:cNvSpPr>
              <p:nvPr/>
            </p:nvSpPr>
            <p:spPr bwMode="auto">
              <a:xfrm>
                <a:off x="5840665" y="4337412"/>
                <a:ext cx="360674" cy="36232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7" name="Rectangle 106"/>
              <p:cNvSpPr>
                <a:spLocks noChangeArrowheads="1"/>
              </p:cNvSpPr>
              <p:nvPr/>
            </p:nvSpPr>
            <p:spPr bwMode="auto">
              <a:xfrm>
                <a:off x="6111350" y="5878743"/>
                <a:ext cx="399626" cy="399859"/>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8" name="Rectangle 107"/>
              <p:cNvSpPr>
                <a:spLocks noChangeArrowheads="1"/>
              </p:cNvSpPr>
              <p:nvPr/>
            </p:nvSpPr>
            <p:spPr bwMode="auto">
              <a:xfrm>
                <a:off x="6198507" y="5339653"/>
                <a:ext cx="247374" cy="24572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09" name="Rectangle 108"/>
              <p:cNvSpPr>
                <a:spLocks noChangeArrowheads="1"/>
              </p:cNvSpPr>
              <p:nvPr/>
            </p:nvSpPr>
            <p:spPr bwMode="auto">
              <a:xfrm>
                <a:off x="7982289" y="3791207"/>
                <a:ext cx="109288" cy="1092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110" name="Rectangle 109"/>
              <p:cNvSpPr>
                <a:spLocks noChangeArrowheads="1"/>
              </p:cNvSpPr>
              <p:nvPr/>
            </p:nvSpPr>
            <p:spPr bwMode="auto">
              <a:xfrm>
                <a:off x="6190009" y="3241934"/>
                <a:ext cx="97722" cy="9772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IN"/>
              </a:p>
            </p:txBody>
          </p:sp>
        </p:grpSp>
      </p:grpSp>
      <p:pic>
        <p:nvPicPr>
          <p:cNvPr id="63" name="Picture 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5749" y="2287124"/>
            <a:ext cx="2514579" cy="2197145"/>
          </a:xfrm>
          <a:prstGeom prst="rect">
            <a:avLst/>
          </a:prstGeom>
        </p:spPr>
      </p:pic>
      <p:sp>
        <p:nvSpPr>
          <p:cNvPr id="2" name="TextBox 1"/>
          <p:cNvSpPr txBox="1"/>
          <p:nvPr/>
        </p:nvSpPr>
        <p:spPr>
          <a:xfrm>
            <a:off x="518610" y="4942328"/>
            <a:ext cx="1970411" cy="400110"/>
          </a:xfrm>
          <a:prstGeom prst="rect">
            <a:avLst/>
          </a:prstGeom>
          <a:noFill/>
        </p:spPr>
        <p:txBody>
          <a:bodyPr wrap="none" rtlCol="0">
            <a:spAutoFit/>
          </a:bodyPr>
          <a:lstStyle/>
          <a:p>
            <a:r>
              <a:rPr lang="en-US" sz="2000" b="1" dirty="0"/>
              <a:t>5 Assessments</a:t>
            </a:r>
          </a:p>
        </p:txBody>
      </p:sp>
      <p:sp>
        <p:nvSpPr>
          <p:cNvPr id="64" name="TextBox 63"/>
          <p:cNvSpPr txBox="1"/>
          <p:nvPr/>
        </p:nvSpPr>
        <p:spPr>
          <a:xfrm>
            <a:off x="3510501" y="4974495"/>
            <a:ext cx="1317668" cy="400110"/>
          </a:xfrm>
          <a:prstGeom prst="rect">
            <a:avLst/>
          </a:prstGeom>
          <a:noFill/>
        </p:spPr>
        <p:txBody>
          <a:bodyPr wrap="none" rtlCol="0">
            <a:spAutoFit/>
          </a:bodyPr>
          <a:lstStyle/>
          <a:p>
            <a:r>
              <a:rPr lang="en-US" sz="2000" b="1" dirty="0"/>
              <a:t>Charting</a:t>
            </a:r>
            <a:r>
              <a:rPr lang="en-US" dirty="0"/>
              <a:t> </a:t>
            </a:r>
          </a:p>
        </p:txBody>
      </p:sp>
      <p:sp>
        <p:nvSpPr>
          <p:cNvPr id="65" name="TextBox 64"/>
          <p:cNvSpPr txBox="1"/>
          <p:nvPr/>
        </p:nvSpPr>
        <p:spPr>
          <a:xfrm>
            <a:off x="5856717" y="5005273"/>
            <a:ext cx="3456384" cy="369332"/>
          </a:xfrm>
          <a:prstGeom prst="rect">
            <a:avLst/>
          </a:prstGeom>
          <a:noFill/>
        </p:spPr>
        <p:txBody>
          <a:bodyPr wrap="square" rtlCol="0">
            <a:spAutoFit/>
          </a:bodyPr>
          <a:lstStyle/>
          <a:p>
            <a:r>
              <a:rPr lang="en-US" b="1" dirty="0"/>
              <a:t>Personal Targeted Roadmap</a:t>
            </a:r>
          </a:p>
        </p:txBody>
      </p:sp>
      <p:pic>
        <p:nvPicPr>
          <p:cNvPr id="67" name="Picture 6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360526" y="2113181"/>
            <a:ext cx="2135957" cy="2980604"/>
          </a:xfrm>
          <a:prstGeom prst="rect">
            <a:avLst/>
          </a:prstGeom>
        </p:spPr>
      </p:pic>
      <p:sp>
        <p:nvSpPr>
          <p:cNvPr id="4" name="Rectangle 3"/>
          <p:cNvSpPr/>
          <p:nvPr/>
        </p:nvSpPr>
        <p:spPr>
          <a:xfrm>
            <a:off x="971163" y="5301208"/>
            <a:ext cx="884666" cy="369332"/>
          </a:xfrm>
          <a:prstGeom prst="rect">
            <a:avLst/>
          </a:prstGeom>
        </p:spPr>
        <p:txBody>
          <a:bodyPr wrap="none">
            <a:spAutoFit/>
          </a:bodyPr>
          <a:lstStyle/>
          <a:p>
            <a:r>
              <a:rPr lang="en-US" dirty="0"/>
              <a:t>Reflect</a:t>
            </a:r>
          </a:p>
        </p:txBody>
      </p:sp>
      <p:sp>
        <p:nvSpPr>
          <p:cNvPr id="7" name="Rectangle 6"/>
          <p:cNvSpPr/>
          <p:nvPr/>
        </p:nvSpPr>
        <p:spPr>
          <a:xfrm>
            <a:off x="3652752" y="5302597"/>
            <a:ext cx="878767" cy="369332"/>
          </a:xfrm>
          <a:prstGeom prst="rect">
            <a:avLst/>
          </a:prstGeom>
        </p:spPr>
        <p:txBody>
          <a:bodyPr wrap="none">
            <a:spAutoFit/>
          </a:bodyPr>
          <a:lstStyle/>
          <a:p>
            <a:r>
              <a:rPr lang="en-US"/>
              <a:t>Exploit</a:t>
            </a:r>
            <a:endParaRPr lang="en-US" dirty="0"/>
          </a:p>
        </p:txBody>
      </p:sp>
      <p:sp>
        <p:nvSpPr>
          <p:cNvPr id="9" name="Rectangle 8"/>
          <p:cNvSpPr/>
          <p:nvPr/>
        </p:nvSpPr>
        <p:spPr>
          <a:xfrm>
            <a:off x="6876256" y="5301208"/>
            <a:ext cx="992772" cy="369332"/>
          </a:xfrm>
          <a:prstGeom prst="rect">
            <a:avLst/>
          </a:prstGeom>
        </p:spPr>
        <p:txBody>
          <a:bodyPr wrap="none">
            <a:spAutoFit/>
          </a:bodyPr>
          <a:lstStyle/>
          <a:p>
            <a:r>
              <a:rPr lang="en-US"/>
              <a:t>Achieve</a:t>
            </a:r>
            <a:endParaRPr lang="en-US" dirty="0"/>
          </a:p>
        </p:txBody>
      </p:sp>
      <p:sp>
        <p:nvSpPr>
          <p:cNvPr id="10" name="TextBox 9"/>
          <p:cNvSpPr txBox="1"/>
          <p:nvPr/>
        </p:nvSpPr>
        <p:spPr>
          <a:xfrm>
            <a:off x="2612132" y="1108071"/>
            <a:ext cx="4015779" cy="523220"/>
          </a:xfrm>
          <a:prstGeom prst="rect">
            <a:avLst/>
          </a:prstGeom>
          <a:noFill/>
        </p:spPr>
        <p:txBody>
          <a:bodyPr wrap="none" rtlCol="0">
            <a:spAutoFit/>
          </a:bodyPr>
          <a:lstStyle/>
          <a:p>
            <a:r>
              <a:rPr lang="en-US" sz="2800" b="1" dirty="0">
                <a:solidFill>
                  <a:srgbClr val="FF0000"/>
                </a:solidFill>
              </a:rPr>
              <a:t>Reduce the Unknowns</a:t>
            </a:r>
          </a:p>
        </p:txBody>
      </p:sp>
      <p:grpSp>
        <p:nvGrpSpPr>
          <p:cNvPr id="111" name="Group 110">
            <a:extLst>
              <a:ext uri="{FF2B5EF4-FFF2-40B4-BE49-F238E27FC236}">
                <a16:creationId xmlns:a16="http://schemas.microsoft.com/office/drawing/2014/main" id="{0A38984E-F68C-4A7D-9A90-2768842FE519}"/>
              </a:ext>
            </a:extLst>
          </p:cNvPr>
          <p:cNvGrpSpPr/>
          <p:nvPr/>
        </p:nvGrpSpPr>
        <p:grpSpPr>
          <a:xfrm>
            <a:off x="6339322" y="5949280"/>
            <a:ext cx="2178363" cy="985782"/>
            <a:chOff x="8471617" y="981311"/>
            <a:chExt cx="2628884" cy="1314036"/>
          </a:xfrm>
        </p:grpSpPr>
        <p:sp>
          <p:nvSpPr>
            <p:cNvPr id="112" name="TextBox 111">
              <a:extLst>
                <a:ext uri="{FF2B5EF4-FFF2-40B4-BE49-F238E27FC236}">
                  <a16:creationId xmlns:a16="http://schemas.microsoft.com/office/drawing/2014/main" id="{D63F5527-366A-4CE0-B27F-4E301C6AE841}"/>
                </a:ext>
              </a:extLst>
            </p:cNvPr>
            <p:cNvSpPr txBox="1"/>
            <p:nvPr/>
          </p:nvSpPr>
          <p:spPr>
            <a:xfrm>
              <a:off x="8471617" y="1741493"/>
              <a:ext cx="2628884" cy="553854"/>
            </a:xfrm>
            <a:prstGeom prst="rect">
              <a:avLst/>
            </a:prstGeom>
            <a:noFill/>
          </p:spPr>
          <p:txBody>
            <a:bodyPr wrap="square" lIns="0" rIns="0" rtlCol="0" anchor="t">
              <a:spAutoFit/>
            </a:bodyPr>
            <a:lstStyle/>
            <a:p>
              <a:r>
                <a:rPr lang="en-US" sz="1050" dirty="0"/>
                <a:t>What do I need to move forward?</a:t>
              </a:r>
            </a:p>
          </p:txBody>
        </p:sp>
        <p:sp>
          <p:nvSpPr>
            <p:cNvPr id="113" name="TextBox 112">
              <a:extLst>
                <a:ext uri="{FF2B5EF4-FFF2-40B4-BE49-F238E27FC236}">
                  <a16:creationId xmlns:a16="http://schemas.microsoft.com/office/drawing/2014/main" id="{FD8337BB-FD90-479A-B69D-5C7C0C7EB6EC}"/>
                </a:ext>
              </a:extLst>
            </p:cNvPr>
            <p:cNvSpPr txBox="1"/>
            <p:nvPr/>
          </p:nvSpPr>
          <p:spPr>
            <a:xfrm>
              <a:off x="8471617" y="981311"/>
              <a:ext cx="2628884" cy="738472"/>
            </a:xfrm>
            <a:prstGeom prst="rect">
              <a:avLst/>
            </a:prstGeom>
            <a:noFill/>
          </p:spPr>
          <p:txBody>
            <a:bodyPr wrap="square" lIns="0" rIns="0" rtlCol="0" anchor="b">
              <a:spAutoFit/>
            </a:bodyPr>
            <a:lstStyle/>
            <a:p>
              <a:pPr algn="ctr">
                <a:defRPr/>
              </a:pPr>
              <a:r>
                <a:rPr lang="en-US" sz="1500" b="1" kern="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Design Your Personal </a:t>
              </a:r>
            </a:p>
            <a:p>
              <a:pPr algn="ctr">
                <a:defRPr/>
              </a:pPr>
              <a:r>
                <a:rPr lang="en-US" sz="1500" b="1" kern="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Strategic Roadmap</a:t>
              </a:r>
            </a:p>
          </p:txBody>
        </p:sp>
      </p:grpSp>
      <p:grpSp>
        <p:nvGrpSpPr>
          <p:cNvPr id="114" name="Group 113">
            <a:extLst>
              <a:ext uri="{FF2B5EF4-FFF2-40B4-BE49-F238E27FC236}">
                <a16:creationId xmlns:a16="http://schemas.microsoft.com/office/drawing/2014/main" id="{5D4F559B-7C1A-4AB1-81B1-5E7C4C84ED35}"/>
              </a:ext>
            </a:extLst>
          </p:cNvPr>
          <p:cNvGrpSpPr/>
          <p:nvPr/>
        </p:nvGrpSpPr>
        <p:grpSpPr>
          <a:xfrm>
            <a:off x="436216" y="5952876"/>
            <a:ext cx="1975528" cy="754947"/>
            <a:chOff x="8471617" y="1289009"/>
            <a:chExt cx="2628884" cy="1006335"/>
          </a:xfrm>
        </p:grpSpPr>
        <p:sp>
          <p:nvSpPr>
            <p:cNvPr id="115" name="TextBox 114">
              <a:extLst>
                <a:ext uri="{FF2B5EF4-FFF2-40B4-BE49-F238E27FC236}">
                  <a16:creationId xmlns:a16="http://schemas.microsoft.com/office/drawing/2014/main" id="{E7992DB5-5229-4D2B-BF52-DA8698D4B4F1}"/>
                </a:ext>
              </a:extLst>
            </p:cNvPr>
            <p:cNvSpPr txBox="1"/>
            <p:nvPr/>
          </p:nvSpPr>
          <p:spPr>
            <a:xfrm>
              <a:off x="8471617" y="1741491"/>
              <a:ext cx="2628884" cy="553853"/>
            </a:xfrm>
            <a:prstGeom prst="rect">
              <a:avLst/>
            </a:prstGeom>
            <a:noFill/>
          </p:spPr>
          <p:txBody>
            <a:bodyPr wrap="square" lIns="0" rIns="0" rtlCol="0" anchor="t">
              <a:spAutoFit/>
            </a:bodyPr>
            <a:lstStyle/>
            <a:p>
              <a:pPr algn="r"/>
              <a:r>
                <a:rPr lang="en-US" sz="1050" dirty="0"/>
                <a:t>How do I see myself now and </a:t>
              </a:r>
            </a:p>
            <a:p>
              <a:pPr algn="r"/>
              <a:r>
                <a:rPr lang="en-US" sz="1050" dirty="0"/>
                <a:t>what do I want in work/life?</a:t>
              </a:r>
            </a:p>
          </p:txBody>
        </p:sp>
        <p:sp>
          <p:nvSpPr>
            <p:cNvPr id="116" name="TextBox 115">
              <a:extLst>
                <a:ext uri="{FF2B5EF4-FFF2-40B4-BE49-F238E27FC236}">
                  <a16:creationId xmlns:a16="http://schemas.microsoft.com/office/drawing/2014/main" id="{0759B120-A166-45E4-8CF1-C4AFE97B8D86}"/>
                </a:ext>
              </a:extLst>
            </p:cNvPr>
            <p:cNvSpPr txBox="1"/>
            <p:nvPr/>
          </p:nvSpPr>
          <p:spPr>
            <a:xfrm>
              <a:off x="8471617" y="1289009"/>
              <a:ext cx="2628884" cy="430775"/>
            </a:xfrm>
            <a:prstGeom prst="rect">
              <a:avLst/>
            </a:prstGeom>
            <a:noFill/>
          </p:spPr>
          <p:txBody>
            <a:bodyPr wrap="square" lIns="0" rIns="0" rtlCol="0" anchor="b">
              <a:spAutoFit/>
            </a:bodyPr>
            <a:lstStyle/>
            <a:p>
              <a:pPr algn="ctr">
                <a:defRPr/>
              </a:pPr>
              <a:r>
                <a:rPr lang="en-US" sz="1500" b="1" kern="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Create Your Vision</a:t>
              </a:r>
            </a:p>
          </p:txBody>
        </p:sp>
      </p:grpSp>
      <p:grpSp>
        <p:nvGrpSpPr>
          <p:cNvPr id="117" name="Group 116">
            <a:extLst>
              <a:ext uri="{FF2B5EF4-FFF2-40B4-BE49-F238E27FC236}">
                <a16:creationId xmlns:a16="http://schemas.microsoft.com/office/drawing/2014/main" id="{209AABCD-315E-412D-8E77-3611824FF258}"/>
              </a:ext>
            </a:extLst>
          </p:cNvPr>
          <p:cNvGrpSpPr/>
          <p:nvPr/>
        </p:nvGrpSpPr>
        <p:grpSpPr>
          <a:xfrm>
            <a:off x="3076791" y="5949282"/>
            <a:ext cx="2185088" cy="801117"/>
            <a:chOff x="8836140" y="3288568"/>
            <a:chExt cx="2298834" cy="1067879"/>
          </a:xfrm>
        </p:grpSpPr>
        <p:sp>
          <p:nvSpPr>
            <p:cNvPr id="118" name="TextBox 117">
              <a:extLst>
                <a:ext uri="{FF2B5EF4-FFF2-40B4-BE49-F238E27FC236}">
                  <a16:creationId xmlns:a16="http://schemas.microsoft.com/office/drawing/2014/main" id="{9E083547-0844-488C-A4B4-FB1308468CB0}"/>
                </a:ext>
              </a:extLst>
            </p:cNvPr>
            <p:cNvSpPr txBox="1"/>
            <p:nvPr/>
          </p:nvSpPr>
          <p:spPr>
            <a:xfrm>
              <a:off x="8964478" y="3741053"/>
              <a:ext cx="2170495" cy="615394"/>
            </a:xfrm>
            <a:prstGeom prst="rect">
              <a:avLst/>
            </a:prstGeom>
            <a:noFill/>
          </p:spPr>
          <p:txBody>
            <a:bodyPr wrap="square" lIns="0" rIns="0" rtlCol="0" anchor="t">
              <a:spAutoFit/>
            </a:bodyPr>
            <a:lstStyle/>
            <a:p>
              <a:pPr algn="ctr" latinLnBrk="0"/>
              <a:r>
                <a:rPr lang="en-US" sz="1200" dirty="0">
                  <a:solidFill>
                    <a:prstClr val="black"/>
                  </a:solidFill>
                  <a:latin typeface="Calibri" panose="020F0502020204030204"/>
                </a:rPr>
                <a:t>What are my strengths?</a:t>
              </a:r>
            </a:p>
            <a:p>
              <a:pPr algn="ctr" latinLnBrk="0"/>
              <a:r>
                <a:rPr lang="en-US" sz="1200" dirty="0">
                  <a:solidFill>
                    <a:prstClr val="black"/>
                  </a:solidFill>
                  <a:latin typeface="Calibri" panose="020F0502020204030204"/>
                </a:rPr>
                <a:t>Where should I improve?</a:t>
              </a:r>
            </a:p>
          </p:txBody>
        </p:sp>
        <p:sp>
          <p:nvSpPr>
            <p:cNvPr id="119" name="TextBox 118">
              <a:extLst>
                <a:ext uri="{FF2B5EF4-FFF2-40B4-BE49-F238E27FC236}">
                  <a16:creationId xmlns:a16="http://schemas.microsoft.com/office/drawing/2014/main" id="{0D405B52-DCCF-4A78-8A25-BCB03417BB18}"/>
                </a:ext>
              </a:extLst>
            </p:cNvPr>
            <p:cNvSpPr txBox="1"/>
            <p:nvPr/>
          </p:nvSpPr>
          <p:spPr>
            <a:xfrm>
              <a:off x="8836140" y="3288568"/>
              <a:ext cx="2298834" cy="430775"/>
            </a:xfrm>
            <a:prstGeom prst="rect">
              <a:avLst/>
            </a:prstGeom>
            <a:noFill/>
          </p:spPr>
          <p:txBody>
            <a:bodyPr wrap="square" lIns="0" rIns="0" rtlCol="0" anchor="b">
              <a:spAutoFit/>
            </a:bodyPr>
            <a:lstStyle/>
            <a:p>
              <a:pPr algn="ctr">
                <a:defRPr/>
              </a:pPr>
              <a:r>
                <a:rPr lang="en-US" sz="1500" b="1" kern="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Uncover Your Voice</a:t>
              </a:r>
            </a:p>
          </p:txBody>
        </p:sp>
      </p:grpSp>
    </p:spTree>
    <p:extLst>
      <p:ext uri="{BB962C8B-B14F-4D97-AF65-F5344CB8AC3E}">
        <p14:creationId xmlns:p14="http://schemas.microsoft.com/office/powerpoint/2010/main" val="1154454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Picture 2" descr="odern Mentor | Public speaking, Powerpoint design templates, Clip art"/>
          <p:cNvPicPr>
            <a:picLocks noChangeAspect="1" noChangeArrowheads="1"/>
          </p:cNvPicPr>
          <p:nvPr/>
        </p:nvPicPr>
        <p:blipFill rotWithShape="1">
          <a:blip r:embed="rId3">
            <a:extLst>
              <a:ext uri="{28A0092B-C50C-407E-A947-70E740481C1C}">
                <a14:useLocalDpi xmlns:a14="http://schemas.microsoft.com/office/drawing/2010/main" val="0"/>
              </a:ext>
            </a:extLst>
          </a:blip>
          <a:srcRect l="7471"/>
          <a:stretch/>
        </p:blipFill>
        <p:spPr bwMode="auto">
          <a:xfrm flipH="1">
            <a:off x="6073232" y="1955084"/>
            <a:ext cx="3059832" cy="490291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87828" y="1245388"/>
            <a:ext cx="9144000" cy="1069514"/>
          </a:xfrm>
        </p:spPr>
        <p:txBody>
          <a:bodyPr/>
          <a:lstStyle/>
          <a:p>
            <a:r>
              <a:rPr lang="en-US" altLang="ko-KR" dirty="0"/>
              <a:t> </a:t>
            </a:r>
            <a:endParaRPr lang="ko-KR" altLang="en-US" dirty="0"/>
          </a:p>
        </p:txBody>
      </p:sp>
      <p:sp>
        <p:nvSpPr>
          <p:cNvPr id="5" name="Title 1">
            <a:extLst>
              <a:ext uri="{FF2B5EF4-FFF2-40B4-BE49-F238E27FC236}">
                <a16:creationId xmlns:a16="http://schemas.microsoft.com/office/drawing/2014/main" id="{0807BB20-28F3-4851-947F-E1DE740240F1}"/>
              </a:ext>
            </a:extLst>
          </p:cNvPr>
          <p:cNvSpPr txBox="1">
            <a:spLocks/>
          </p:cNvSpPr>
          <p:nvPr/>
        </p:nvSpPr>
        <p:spPr>
          <a:xfrm>
            <a:off x="164654" y="290995"/>
            <a:ext cx="8115300" cy="461665"/>
          </a:xfrm>
          <a:prstGeom prst="rect">
            <a:avLst/>
          </a:prstGeom>
        </p:spPr>
        <p:txBody>
          <a:bodyPr anchor="ctr"/>
          <a:lstStyle>
            <a:lvl1pPr algn="l" defTabSz="914400" rtl="0" eaLnBrk="1" latinLnBrk="1" hangingPunct="1">
              <a:spcBef>
                <a:spcPct val="0"/>
              </a:spcBef>
              <a:buNone/>
              <a:defRPr sz="4000" b="1" kern="1200" baseline="0">
                <a:solidFill>
                  <a:schemeClr val="bg1"/>
                </a:solidFill>
                <a:latin typeface="Arial" pitchFamily="34" charset="0"/>
                <a:ea typeface="+mj-ea"/>
                <a:cs typeface="Arial" pitchFamily="34" charset="0"/>
              </a:defRPr>
            </a:lvl1pPr>
          </a:lstStyle>
          <a:p>
            <a:r>
              <a:rPr lang="en-IN" dirty="0"/>
              <a:t>Phase 2: Targeting</a:t>
            </a:r>
          </a:p>
        </p:txBody>
      </p:sp>
      <p:sp>
        <p:nvSpPr>
          <p:cNvPr id="2" name="Rectangle 1"/>
          <p:cNvSpPr/>
          <p:nvPr/>
        </p:nvSpPr>
        <p:spPr>
          <a:xfrm>
            <a:off x="3310257" y="1114639"/>
            <a:ext cx="2441309" cy="523220"/>
          </a:xfrm>
          <a:prstGeom prst="rect">
            <a:avLst/>
          </a:prstGeom>
        </p:spPr>
        <p:txBody>
          <a:bodyPr wrap="none">
            <a:spAutoFit/>
          </a:bodyPr>
          <a:lstStyle/>
          <a:p>
            <a:r>
              <a:rPr lang="en-US" sz="2800" b="1" dirty="0">
                <a:solidFill>
                  <a:srgbClr val="FF0000"/>
                </a:solidFill>
              </a:rPr>
              <a:t>Get Prepared</a:t>
            </a:r>
          </a:p>
        </p:txBody>
      </p:sp>
      <p:sp>
        <p:nvSpPr>
          <p:cNvPr id="3" name="Rectangle 2"/>
          <p:cNvSpPr/>
          <p:nvPr/>
        </p:nvSpPr>
        <p:spPr>
          <a:xfrm>
            <a:off x="418134" y="2622964"/>
            <a:ext cx="2496133" cy="369332"/>
          </a:xfrm>
          <a:prstGeom prst="rect">
            <a:avLst/>
          </a:prstGeom>
        </p:spPr>
        <p:txBody>
          <a:bodyPr wrap="none">
            <a:spAutoFit/>
          </a:bodyPr>
          <a:lstStyle/>
          <a:p>
            <a:r>
              <a:rPr lang="en-US" b="1" dirty="0"/>
              <a:t>Goals and Objectives</a:t>
            </a:r>
          </a:p>
        </p:txBody>
      </p:sp>
      <p:sp>
        <p:nvSpPr>
          <p:cNvPr id="84" name="Rectangle 83"/>
          <p:cNvSpPr/>
          <p:nvPr/>
        </p:nvSpPr>
        <p:spPr>
          <a:xfrm>
            <a:off x="395536" y="4197264"/>
            <a:ext cx="1478995" cy="369332"/>
          </a:xfrm>
          <a:prstGeom prst="rect">
            <a:avLst/>
          </a:prstGeom>
        </p:spPr>
        <p:txBody>
          <a:bodyPr wrap="none">
            <a:spAutoFit/>
          </a:bodyPr>
          <a:lstStyle/>
          <a:p>
            <a:r>
              <a:rPr lang="en-US" b="1" dirty="0"/>
              <a:t>Networking</a:t>
            </a:r>
          </a:p>
        </p:txBody>
      </p:sp>
      <p:sp>
        <p:nvSpPr>
          <p:cNvPr id="85" name="Rectangle 84"/>
          <p:cNvSpPr/>
          <p:nvPr/>
        </p:nvSpPr>
        <p:spPr>
          <a:xfrm>
            <a:off x="395536" y="5643558"/>
            <a:ext cx="1044068" cy="369332"/>
          </a:xfrm>
          <a:prstGeom prst="rect">
            <a:avLst/>
          </a:prstGeom>
        </p:spPr>
        <p:txBody>
          <a:bodyPr wrap="none">
            <a:spAutoFit/>
          </a:bodyPr>
          <a:lstStyle/>
          <a:p>
            <a:r>
              <a:rPr lang="en-US" b="1" dirty="0"/>
              <a:t>Resume</a:t>
            </a:r>
          </a:p>
        </p:txBody>
      </p:sp>
      <p:sp>
        <p:nvSpPr>
          <p:cNvPr id="6" name="TextBox 5"/>
          <p:cNvSpPr txBox="1"/>
          <p:nvPr/>
        </p:nvSpPr>
        <p:spPr>
          <a:xfrm>
            <a:off x="3310257" y="3966431"/>
            <a:ext cx="3985002" cy="1200329"/>
          </a:xfrm>
          <a:prstGeom prst="rect">
            <a:avLst/>
          </a:prstGeom>
          <a:noFill/>
        </p:spPr>
        <p:txBody>
          <a:bodyPr wrap="none" rtlCol="0">
            <a:spAutoFit/>
          </a:bodyPr>
          <a:lstStyle/>
          <a:p>
            <a:r>
              <a:rPr lang="en-US" dirty="0"/>
              <a:t>Who to target?</a:t>
            </a:r>
          </a:p>
          <a:p>
            <a:r>
              <a:rPr lang="en-US" dirty="0"/>
              <a:t>Certification or Professional groups?</a:t>
            </a:r>
          </a:p>
          <a:p>
            <a:r>
              <a:rPr lang="en-US" dirty="0"/>
              <a:t>Geographic location</a:t>
            </a:r>
          </a:p>
          <a:p>
            <a:r>
              <a:rPr lang="en-US" dirty="0"/>
              <a:t>Volunteering and time investment</a:t>
            </a:r>
          </a:p>
        </p:txBody>
      </p:sp>
      <p:sp>
        <p:nvSpPr>
          <p:cNvPr id="92" name="TextBox 91"/>
          <p:cNvSpPr txBox="1"/>
          <p:nvPr/>
        </p:nvSpPr>
        <p:spPr>
          <a:xfrm>
            <a:off x="3310257" y="2520136"/>
            <a:ext cx="3956276" cy="1200329"/>
          </a:xfrm>
          <a:prstGeom prst="rect">
            <a:avLst/>
          </a:prstGeom>
          <a:noFill/>
        </p:spPr>
        <p:txBody>
          <a:bodyPr wrap="none" rtlCol="0">
            <a:spAutoFit/>
          </a:bodyPr>
          <a:lstStyle/>
          <a:p>
            <a:r>
              <a:rPr lang="en-US" dirty="0"/>
              <a:t>Steps to success</a:t>
            </a:r>
          </a:p>
          <a:p>
            <a:r>
              <a:rPr lang="en-US" dirty="0"/>
              <a:t>Look and establish a mentor/coach!</a:t>
            </a:r>
          </a:p>
          <a:p>
            <a:r>
              <a:rPr lang="en-US" dirty="0"/>
              <a:t>Establish advisor / support</a:t>
            </a:r>
          </a:p>
          <a:p>
            <a:r>
              <a:rPr lang="en-US" dirty="0"/>
              <a:t>Time Management</a:t>
            </a:r>
          </a:p>
        </p:txBody>
      </p:sp>
      <p:sp>
        <p:nvSpPr>
          <p:cNvPr id="93" name="TextBox 92"/>
          <p:cNvSpPr txBox="1"/>
          <p:nvPr/>
        </p:nvSpPr>
        <p:spPr>
          <a:xfrm>
            <a:off x="3295894" y="5412726"/>
            <a:ext cx="3911264" cy="1200329"/>
          </a:xfrm>
          <a:prstGeom prst="rect">
            <a:avLst/>
          </a:prstGeom>
          <a:noFill/>
        </p:spPr>
        <p:txBody>
          <a:bodyPr wrap="none" rtlCol="0">
            <a:spAutoFit/>
          </a:bodyPr>
          <a:lstStyle/>
          <a:p>
            <a:r>
              <a:rPr lang="en-US" dirty="0"/>
              <a:t>Resume ‘art and science’</a:t>
            </a:r>
          </a:p>
          <a:p>
            <a:r>
              <a:rPr lang="en-US" dirty="0"/>
              <a:t>Types and versions </a:t>
            </a:r>
            <a:r>
              <a:rPr lang="mr-IN" dirty="0"/>
              <a:t>–</a:t>
            </a:r>
            <a:r>
              <a:rPr lang="en-US" dirty="0"/>
              <a:t> which is best?</a:t>
            </a:r>
          </a:p>
          <a:p>
            <a:r>
              <a:rPr lang="en-US" dirty="0"/>
              <a:t>Represents your voice/brand?</a:t>
            </a:r>
          </a:p>
          <a:p>
            <a:r>
              <a:rPr lang="en-US" dirty="0"/>
              <a:t>Soft skills ‘</a:t>
            </a:r>
            <a:r>
              <a:rPr lang="en-US" dirty="0" err="1"/>
              <a:t>resumeable</a:t>
            </a:r>
            <a:r>
              <a:rPr lang="en-US" dirty="0"/>
              <a:t>’?</a:t>
            </a:r>
          </a:p>
        </p:txBody>
      </p:sp>
    </p:spTree>
    <p:extLst>
      <p:ext uri="{BB962C8B-B14F-4D97-AF65-F5344CB8AC3E}">
        <p14:creationId xmlns:p14="http://schemas.microsoft.com/office/powerpoint/2010/main" val="684315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807BB20-28F3-4851-947F-E1DE740240F1}"/>
              </a:ext>
            </a:extLst>
          </p:cNvPr>
          <p:cNvSpPr txBox="1">
            <a:spLocks/>
          </p:cNvSpPr>
          <p:nvPr/>
        </p:nvSpPr>
        <p:spPr>
          <a:xfrm>
            <a:off x="164654" y="290995"/>
            <a:ext cx="8115300" cy="461665"/>
          </a:xfrm>
          <a:prstGeom prst="rect">
            <a:avLst/>
          </a:prstGeom>
        </p:spPr>
        <p:txBody>
          <a:bodyPr anchor="ctr"/>
          <a:lstStyle>
            <a:lvl1pPr algn="l" defTabSz="914400" rtl="0" eaLnBrk="1" latinLnBrk="1" hangingPunct="1">
              <a:spcBef>
                <a:spcPct val="0"/>
              </a:spcBef>
              <a:buNone/>
              <a:defRPr sz="4000" b="1" kern="1200" baseline="0">
                <a:solidFill>
                  <a:schemeClr val="bg1"/>
                </a:solidFill>
                <a:latin typeface="Arial" pitchFamily="34" charset="0"/>
                <a:ea typeface="+mj-ea"/>
                <a:cs typeface="Arial" pitchFamily="34" charset="0"/>
              </a:defRPr>
            </a:lvl1pPr>
          </a:lstStyle>
          <a:p>
            <a:r>
              <a:rPr lang="en-IN" dirty="0"/>
              <a:t>Phase 3: Pursuit !</a:t>
            </a:r>
          </a:p>
        </p:txBody>
      </p:sp>
      <p:grpSp>
        <p:nvGrpSpPr>
          <p:cNvPr id="9" name="Group 8">
            <a:extLst>
              <a:ext uri="{FF2B5EF4-FFF2-40B4-BE49-F238E27FC236}">
                <a16:creationId xmlns:a16="http://schemas.microsoft.com/office/drawing/2014/main" id="{26F185CC-70E3-4834-8A3A-31E3C080C710}"/>
              </a:ext>
            </a:extLst>
          </p:cNvPr>
          <p:cNvGrpSpPr/>
          <p:nvPr/>
        </p:nvGrpSpPr>
        <p:grpSpPr>
          <a:xfrm>
            <a:off x="5675127" y="2721344"/>
            <a:ext cx="4553786" cy="3647714"/>
            <a:chOff x="6120960" y="1333500"/>
            <a:chExt cx="5270940" cy="3976553"/>
          </a:xfrm>
        </p:grpSpPr>
        <p:grpSp>
          <p:nvGrpSpPr>
            <p:cNvPr id="10" name="Group 9">
              <a:extLst>
                <a:ext uri="{FF2B5EF4-FFF2-40B4-BE49-F238E27FC236}">
                  <a16:creationId xmlns:a16="http://schemas.microsoft.com/office/drawing/2014/main" id="{964EBEAF-D2AB-4312-B506-855C1B554AA1}"/>
                </a:ext>
              </a:extLst>
            </p:cNvPr>
            <p:cNvGrpSpPr/>
            <p:nvPr/>
          </p:nvGrpSpPr>
          <p:grpSpPr>
            <a:xfrm>
              <a:off x="6132357" y="1333500"/>
              <a:ext cx="5250340" cy="3972061"/>
              <a:chOff x="-961382" y="1846733"/>
              <a:chExt cx="3856780" cy="3318276"/>
            </a:xfrm>
            <a:solidFill>
              <a:schemeClr val="bg1">
                <a:lumMod val="75000"/>
              </a:schemeClr>
            </a:solidFill>
          </p:grpSpPr>
          <p:sp>
            <p:nvSpPr>
              <p:cNvPr id="12" name="Freeform: Shape 526">
                <a:extLst>
                  <a:ext uri="{FF2B5EF4-FFF2-40B4-BE49-F238E27FC236}">
                    <a16:creationId xmlns:a16="http://schemas.microsoft.com/office/drawing/2014/main" id="{545D7EE6-B447-49F7-9DFF-1F03F612BA2C}"/>
                  </a:ext>
                </a:extLst>
              </p:cNvPr>
              <p:cNvSpPr/>
              <p:nvPr/>
            </p:nvSpPr>
            <p:spPr>
              <a:xfrm>
                <a:off x="967226"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13" name="Freeform: Shape 527">
                <a:extLst>
                  <a:ext uri="{FF2B5EF4-FFF2-40B4-BE49-F238E27FC236}">
                    <a16:creationId xmlns:a16="http://schemas.microsoft.com/office/drawing/2014/main" id="{D3F6ECF3-18BE-40A0-B6CC-2E89DCD1C5C1}"/>
                  </a:ext>
                </a:extLst>
              </p:cNvPr>
              <p:cNvSpPr/>
              <p:nvPr/>
            </p:nvSpPr>
            <p:spPr>
              <a:xfrm>
                <a:off x="968583"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14" name="Freeform: Shape 528">
                <a:extLst>
                  <a:ext uri="{FF2B5EF4-FFF2-40B4-BE49-F238E27FC236}">
                    <a16:creationId xmlns:a16="http://schemas.microsoft.com/office/drawing/2014/main" id="{C186B60B-C496-4C3A-B3F0-1A78444E3B8F}"/>
                  </a:ext>
                </a:extLst>
              </p:cNvPr>
              <p:cNvSpPr/>
              <p:nvPr/>
            </p:nvSpPr>
            <p:spPr>
              <a:xfrm flipH="1">
                <a:off x="-212820"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15" name="Freeform: Shape 529">
                <a:extLst>
                  <a:ext uri="{FF2B5EF4-FFF2-40B4-BE49-F238E27FC236}">
                    <a16:creationId xmlns:a16="http://schemas.microsoft.com/office/drawing/2014/main" id="{77E786F1-DF2B-4EEE-A9D3-84597398E2F0}"/>
                  </a:ext>
                </a:extLst>
              </p:cNvPr>
              <p:cNvSpPr/>
              <p:nvPr/>
            </p:nvSpPr>
            <p:spPr>
              <a:xfrm flipH="1">
                <a:off x="-961382"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grpSp>
        <p:sp>
          <p:nvSpPr>
            <p:cNvPr id="11" name="Freeform: Shape 525">
              <a:extLst>
                <a:ext uri="{FF2B5EF4-FFF2-40B4-BE49-F238E27FC236}">
                  <a16:creationId xmlns:a16="http://schemas.microsoft.com/office/drawing/2014/main" id="{B3FC957E-AA5B-4AA5-B59C-25AD4C01E39C}"/>
                </a:ext>
              </a:extLst>
            </p:cNvPr>
            <p:cNvSpPr/>
            <p:nvPr/>
          </p:nvSpPr>
          <p:spPr>
            <a:xfrm>
              <a:off x="6120960" y="2395787"/>
              <a:ext cx="5270940" cy="2914266"/>
            </a:xfrm>
            <a:custGeom>
              <a:avLst/>
              <a:gdLst>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87780 w 3886200"/>
                <a:gd name="connsiteY10" fmla="*/ 30480 h 2209800"/>
                <a:gd name="connsiteX11" fmla="*/ 0 w 3886200"/>
                <a:gd name="connsiteY11" fmla="*/ 2209800 h 2209800"/>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73493 w 3886200"/>
                <a:gd name="connsiteY10" fmla="*/ 35242 h 2209800"/>
                <a:gd name="connsiteX11" fmla="*/ 0 w 3886200"/>
                <a:gd name="connsiteY11" fmla="*/ 2209800 h 2209800"/>
                <a:gd name="connsiteX0" fmla="*/ 0 w 3881437"/>
                <a:gd name="connsiteY0" fmla="*/ 2219325 h 2219325"/>
                <a:gd name="connsiteX1" fmla="*/ 3881437 w 3881437"/>
                <a:gd name="connsiteY1" fmla="*/ 2209800 h 2219325"/>
                <a:gd name="connsiteX2" fmla="*/ 2578417 w 3881437"/>
                <a:gd name="connsiteY2" fmla="*/ 0 h 2219325"/>
                <a:gd name="connsiteX3" fmla="*/ 2426017 w 3881437"/>
                <a:gd name="connsiteY3" fmla="*/ 236220 h 2219325"/>
                <a:gd name="connsiteX4" fmla="*/ 2045017 w 3881437"/>
                <a:gd name="connsiteY4" fmla="*/ 259080 h 2219325"/>
                <a:gd name="connsiteX5" fmla="*/ 1907857 w 3881437"/>
                <a:gd name="connsiteY5" fmla="*/ 106680 h 2219325"/>
                <a:gd name="connsiteX6" fmla="*/ 1747837 w 3881437"/>
                <a:gd name="connsiteY6" fmla="*/ 289560 h 2219325"/>
                <a:gd name="connsiteX7" fmla="*/ 1671637 w 3881437"/>
                <a:gd name="connsiteY7" fmla="*/ 419100 h 2219325"/>
                <a:gd name="connsiteX8" fmla="*/ 1427797 w 3881437"/>
                <a:gd name="connsiteY8" fmla="*/ 411480 h 2219325"/>
                <a:gd name="connsiteX9" fmla="*/ 1397317 w 3881437"/>
                <a:gd name="connsiteY9" fmla="*/ 175260 h 2219325"/>
                <a:gd name="connsiteX10" fmla="*/ 1268730 w 3881437"/>
                <a:gd name="connsiteY10" fmla="*/ 35242 h 2219325"/>
                <a:gd name="connsiteX11" fmla="*/ 0 w 3881437"/>
                <a:gd name="connsiteY11" fmla="*/ 2219325 h 2219325"/>
                <a:gd name="connsiteX0" fmla="*/ 0 w 3871912"/>
                <a:gd name="connsiteY0" fmla="*/ 2219325 h 2219325"/>
                <a:gd name="connsiteX1" fmla="*/ 3871912 w 3871912"/>
                <a:gd name="connsiteY1" fmla="*/ 2214562 h 2219325"/>
                <a:gd name="connsiteX2" fmla="*/ 2578417 w 3871912"/>
                <a:gd name="connsiteY2" fmla="*/ 0 h 2219325"/>
                <a:gd name="connsiteX3" fmla="*/ 2426017 w 3871912"/>
                <a:gd name="connsiteY3" fmla="*/ 236220 h 2219325"/>
                <a:gd name="connsiteX4" fmla="*/ 2045017 w 3871912"/>
                <a:gd name="connsiteY4" fmla="*/ 259080 h 2219325"/>
                <a:gd name="connsiteX5" fmla="*/ 1907857 w 3871912"/>
                <a:gd name="connsiteY5" fmla="*/ 106680 h 2219325"/>
                <a:gd name="connsiteX6" fmla="*/ 1747837 w 3871912"/>
                <a:gd name="connsiteY6" fmla="*/ 289560 h 2219325"/>
                <a:gd name="connsiteX7" fmla="*/ 1671637 w 3871912"/>
                <a:gd name="connsiteY7" fmla="*/ 419100 h 2219325"/>
                <a:gd name="connsiteX8" fmla="*/ 1427797 w 3871912"/>
                <a:gd name="connsiteY8" fmla="*/ 411480 h 2219325"/>
                <a:gd name="connsiteX9" fmla="*/ 1397317 w 3871912"/>
                <a:gd name="connsiteY9" fmla="*/ 175260 h 2219325"/>
                <a:gd name="connsiteX10" fmla="*/ 1268730 w 3871912"/>
                <a:gd name="connsiteY10" fmla="*/ 35242 h 2219325"/>
                <a:gd name="connsiteX11" fmla="*/ 0 w 3871912"/>
                <a:gd name="connsiteY11" fmla="*/ 2219325 h 2219325"/>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427797 w 3871912"/>
                <a:gd name="connsiteY8" fmla="*/ 42100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618297 w 3871912"/>
                <a:gd name="connsiteY8" fmla="*/ 2095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045017 w 3871912"/>
                <a:gd name="connsiteY4" fmla="*/ 47434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14487 w 3871912"/>
                <a:gd name="connsiteY7" fmla="*/ 438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741487 w 3871912"/>
                <a:gd name="connsiteY7" fmla="*/ 2343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912" h="2434590">
                  <a:moveTo>
                    <a:pt x="0" y="2434590"/>
                  </a:moveTo>
                  <a:lnTo>
                    <a:pt x="3871912" y="2429827"/>
                  </a:lnTo>
                  <a:lnTo>
                    <a:pt x="2578417" y="205740"/>
                  </a:lnTo>
                  <a:lnTo>
                    <a:pt x="2426017" y="451485"/>
                  </a:lnTo>
                  <a:lnTo>
                    <a:pt x="2178367" y="150495"/>
                  </a:lnTo>
                  <a:lnTo>
                    <a:pt x="1907857" y="321945"/>
                  </a:lnTo>
                  <a:lnTo>
                    <a:pt x="1747837" y="0"/>
                  </a:lnTo>
                  <a:lnTo>
                    <a:pt x="1741487" y="234315"/>
                  </a:lnTo>
                  <a:lnTo>
                    <a:pt x="1618297" y="226695"/>
                  </a:lnTo>
                  <a:lnTo>
                    <a:pt x="1397317" y="390525"/>
                  </a:lnTo>
                  <a:lnTo>
                    <a:pt x="1268730" y="250507"/>
                  </a:lnTo>
                  <a:lnTo>
                    <a:pt x="0" y="2434590"/>
                  </a:lnTo>
                  <a:close/>
                </a:path>
              </a:pathLst>
            </a:custGeom>
            <a:solidFill>
              <a:srgbClr val="73AF51">
                <a:alpha val="77647"/>
              </a:srgbClr>
            </a:solidFill>
            <a:ln w="9525">
              <a:noFill/>
            </a:ln>
            <a:scene3d>
              <a:camera prst="orthographicFront"/>
              <a:lightRig rig="threePt" dir="t"/>
            </a:scene3d>
            <a:sp3d>
              <a:bevelT w="6350" h="0"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grpSp>
      <p:grpSp>
        <p:nvGrpSpPr>
          <p:cNvPr id="16" name="Group 15">
            <a:extLst>
              <a:ext uri="{FF2B5EF4-FFF2-40B4-BE49-F238E27FC236}">
                <a16:creationId xmlns:a16="http://schemas.microsoft.com/office/drawing/2014/main" id="{6688AF5A-C0F0-4F00-A6F2-C1483A884702}"/>
              </a:ext>
            </a:extLst>
          </p:cNvPr>
          <p:cNvGrpSpPr/>
          <p:nvPr/>
        </p:nvGrpSpPr>
        <p:grpSpPr>
          <a:xfrm>
            <a:off x="4931018" y="3739761"/>
            <a:ext cx="3953205" cy="2982415"/>
            <a:chOff x="5193218" y="2184277"/>
            <a:chExt cx="5270940" cy="3976553"/>
          </a:xfrm>
        </p:grpSpPr>
        <p:grpSp>
          <p:nvGrpSpPr>
            <p:cNvPr id="17" name="Group 16">
              <a:extLst>
                <a:ext uri="{FF2B5EF4-FFF2-40B4-BE49-F238E27FC236}">
                  <a16:creationId xmlns:a16="http://schemas.microsoft.com/office/drawing/2014/main" id="{7EA3EB79-CB31-46F6-9CCE-B5D8ADECDBDE}"/>
                </a:ext>
              </a:extLst>
            </p:cNvPr>
            <p:cNvGrpSpPr/>
            <p:nvPr/>
          </p:nvGrpSpPr>
          <p:grpSpPr>
            <a:xfrm>
              <a:off x="5204615" y="2184277"/>
              <a:ext cx="5250340" cy="3972062"/>
              <a:chOff x="-961382" y="1846733"/>
              <a:chExt cx="3856780" cy="3318276"/>
            </a:xfrm>
            <a:solidFill>
              <a:schemeClr val="bg1">
                <a:lumMod val="75000"/>
              </a:schemeClr>
            </a:solidFill>
          </p:grpSpPr>
          <p:sp>
            <p:nvSpPr>
              <p:cNvPr id="19" name="Freeform: Shape 533">
                <a:extLst>
                  <a:ext uri="{FF2B5EF4-FFF2-40B4-BE49-F238E27FC236}">
                    <a16:creationId xmlns:a16="http://schemas.microsoft.com/office/drawing/2014/main" id="{E0266CA8-1D63-4F85-ACA8-95531A36B99C}"/>
                  </a:ext>
                </a:extLst>
              </p:cNvPr>
              <p:cNvSpPr/>
              <p:nvPr/>
            </p:nvSpPr>
            <p:spPr>
              <a:xfrm>
                <a:off x="967226"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0" name="Freeform: Shape 534">
                <a:extLst>
                  <a:ext uri="{FF2B5EF4-FFF2-40B4-BE49-F238E27FC236}">
                    <a16:creationId xmlns:a16="http://schemas.microsoft.com/office/drawing/2014/main" id="{45093B62-7F1C-4365-A63B-BFD018B53733}"/>
                  </a:ext>
                </a:extLst>
              </p:cNvPr>
              <p:cNvSpPr/>
              <p:nvPr/>
            </p:nvSpPr>
            <p:spPr>
              <a:xfrm>
                <a:off x="968583"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1" name="Freeform: Shape 535">
                <a:extLst>
                  <a:ext uri="{FF2B5EF4-FFF2-40B4-BE49-F238E27FC236}">
                    <a16:creationId xmlns:a16="http://schemas.microsoft.com/office/drawing/2014/main" id="{869FB1C4-0266-4C62-A8D5-17CAB1391A92}"/>
                  </a:ext>
                </a:extLst>
              </p:cNvPr>
              <p:cNvSpPr/>
              <p:nvPr/>
            </p:nvSpPr>
            <p:spPr>
              <a:xfrm flipH="1">
                <a:off x="-212820"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2" name="Freeform: Shape 536">
                <a:extLst>
                  <a:ext uri="{FF2B5EF4-FFF2-40B4-BE49-F238E27FC236}">
                    <a16:creationId xmlns:a16="http://schemas.microsoft.com/office/drawing/2014/main" id="{67CA104B-41B0-45ED-A5D6-4A8A110A18CA}"/>
                  </a:ext>
                </a:extLst>
              </p:cNvPr>
              <p:cNvSpPr/>
              <p:nvPr/>
            </p:nvSpPr>
            <p:spPr>
              <a:xfrm flipH="1">
                <a:off x="-961382"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grpSp>
        <p:sp>
          <p:nvSpPr>
            <p:cNvPr id="18" name="Freeform: Shape 532">
              <a:extLst>
                <a:ext uri="{FF2B5EF4-FFF2-40B4-BE49-F238E27FC236}">
                  <a16:creationId xmlns:a16="http://schemas.microsoft.com/office/drawing/2014/main" id="{D69199D3-FE4F-4A87-99F3-6D0D5BC515E8}"/>
                </a:ext>
              </a:extLst>
            </p:cNvPr>
            <p:cNvSpPr/>
            <p:nvPr/>
          </p:nvSpPr>
          <p:spPr>
            <a:xfrm>
              <a:off x="5193218" y="3246564"/>
              <a:ext cx="5270940" cy="2914266"/>
            </a:xfrm>
            <a:custGeom>
              <a:avLst/>
              <a:gdLst>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87780 w 3886200"/>
                <a:gd name="connsiteY10" fmla="*/ 30480 h 2209800"/>
                <a:gd name="connsiteX11" fmla="*/ 0 w 3886200"/>
                <a:gd name="connsiteY11" fmla="*/ 2209800 h 2209800"/>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73493 w 3886200"/>
                <a:gd name="connsiteY10" fmla="*/ 35242 h 2209800"/>
                <a:gd name="connsiteX11" fmla="*/ 0 w 3886200"/>
                <a:gd name="connsiteY11" fmla="*/ 2209800 h 2209800"/>
                <a:gd name="connsiteX0" fmla="*/ 0 w 3881437"/>
                <a:gd name="connsiteY0" fmla="*/ 2219325 h 2219325"/>
                <a:gd name="connsiteX1" fmla="*/ 3881437 w 3881437"/>
                <a:gd name="connsiteY1" fmla="*/ 2209800 h 2219325"/>
                <a:gd name="connsiteX2" fmla="*/ 2578417 w 3881437"/>
                <a:gd name="connsiteY2" fmla="*/ 0 h 2219325"/>
                <a:gd name="connsiteX3" fmla="*/ 2426017 w 3881437"/>
                <a:gd name="connsiteY3" fmla="*/ 236220 h 2219325"/>
                <a:gd name="connsiteX4" fmla="*/ 2045017 w 3881437"/>
                <a:gd name="connsiteY4" fmla="*/ 259080 h 2219325"/>
                <a:gd name="connsiteX5" fmla="*/ 1907857 w 3881437"/>
                <a:gd name="connsiteY5" fmla="*/ 106680 h 2219325"/>
                <a:gd name="connsiteX6" fmla="*/ 1747837 w 3881437"/>
                <a:gd name="connsiteY6" fmla="*/ 289560 h 2219325"/>
                <a:gd name="connsiteX7" fmla="*/ 1671637 w 3881437"/>
                <a:gd name="connsiteY7" fmla="*/ 419100 h 2219325"/>
                <a:gd name="connsiteX8" fmla="*/ 1427797 w 3881437"/>
                <a:gd name="connsiteY8" fmla="*/ 411480 h 2219325"/>
                <a:gd name="connsiteX9" fmla="*/ 1397317 w 3881437"/>
                <a:gd name="connsiteY9" fmla="*/ 175260 h 2219325"/>
                <a:gd name="connsiteX10" fmla="*/ 1268730 w 3881437"/>
                <a:gd name="connsiteY10" fmla="*/ 35242 h 2219325"/>
                <a:gd name="connsiteX11" fmla="*/ 0 w 3881437"/>
                <a:gd name="connsiteY11" fmla="*/ 2219325 h 2219325"/>
                <a:gd name="connsiteX0" fmla="*/ 0 w 3871912"/>
                <a:gd name="connsiteY0" fmla="*/ 2219325 h 2219325"/>
                <a:gd name="connsiteX1" fmla="*/ 3871912 w 3871912"/>
                <a:gd name="connsiteY1" fmla="*/ 2214562 h 2219325"/>
                <a:gd name="connsiteX2" fmla="*/ 2578417 w 3871912"/>
                <a:gd name="connsiteY2" fmla="*/ 0 h 2219325"/>
                <a:gd name="connsiteX3" fmla="*/ 2426017 w 3871912"/>
                <a:gd name="connsiteY3" fmla="*/ 236220 h 2219325"/>
                <a:gd name="connsiteX4" fmla="*/ 2045017 w 3871912"/>
                <a:gd name="connsiteY4" fmla="*/ 259080 h 2219325"/>
                <a:gd name="connsiteX5" fmla="*/ 1907857 w 3871912"/>
                <a:gd name="connsiteY5" fmla="*/ 106680 h 2219325"/>
                <a:gd name="connsiteX6" fmla="*/ 1747837 w 3871912"/>
                <a:gd name="connsiteY6" fmla="*/ 289560 h 2219325"/>
                <a:gd name="connsiteX7" fmla="*/ 1671637 w 3871912"/>
                <a:gd name="connsiteY7" fmla="*/ 419100 h 2219325"/>
                <a:gd name="connsiteX8" fmla="*/ 1427797 w 3871912"/>
                <a:gd name="connsiteY8" fmla="*/ 411480 h 2219325"/>
                <a:gd name="connsiteX9" fmla="*/ 1397317 w 3871912"/>
                <a:gd name="connsiteY9" fmla="*/ 175260 h 2219325"/>
                <a:gd name="connsiteX10" fmla="*/ 1268730 w 3871912"/>
                <a:gd name="connsiteY10" fmla="*/ 35242 h 2219325"/>
                <a:gd name="connsiteX11" fmla="*/ 0 w 3871912"/>
                <a:gd name="connsiteY11" fmla="*/ 2219325 h 2219325"/>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427797 w 3871912"/>
                <a:gd name="connsiteY8" fmla="*/ 42100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618297 w 3871912"/>
                <a:gd name="connsiteY8" fmla="*/ 2095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045017 w 3871912"/>
                <a:gd name="connsiteY4" fmla="*/ 47434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14487 w 3871912"/>
                <a:gd name="connsiteY7" fmla="*/ 438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741487 w 3871912"/>
                <a:gd name="connsiteY7" fmla="*/ 2343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912" h="2434590">
                  <a:moveTo>
                    <a:pt x="0" y="2434590"/>
                  </a:moveTo>
                  <a:lnTo>
                    <a:pt x="3871912" y="2429827"/>
                  </a:lnTo>
                  <a:lnTo>
                    <a:pt x="2578417" y="205740"/>
                  </a:lnTo>
                  <a:lnTo>
                    <a:pt x="2426017" y="451485"/>
                  </a:lnTo>
                  <a:lnTo>
                    <a:pt x="2178367" y="150495"/>
                  </a:lnTo>
                  <a:lnTo>
                    <a:pt x="1907857" y="321945"/>
                  </a:lnTo>
                  <a:lnTo>
                    <a:pt x="1747837" y="0"/>
                  </a:lnTo>
                  <a:lnTo>
                    <a:pt x="1741487" y="234315"/>
                  </a:lnTo>
                  <a:lnTo>
                    <a:pt x="1618297" y="226695"/>
                  </a:lnTo>
                  <a:lnTo>
                    <a:pt x="1397317" y="390525"/>
                  </a:lnTo>
                  <a:lnTo>
                    <a:pt x="1268730" y="250507"/>
                  </a:lnTo>
                  <a:lnTo>
                    <a:pt x="0" y="2434590"/>
                  </a:lnTo>
                  <a:close/>
                </a:path>
              </a:pathLst>
            </a:custGeom>
            <a:solidFill>
              <a:srgbClr val="5E9042">
                <a:alpha val="77647"/>
              </a:srgbClr>
            </a:solidFill>
            <a:ln w="9525">
              <a:noFill/>
            </a:ln>
            <a:scene3d>
              <a:camera prst="orthographicFront"/>
              <a:lightRig rig="threePt" dir="t"/>
            </a:scene3d>
            <a:sp3d>
              <a:bevelT w="6350" h="0"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grpSp>
      <p:grpSp>
        <p:nvGrpSpPr>
          <p:cNvPr id="23" name="Group 22">
            <a:extLst>
              <a:ext uri="{FF2B5EF4-FFF2-40B4-BE49-F238E27FC236}">
                <a16:creationId xmlns:a16="http://schemas.microsoft.com/office/drawing/2014/main" id="{055F2BDE-8594-46F2-B963-85C9FD683A7C}"/>
              </a:ext>
            </a:extLst>
          </p:cNvPr>
          <p:cNvGrpSpPr/>
          <p:nvPr/>
        </p:nvGrpSpPr>
        <p:grpSpPr>
          <a:xfrm>
            <a:off x="4556207" y="4295230"/>
            <a:ext cx="3216927" cy="2426945"/>
            <a:chOff x="5193218" y="2184277"/>
            <a:chExt cx="5270940" cy="3976553"/>
          </a:xfrm>
        </p:grpSpPr>
        <p:grpSp>
          <p:nvGrpSpPr>
            <p:cNvPr id="24" name="Group 23">
              <a:extLst>
                <a:ext uri="{FF2B5EF4-FFF2-40B4-BE49-F238E27FC236}">
                  <a16:creationId xmlns:a16="http://schemas.microsoft.com/office/drawing/2014/main" id="{2072E37B-53F2-4A34-8BA7-39B254E7BC9B}"/>
                </a:ext>
              </a:extLst>
            </p:cNvPr>
            <p:cNvGrpSpPr/>
            <p:nvPr/>
          </p:nvGrpSpPr>
          <p:grpSpPr>
            <a:xfrm>
              <a:off x="5204615" y="2184277"/>
              <a:ext cx="5250340" cy="3972062"/>
              <a:chOff x="-961382" y="1846733"/>
              <a:chExt cx="3856780" cy="3318276"/>
            </a:xfrm>
            <a:solidFill>
              <a:schemeClr val="bg1">
                <a:lumMod val="75000"/>
              </a:schemeClr>
            </a:solidFill>
          </p:grpSpPr>
          <p:sp>
            <p:nvSpPr>
              <p:cNvPr id="26" name="Freeform: Shape 540">
                <a:extLst>
                  <a:ext uri="{FF2B5EF4-FFF2-40B4-BE49-F238E27FC236}">
                    <a16:creationId xmlns:a16="http://schemas.microsoft.com/office/drawing/2014/main" id="{C265C260-9FF9-447D-AED0-9C165C0F4EC6}"/>
                  </a:ext>
                </a:extLst>
              </p:cNvPr>
              <p:cNvSpPr/>
              <p:nvPr/>
            </p:nvSpPr>
            <p:spPr>
              <a:xfrm>
                <a:off x="967226"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7" name="Freeform: Shape 541">
                <a:extLst>
                  <a:ext uri="{FF2B5EF4-FFF2-40B4-BE49-F238E27FC236}">
                    <a16:creationId xmlns:a16="http://schemas.microsoft.com/office/drawing/2014/main" id="{37D12856-0B90-4FA7-B810-4337A269A55F}"/>
                  </a:ext>
                </a:extLst>
              </p:cNvPr>
              <p:cNvSpPr/>
              <p:nvPr/>
            </p:nvSpPr>
            <p:spPr>
              <a:xfrm>
                <a:off x="968583"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8" name="Freeform: Shape 542">
                <a:extLst>
                  <a:ext uri="{FF2B5EF4-FFF2-40B4-BE49-F238E27FC236}">
                    <a16:creationId xmlns:a16="http://schemas.microsoft.com/office/drawing/2014/main" id="{D6DD3657-A404-440E-9FCB-F335B95CED3E}"/>
                  </a:ext>
                </a:extLst>
              </p:cNvPr>
              <p:cNvSpPr/>
              <p:nvPr/>
            </p:nvSpPr>
            <p:spPr>
              <a:xfrm flipH="1">
                <a:off x="-212820" y="1850553"/>
                <a:ext cx="1179610" cy="3314456"/>
              </a:xfrm>
              <a:custGeom>
                <a:avLst/>
                <a:gdLst>
                  <a:gd name="connsiteX0" fmla="*/ 1356 w 1179610"/>
                  <a:gd name="connsiteY0" fmla="*/ 0 h 3314456"/>
                  <a:gd name="connsiteX1" fmla="*/ 1179610 w 1179610"/>
                  <a:gd name="connsiteY1" fmla="*/ 3308065 h 3314456"/>
                  <a:gd name="connsiteX2" fmla="*/ 2510 w 1179610"/>
                  <a:gd name="connsiteY2" fmla="*/ 3314456 h 3314456"/>
                  <a:gd name="connsiteX3" fmla="*/ 1253 w 1179610"/>
                  <a:gd name="connsiteY3" fmla="*/ 1655318 h 3314456"/>
                  <a:gd name="connsiteX4" fmla="*/ 0 w 1179610"/>
                  <a:gd name="connsiteY4" fmla="*/ 2338 h 3314456"/>
                  <a:gd name="connsiteX5" fmla="*/ 1356 w 1179610"/>
                  <a:gd name="connsiteY5" fmla="*/ 0 h 331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9610" h="3314456">
                    <a:moveTo>
                      <a:pt x="1356" y="0"/>
                    </a:moveTo>
                    <a:lnTo>
                      <a:pt x="1179610" y="3308065"/>
                    </a:lnTo>
                    <a:lnTo>
                      <a:pt x="2510" y="3314456"/>
                    </a:lnTo>
                    <a:cubicBezTo>
                      <a:pt x="1027" y="2764606"/>
                      <a:pt x="1140" y="2209962"/>
                      <a:pt x="1253" y="1655318"/>
                    </a:cubicBezTo>
                    <a:lnTo>
                      <a:pt x="0" y="2338"/>
                    </a:lnTo>
                    <a:lnTo>
                      <a:pt x="1356"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sp>
            <p:nvSpPr>
              <p:cNvPr id="29" name="Freeform: Shape 543">
                <a:extLst>
                  <a:ext uri="{FF2B5EF4-FFF2-40B4-BE49-F238E27FC236}">
                    <a16:creationId xmlns:a16="http://schemas.microsoft.com/office/drawing/2014/main" id="{C47DD0A8-E120-4AC1-81A1-63891582593B}"/>
                  </a:ext>
                </a:extLst>
              </p:cNvPr>
              <p:cNvSpPr/>
              <p:nvPr/>
            </p:nvSpPr>
            <p:spPr>
              <a:xfrm flipH="1">
                <a:off x="-961382" y="1846733"/>
                <a:ext cx="1926815" cy="3318276"/>
              </a:xfrm>
              <a:custGeom>
                <a:avLst/>
                <a:gdLst>
                  <a:gd name="connsiteX0" fmla="*/ 2215 w 1926815"/>
                  <a:gd name="connsiteY0" fmla="*/ 0 h 3318276"/>
                  <a:gd name="connsiteX1" fmla="*/ 1926815 w 1926815"/>
                  <a:gd name="connsiteY1" fmla="*/ 3318276 h 3318276"/>
                  <a:gd name="connsiteX2" fmla="*/ 1154 w 1926815"/>
                  <a:gd name="connsiteY2" fmla="*/ 3318276 h 3318276"/>
                  <a:gd name="connsiteX3" fmla="*/ 1178254 w 1926815"/>
                  <a:gd name="connsiteY3" fmla="*/ 3311885 h 3318276"/>
                  <a:gd name="connsiteX4" fmla="*/ 0 w 1926815"/>
                  <a:gd name="connsiteY4" fmla="*/ 3820 h 3318276"/>
                  <a:gd name="connsiteX5" fmla="*/ 2215 w 1926815"/>
                  <a:gd name="connsiteY5" fmla="*/ 0 h 331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6815" h="3318276">
                    <a:moveTo>
                      <a:pt x="2215" y="0"/>
                    </a:moveTo>
                    <a:lnTo>
                      <a:pt x="1926815" y="3318276"/>
                    </a:lnTo>
                    <a:lnTo>
                      <a:pt x="1154" y="3318276"/>
                    </a:lnTo>
                    <a:lnTo>
                      <a:pt x="1178254" y="3311885"/>
                    </a:lnTo>
                    <a:lnTo>
                      <a:pt x="0" y="3820"/>
                    </a:lnTo>
                    <a:lnTo>
                      <a:pt x="2215" y="0"/>
                    </a:lnTo>
                    <a:close/>
                  </a:path>
                </a:pathLst>
              </a:custGeom>
              <a:grpFill/>
              <a:ln w="9525">
                <a:noFill/>
              </a:ln>
              <a:scene3d>
                <a:camera prst="orthographicFront"/>
                <a:lightRig rig="threePt" dir="t"/>
              </a:scene3d>
              <a:sp3d>
                <a:bevelT w="2857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b="1">
                  <a:solidFill>
                    <a:schemeClr val="accent4"/>
                  </a:solidFill>
                </a:endParaRPr>
              </a:p>
            </p:txBody>
          </p:sp>
        </p:grpSp>
        <p:sp>
          <p:nvSpPr>
            <p:cNvPr id="25" name="Freeform: Shape 539">
              <a:extLst>
                <a:ext uri="{FF2B5EF4-FFF2-40B4-BE49-F238E27FC236}">
                  <a16:creationId xmlns:a16="http://schemas.microsoft.com/office/drawing/2014/main" id="{97313148-89BA-4D66-B844-908BC0A78592}"/>
                </a:ext>
              </a:extLst>
            </p:cNvPr>
            <p:cNvSpPr/>
            <p:nvPr/>
          </p:nvSpPr>
          <p:spPr>
            <a:xfrm>
              <a:off x="5193218" y="3246564"/>
              <a:ext cx="5270940" cy="2914266"/>
            </a:xfrm>
            <a:custGeom>
              <a:avLst/>
              <a:gdLst>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87780 w 3886200"/>
                <a:gd name="connsiteY10" fmla="*/ 30480 h 2209800"/>
                <a:gd name="connsiteX11" fmla="*/ 0 w 3886200"/>
                <a:gd name="connsiteY11" fmla="*/ 2209800 h 2209800"/>
                <a:gd name="connsiteX0" fmla="*/ 0 w 3886200"/>
                <a:gd name="connsiteY0" fmla="*/ 2209800 h 2209800"/>
                <a:gd name="connsiteX1" fmla="*/ 3886200 w 3886200"/>
                <a:gd name="connsiteY1" fmla="*/ 2209800 h 2209800"/>
                <a:gd name="connsiteX2" fmla="*/ 2583180 w 3886200"/>
                <a:gd name="connsiteY2" fmla="*/ 0 h 2209800"/>
                <a:gd name="connsiteX3" fmla="*/ 2430780 w 3886200"/>
                <a:gd name="connsiteY3" fmla="*/ 236220 h 2209800"/>
                <a:gd name="connsiteX4" fmla="*/ 2049780 w 3886200"/>
                <a:gd name="connsiteY4" fmla="*/ 259080 h 2209800"/>
                <a:gd name="connsiteX5" fmla="*/ 1912620 w 3886200"/>
                <a:gd name="connsiteY5" fmla="*/ 106680 h 2209800"/>
                <a:gd name="connsiteX6" fmla="*/ 1752600 w 3886200"/>
                <a:gd name="connsiteY6" fmla="*/ 289560 h 2209800"/>
                <a:gd name="connsiteX7" fmla="*/ 1676400 w 3886200"/>
                <a:gd name="connsiteY7" fmla="*/ 419100 h 2209800"/>
                <a:gd name="connsiteX8" fmla="*/ 1432560 w 3886200"/>
                <a:gd name="connsiteY8" fmla="*/ 411480 h 2209800"/>
                <a:gd name="connsiteX9" fmla="*/ 1402080 w 3886200"/>
                <a:gd name="connsiteY9" fmla="*/ 175260 h 2209800"/>
                <a:gd name="connsiteX10" fmla="*/ 1273493 w 3886200"/>
                <a:gd name="connsiteY10" fmla="*/ 35242 h 2209800"/>
                <a:gd name="connsiteX11" fmla="*/ 0 w 3886200"/>
                <a:gd name="connsiteY11" fmla="*/ 2209800 h 2209800"/>
                <a:gd name="connsiteX0" fmla="*/ 0 w 3881437"/>
                <a:gd name="connsiteY0" fmla="*/ 2219325 h 2219325"/>
                <a:gd name="connsiteX1" fmla="*/ 3881437 w 3881437"/>
                <a:gd name="connsiteY1" fmla="*/ 2209800 h 2219325"/>
                <a:gd name="connsiteX2" fmla="*/ 2578417 w 3881437"/>
                <a:gd name="connsiteY2" fmla="*/ 0 h 2219325"/>
                <a:gd name="connsiteX3" fmla="*/ 2426017 w 3881437"/>
                <a:gd name="connsiteY3" fmla="*/ 236220 h 2219325"/>
                <a:gd name="connsiteX4" fmla="*/ 2045017 w 3881437"/>
                <a:gd name="connsiteY4" fmla="*/ 259080 h 2219325"/>
                <a:gd name="connsiteX5" fmla="*/ 1907857 w 3881437"/>
                <a:gd name="connsiteY5" fmla="*/ 106680 h 2219325"/>
                <a:gd name="connsiteX6" fmla="*/ 1747837 w 3881437"/>
                <a:gd name="connsiteY6" fmla="*/ 289560 h 2219325"/>
                <a:gd name="connsiteX7" fmla="*/ 1671637 w 3881437"/>
                <a:gd name="connsiteY7" fmla="*/ 419100 h 2219325"/>
                <a:gd name="connsiteX8" fmla="*/ 1427797 w 3881437"/>
                <a:gd name="connsiteY8" fmla="*/ 411480 h 2219325"/>
                <a:gd name="connsiteX9" fmla="*/ 1397317 w 3881437"/>
                <a:gd name="connsiteY9" fmla="*/ 175260 h 2219325"/>
                <a:gd name="connsiteX10" fmla="*/ 1268730 w 3881437"/>
                <a:gd name="connsiteY10" fmla="*/ 35242 h 2219325"/>
                <a:gd name="connsiteX11" fmla="*/ 0 w 3881437"/>
                <a:gd name="connsiteY11" fmla="*/ 2219325 h 2219325"/>
                <a:gd name="connsiteX0" fmla="*/ 0 w 3871912"/>
                <a:gd name="connsiteY0" fmla="*/ 2219325 h 2219325"/>
                <a:gd name="connsiteX1" fmla="*/ 3871912 w 3871912"/>
                <a:gd name="connsiteY1" fmla="*/ 2214562 h 2219325"/>
                <a:gd name="connsiteX2" fmla="*/ 2578417 w 3871912"/>
                <a:gd name="connsiteY2" fmla="*/ 0 h 2219325"/>
                <a:gd name="connsiteX3" fmla="*/ 2426017 w 3871912"/>
                <a:gd name="connsiteY3" fmla="*/ 236220 h 2219325"/>
                <a:gd name="connsiteX4" fmla="*/ 2045017 w 3871912"/>
                <a:gd name="connsiteY4" fmla="*/ 259080 h 2219325"/>
                <a:gd name="connsiteX5" fmla="*/ 1907857 w 3871912"/>
                <a:gd name="connsiteY5" fmla="*/ 106680 h 2219325"/>
                <a:gd name="connsiteX6" fmla="*/ 1747837 w 3871912"/>
                <a:gd name="connsiteY6" fmla="*/ 289560 h 2219325"/>
                <a:gd name="connsiteX7" fmla="*/ 1671637 w 3871912"/>
                <a:gd name="connsiteY7" fmla="*/ 419100 h 2219325"/>
                <a:gd name="connsiteX8" fmla="*/ 1427797 w 3871912"/>
                <a:gd name="connsiteY8" fmla="*/ 411480 h 2219325"/>
                <a:gd name="connsiteX9" fmla="*/ 1397317 w 3871912"/>
                <a:gd name="connsiteY9" fmla="*/ 175260 h 2219325"/>
                <a:gd name="connsiteX10" fmla="*/ 1268730 w 3871912"/>
                <a:gd name="connsiteY10" fmla="*/ 35242 h 2219325"/>
                <a:gd name="connsiteX11" fmla="*/ 0 w 3871912"/>
                <a:gd name="connsiteY11" fmla="*/ 2219325 h 2219325"/>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427797 w 3871912"/>
                <a:gd name="connsiteY8" fmla="*/ 42100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228850 h 2228850"/>
                <a:gd name="connsiteX1" fmla="*/ 3871912 w 3871912"/>
                <a:gd name="connsiteY1" fmla="*/ 2224087 h 2228850"/>
                <a:gd name="connsiteX2" fmla="*/ 2578417 w 3871912"/>
                <a:gd name="connsiteY2" fmla="*/ 0 h 2228850"/>
                <a:gd name="connsiteX3" fmla="*/ 2426017 w 3871912"/>
                <a:gd name="connsiteY3" fmla="*/ 245745 h 2228850"/>
                <a:gd name="connsiteX4" fmla="*/ 2045017 w 3871912"/>
                <a:gd name="connsiteY4" fmla="*/ 268605 h 2228850"/>
                <a:gd name="connsiteX5" fmla="*/ 1907857 w 3871912"/>
                <a:gd name="connsiteY5" fmla="*/ 116205 h 2228850"/>
                <a:gd name="connsiteX6" fmla="*/ 1747837 w 3871912"/>
                <a:gd name="connsiteY6" fmla="*/ 299085 h 2228850"/>
                <a:gd name="connsiteX7" fmla="*/ 1671637 w 3871912"/>
                <a:gd name="connsiteY7" fmla="*/ 428625 h 2228850"/>
                <a:gd name="connsiteX8" fmla="*/ 1618297 w 3871912"/>
                <a:gd name="connsiteY8" fmla="*/ 20955 h 2228850"/>
                <a:gd name="connsiteX9" fmla="*/ 1397317 w 3871912"/>
                <a:gd name="connsiteY9" fmla="*/ 184785 h 2228850"/>
                <a:gd name="connsiteX10" fmla="*/ 1268730 w 3871912"/>
                <a:gd name="connsiteY10" fmla="*/ 44767 h 2228850"/>
                <a:gd name="connsiteX11" fmla="*/ 0 w 3871912"/>
                <a:gd name="connsiteY11" fmla="*/ 2228850 h 222885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045017 w 3871912"/>
                <a:gd name="connsiteY4" fmla="*/ 47434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71637 w 3871912"/>
                <a:gd name="connsiteY7" fmla="*/ 63436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614487 w 3871912"/>
                <a:gd name="connsiteY7" fmla="*/ 438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 name="connsiteX0" fmla="*/ 0 w 3871912"/>
                <a:gd name="connsiteY0" fmla="*/ 2434590 h 2434590"/>
                <a:gd name="connsiteX1" fmla="*/ 3871912 w 3871912"/>
                <a:gd name="connsiteY1" fmla="*/ 2429827 h 2434590"/>
                <a:gd name="connsiteX2" fmla="*/ 2578417 w 3871912"/>
                <a:gd name="connsiteY2" fmla="*/ 205740 h 2434590"/>
                <a:gd name="connsiteX3" fmla="*/ 2426017 w 3871912"/>
                <a:gd name="connsiteY3" fmla="*/ 451485 h 2434590"/>
                <a:gd name="connsiteX4" fmla="*/ 2178367 w 3871912"/>
                <a:gd name="connsiteY4" fmla="*/ 150495 h 2434590"/>
                <a:gd name="connsiteX5" fmla="*/ 1907857 w 3871912"/>
                <a:gd name="connsiteY5" fmla="*/ 321945 h 2434590"/>
                <a:gd name="connsiteX6" fmla="*/ 1747837 w 3871912"/>
                <a:gd name="connsiteY6" fmla="*/ 0 h 2434590"/>
                <a:gd name="connsiteX7" fmla="*/ 1741487 w 3871912"/>
                <a:gd name="connsiteY7" fmla="*/ 234315 h 2434590"/>
                <a:gd name="connsiteX8" fmla="*/ 1618297 w 3871912"/>
                <a:gd name="connsiteY8" fmla="*/ 226695 h 2434590"/>
                <a:gd name="connsiteX9" fmla="*/ 1397317 w 3871912"/>
                <a:gd name="connsiteY9" fmla="*/ 390525 h 2434590"/>
                <a:gd name="connsiteX10" fmla="*/ 1268730 w 3871912"/>
                <a:gd name="connsiteY10" fmla="*/ 250507 h 2434590"/>
                <a:gd name="connsiteX11" fmla="*/ 0 w 3871912"/>
                <a:gd name="connsiteY11" fmla="*/ 2434590 h 243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912" h="2434590">
                  <a:moveTo>
                    <a:pt x="0" y="2434590"/>
                  </a:moveTo>
                  <a:lnTo>
                    <a:pt x="3871912" y="2429827"/>
                  </a:lnTo>
                  <a:lnTo>
                    <a:pt x="2578417" y="205740"/>
                  </a:lnTo>
                  <a:lnTo>
                    <a:pt x="2426017" y="451485"/>
                  </a:lnTo>
                  <a:lnTo>
                    <a:pt x="2178367" y="150495"/>
                  </a:lnTo>
                  <a:lnTo>
                    <a:pt x="1907857" y="321945"/>
                  </a:lnTo>
                  <a:lnTo>
                    <a:pt x="1747837" y="0"/>
                  </a:lnTo>
                  <a:lnTo>
                    <a:pt x="1741487" y="234315"/>
                  </a:lnTo>
                  <a:lnTo>
                    <a:pt x="1618297" y="226695"/>
                  </a:lnTo>
                  <a:lnTo>
                    <a:pt x="1397317" y="390525"/>
                  </a:lnTo>
                  <a:lnTo>
                    <a:pt x="1268730" y="250507"/>
                  </a:lnTo>
                  <a:lnTo>
                    <a:pt x="0" y="2434590"/>
                  </a:lnTo>
                  <a:close/>
                </a:path>
              </a:pathLst>
            </a:custGeom>
            <a:solidFill>
              <a:srgbClr val="5E9042">
                <a:alpha val="78000"/>
              </a:srgbClr>
            </a:solidFill>
            <a:ln w="9525">
              <a:noFill/>
            </a:ln>
            <a:scene3d>
              <a:camera prst="orthographicFront"/>
              <a:lightRig rig="threePt" dir="t"/>
            </a:scene3d>
            <a:sp3d>
              <a:bevelT w="6350" h="0" prst="angle"/>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grpSp>
      <p:grpSp>
        <p:nvGrpSpPr>
          <p:cNvPr id="40" name="Group 39">
            <a:extLst>
              <a:ext uri="{FF2B5EF4-FFF2-40B4-BE49-F238E27FC236}">
                <a16:creationId xmlns:a16="http://schemas.microsoft.com/office/drawing/2014/main" id="{DB204B01-4765-4407-A0BE-A8E001ACB48B}"/>
              </a:ext>
            </a:extLst>
          </p:cNvPr>
          <p:cNvGrpSpPr/>
          <p:nvPr/>
        </p:nvGrpSpPr>
        <p:grpSpPr>
          <a:xfrm flipH="1">
            <a:off x="0" y="4941168"/>
            <a:ext cx="9143999" cy="1814630"/>
            <a:chOff x="1" y="4460421"/>
            <a:chExt cx="12191999" cy="2419506"/>
          </a:xfrm>
        </p:grpSpPr>
        <p:sp>
          <p:nvSpPr>
            <p:cNvPr id="41" name="Freeform: Shape 260">
              <a:extLst>
                <a:ext uri="{FF2B5EF4-FFF2-40B4-BE49-F238E27FC236}">
                  <a16:creationId xmlns:a16="http://schemas.microsoft.com/office/drawing/2014/main" id="{AFCDAB66-6697-4928-9A5E-0BBC074B0DAD}"/>
                </a:ext>
              </a:extLst>
            </p:cNvPr>
            <p:cNvSpPr/>
            <p:nvPr/>
          </p:nvSpPr>
          <p:spPr>
            <a:xfrm>
              <a:off x="1" y="4460421"/>
              <a:ext cx="12191999" cy="2416629"/>
            </a:xfrm>
            <a:custGeom>
              <a:avLst/>
              <a:gdLst>
                <a:gd name="connsiteX0" fmla="*/ 8957869 w 12191999"/>
                <a:gd name="connsiteY0" fmla="*/ 2 h 2735201"/>
                <a:gd name="connsiteX1" fmla="*/ 10308907 w 12191999"/>
                <a:gd name="connsiteY1" fmla="*/ 807424 h 2735201"/>
                <a:gd name="connsiteX2" fmla="*/ 10570413 w 12191999"/>
                <a:gd name="connsiteY2" fmla="*/ 1015401 h 2735201"/>
                <a:gd name="connsiteX3" fmla="*/ 11524632 w 12191999"/>
                <a:gd name="connsiteY3" fmla="*/ 1661816 h 2735201"/>
                <a:gd name="connsiteX4" fmla="*/ 11624783 w 12191999"/>
                <a:gd name="connsiteY4" fmla="*/ 1833257 h 2735201"/>
                <a:gd name="connsiteX5" fmla="*/ 11852906 w 12191999"/>
                <a:gd name="connsiteY5" fmla="*/ 1836067 h 2735201"/>
                <a:gd name="connsiteX6" fmla="*/ 12144607 w 12191999"/>
                <a:gd name="connsiteY6" fmla="*/ 1878209 h 2735201"/>
                <a:gd name="connsiteX7" fmla="*/ 12191999 w 12191999"/>
                <a:gd name="connsiteY7" fmla="*/ 1894228 h 2735201"/>
                <a:gd name="connsiteX8" fmla="*/ 12191999 w 12191999"/>
                <a:gd name="connsiteY8" fmla="*/ 2735201 h 2735201"/>
                <a:gd name="connsiteX9" fmla="*/ 6452313 w 12191999"/>
                <a:gd name="connsiteY9" fmla="*/ 2735201 h 2735201"/>
                <a:gd name="connsiteX10" fmla="*/ 5172234 w 12191999"/>
                <a:gd name="connsiteY10" fmla="*/ 2735201 h 2735201"/>
                <a:gd name="connsiteX11" fmla="*/ 2657884 w 12191999"/>
                <a:gd name="connsiteY11" fmla="*/ 2735201 h 2735201"/>
                <a:gd name="connsiteX12" fmla="*/ 1235768 w 12191999"/>
                <a:gd name="connsiteY12" fmla="*/ 2735201 h 2735201"/>
                <a:gd name="connsiteX13" fmla="*/ 0 w 12191999"/>
                <a:gd name="connsiteY13" fmla="*/ 2735201 h 2735201"/>
                <a:gd name="connsiteX14" fmla="*/ 0 w 12191999"/>
                <a:gd name="connsiteY14" fmla="*/ 1746328 h 2735201"/>
                <a:gd name="connsiteX15" fmla="*/ 39705 w 12191999"/>
                <a:gd name="connsiteY15" fmla="*/ 1798250 h 2735201"/>
                <a:gd name="connsiteX16" fmla="*/ 186799 w 12191999"/>
                <a:gd name="connsiteY16" fmla="*/ 1760135 h 2735201"/>
                <a:gd name="connsiteX17" fmla="*/ 729916 w 12191999"/>
                <a:gd name="connsiteY17" fmla="*/ 1594336 h 2735201"/>
                <a:gd name="connsiteX18" fmla="*/ 1325836 w 12191999"/>
                <a:gd name="connsiteY18" fmla="*/ 1847799 h 2735201"/>
                <a:gd name="connsiteX19" fmla="*/ 1534160 w 12191999"/>
                <a:gd name="connsiteY19" fmla="*/ 2150335 h 2735201"/>
                <a:gd name="connsiteX20" fmla="*/ 1544687 w 12191999"/>
                <a:gd name="connsiteY20" fmla="*/ 2171439 h 2735201"/>
                <a:gd name="connsiteX21" fmla="*/ 1545220 w 12191999"/>
                <a:gd name="connsiteY21" fmla="*/ 2170800 h 2735201"/>
                <a:gd name="connsiteX22" fmla="*/ 2359487 w 12191999"/>
                <a:gd name="connsiteY22" fmla="*/ 1859106 h 2735201"/>
                <a:gd name="connsiteX23" fmla="*/ 2704296 w 12191999"/>
                <a:gd name="connsiteY23" fmla="*/ 1775434 h 2735201"/>
                <a:gd name="connsiteX24" fmla="*/ 3093885 w 12191999"/>
                <a:gd name="connsiteY24" fmla="*/ 1196514 h 2735201"/>
                <a:gd name="connsiteX25" fmla="*/ 4197720 w 12191999"/>
                <a:gd name="connsiteY25" fmla="*/ 769108 h 2735201"/>
                <a:gd name="connsiteX26" fmla="*/ 5288121 w 12191999"/>
                <a:gd name="connsiteY26" fmla="*/ 1189730 h 2735201"/>
                <a:gd name="connsiteX27" fmla="*/ 5636569 w 12191999"/>
                <a:gd name="connsiteY27" fmla="*/ 1639184 h 2735201"/>
                <a:gd name="connsiteX28" fmla="*/ 5669040 w 12191999"/>
                <a:gd name="connsiteY28" fmla="*/ 1715253 h 2735201"/>
                <a:gd name="connsiteX29" fmla="*/ 5772236 w 12191999"/>
                <a:gd name="connsiteY29" fmla="*/ 1691376 h 2735201"/>
                <a:gd name="connsiteX30" fmla="*/ 6094206 w 12191999"/>
                <a:gd name="connsiteY30" fmla="*/ 1703974 h 2735201"/>
                <a:gd name="connsiteX31" fmla="*/ 6275035 w 12191999"/>
                <a:gd name="connsiteY31" fmla="*/ 1642143 h 2735201"/>
                <a:gd name="connsiteX32" fmla="*/ 6742408 w 12191999"/>
                <a:gd name="connsiteY32" fmla="*/ 1240241 h 2735201"/>
                <a:gd name="connsiteX33" fmla="*/ 7184742 w 12191999"/>
                <a:gd name="connsiteY33" fmla="*/ 1169978 h 2735201"/>
                <a:gd name="connsiteX34" fmla="*/ 7465723 w 12191999"/>
                <a:gd name="connsiteY34" fmla="*/ 1169978 h 2735201"/>
                <a:gd name="connsiteX35" fmla="*/ 7521362 w 12191999"/>
                <a:gd name="connsiteY35" fmla="*/ 1018211 h 2735201"/>
                <a:gd name="connsiteX36" fmla="*/ 7958133 w 12191999"/>
                <a:gd name="connsiteY36" fmla="*/ 374606 h 2735201"/>
                <a:gd name="connsiteX37" fmla="*/ 8728742 w 12191999"/>
                <a:gd name="connsiteY37" fmla="*/ 20483 h 2735201"/>
                <a:gd name="connsiteX38" fmla="*/ 8957869 w 12191999"/>
                <a:gd name="connsiteY38" fmla="*/ 2 h 273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191999" h="2735201">
                  <a:moveTo>
                    <a:pt x="8957869" y="2"/>
                  </a:moveTo>
                  <a:cubicBezTo>
                    <a:pt x="9496785" y="-728"/>
                    <a:pt x="10050878" y="320504"/>
                    <a:pt x="10308907" y="807424"/>
                  </a:cubicBezTo>
                  <a:cubicBezTo>
                    <a:pt x="10406276" y="990106"/>
                    <a:pt x="10417404" y="1001348"/>
                    <a:pt x="10570413" y="1015401"/>
                  </a:cubicBezTo>
                  <a:cubicBezTo>
                    <a:pt x="10907033" y="1049127"/>
                    <a:pt x="11329893" y="1335798"/>
                    <a:pt x="11524632" y="1661816"/>
                  </a:cubicBezTo>
                  <a:lnTo>
                    <a:pt x="11624783" y="1833257"/>
                  </a:lnTo>
                  <a:lnTo>
                    <a:pt x="11852906" y="1836067"/>
                  </a:lnTo>
                  <a:cubicBezTo>
                    <a:pt x="11954101" y="1837121"/>
                    <a:pt x="12052165" y="1851613"/>
                    <a:pt x="12144607" y="1878209"/>
                  </a:cubicBezTo>
                  <a:lnTo>
                    <a:pt x="12191999" y="1894228"/>
                  </a:lnTo>
                  <a:lnTo>
                    <a:pt x="12191999" y="2735201"/>
                  </a:lnTo>
                  <a:lnTo>
                    <a:pt x="6452313" y="2735201"/>
                  </a:lnTo>
                  <a:lnTo>
                    <a:pt x="5172234" y="2735201"/>
                  </a:lnTo>
                  <a:lnTo>
                    <a:pt x="2657884" y="2735201"/>
                  </a:lnTo>
                  <a:lnTo>
                    <a:pt x="1235768" y="2735201"/>
                  </a:lnTo>
                  <a:lnTo>
                    <a:pt x="0" y="2735201"/>
                  </a:lnTo>
                  <a:lnTo>
                    <a:pt x="0" y="1746328"/>
                  </a:lnTo>
                  <a:lnTo>
                    <a:pt x="39705" y="1798250"/>
                  </a:lnTo>
                  <a:cubicBezTo>
                    <a:pt x="66106" y="1836365"/>
                    <a:pt x="77421" y="1834459"/>
                    <a:pt x="186799" y="1760135"/>
                  </a:cubicBezTo>
                  <a:cubicBezTo>
                    <a:pt x="360295" y="1641979"/>
                    <a:pt x="511160" y="1596242"/>
                    <a:pt x="729916" y="1594336"/>
                  </a:cubicBezTo>
                  <a:cubicBezTo>
                    <a:pt x="971301" y="1594336"/>
                    <a:pt x="1152340" y="1670566"/>
                    <a:pt x="1325836" y="1847799"/>
                  </a:cubicBezTo>
                  <a:cubicBezTo>
                    <a:pt x="1391840" y="1916882"/>
                    <a:pt x="1478470" y="2046264"/>
                    <a:pt x="1534160" y="2150335"/>
                  </a:cubicBezTo>
                  <a:lnTo>
                    <a:pt x="1544687" y="2171439"/>
                  </a:lnTo>
                  <a:lnTo>
                    <a:pt x="1545220" y="2170800"/>
                  </a:lnTo>
                  <a:cubicBezTo>
                    <a:pt x="1757752" y="1956629"/>
                    <a:pt x="2065617" y="1826598"/>
                    <a:pt x="2359487" y="1859106"/>
                  </a:cubicBezTo>
                  <a:cubicBezTo>
                    <a:pt x="2679667" y="1895288"/>
                    <a:pt x="2655038" y="1899811"/>
                    <a:pt x="2704296" y="1775434"/>
                  </a:cubicBezTo>
                  <a:cubicBezTo>
                    <a:pt x="2766988" y="1610351"/>
                    <a:pt x="2977456" y="1300538"/>
                    <a:pt x="3093885" y="1196514"/>
                  </a:cubicBezTo>
                  <a:cubicBezTo>
                    <a:pt x="3416303" y="909315"/>
                    <a:pt x="3779024" y="769108"/>
                    <a:pt x="4197720" y="769108"/>
                  </a:cubicBezTo>
                  <a:cubicBezTo>
                    <a:pt x="4643284" y="769108"/>
                    <a:pt x="4974659" y="895747"/>
                    <a:pt x="5288121" y="1189730"/>
                  </a:cubicBezTo>
                  <a:cubicBezTo>
                    <a:pt x="5431418" y="1323153"/>
                    <a:pt x="5548967" y="1475232"/>
                    <a:pt x="5636569" y="1639184"/>
                  </a:cubicBezTo>
                  <a:lnTo>
                    <a:pt x="5669040" y="1715253"/>
                  </a:lnTo>
                  <a:lnTo>
                    <a:pt x="5772236" y="1691376"/>
                  </a:lnTo>
                  <a:cubicBezTo>
                    <a:pt x="5883471" y="1672751"/>
                    <a:pt x="5995098" y="1675518"/>
                    <a:pt x="6094206" y="1703974"/>
                  </a:cubicBezTo>
                  <a:cubicBezTo>
                    <a:pt x="6216613" y="1737700"/>
                    <a:pt x="6227741" y="1734889"/>
                    <a:pt x="6275035" y="1642143"/>
                  </a:cubicBezTo>
                  <a:cubicBezTo>
                    <a:pt x="6344584" y="1507239"/>
                    <a:pt x="6553233" y="1327367"/>
                    <a:pt x="6742408" y="1240241"/>
                  </a:cubicBezTo>
                  <a:cubicBezTo>
                    <a:pt x="6862033" y="1186841"/>
                    <a:pt x="6973312" y="1167168"/>
                    <a:pt x="7184742" y="1169978"/>
                  </a:cubicBezTo>
                  <a:lnTo>
                    <a:pt x="7465723" y="1169978"/>
                  </a:lnTo>
                  <a:lnTo>
                    <a:pt x="7521362" y="1018211"/>
                  </a:lnTo>
                  <a:cubicBezTo>
                    <a:pt x="7599258" y="807424"/>
                    <a:pt x="7807906" y="501079"/>
                    <a:pt x="7958133" y="374606"/>
                  </a:cubicBezTo>
                  <a:cubicBezTo>
                    <a:pt x="8152872" y="208787"/>
                    <a:pt x="8458889" y="71072"/>
                    <a:pt x="8728742" y="20483"/>
                  </a:cubicBezTo>
                  <a:cubicBezTo>
                    <a:pt x="8804203" y="6782"/>
                    <a:pt x="8880881" y="107"/>
                    <a:pt x="8957869" y="2"/>
                  </a:cubicBezTo>
                  <a:close/>
                </a:path>
              </a:pathLst>
            </a:custGeom>
            <a:solidFill>
              <a:schemeClr val="bg1">
                <a:lumMod val="95000"/>
              </a:schemeClr>
            </a:solidFill>
            <a:ln w="9525">
              <a:noFill/>
            </a:ln>
            <a:effectLst>
              <a:outerShdw blurRad="241300" dist="38100" dir="1440000" algn="tl"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sp useBgFill="1">
          <p:nvSpPr>
            <p:cNvPr id="42" name="Freeform: Shape 261">
              <a:extLst>
                <a:ext uri="{FF2B5EF4-FFF2-40B4-BE49-F238E27FC236}">
                  <a16:creationId xmlns:a16="http://schemas.microsoft.com/office/drawing/2014/main" id="{04221490-9EAC-4168-8A93-AC881F3E65AC}"/>
                </a:ext>
              </a:extLst>
            </p:cNvPr>
            <p:cNvSpPr/>
            <p:nvPr/>
          </p:nvSpPr>
          <p:spPr>
            <a:xfrm>
              <a:off x="1" y="4611667"/>
              <a:ext cx="12191999" cy="2268260"/>
            </a:xfrm>
            <a:custGeom>
              <a:avLst/>
              <a:gdLst>
                <a:gd name="connsiteX0" fmla="*/ 8957869 w 12191999"/>
                <a:gd name="connsiteY0" fmla="*/ 2 h 2735201"/>
                <a:gd name="connsiteX1" fmla="*/ 10308907 w 12191999"/>
                <a:gd name="connsiteY1" fmla="*/ 807424 h 2735201"/>
                <a:gd name="connsiteX2" fmla="*/ 10570413 w 12191999"/>
                <a:gd name="connsiteY2" fmla="*/ 1015401 h 2735201"/>
                <a:gd name="connsiteX3" fmla="*/ 11524632 w 12191999"/>
                <a:gd name="connsiteY3" fmla="*/ 1661816 h 2735201"/>
                <a:gd name="connsiteX4" fmla="*/ 11624783 w 12191999"/>
                <a:gd name="connsiteY4" fmla="*/ 1833257 h 2735201"/>
                <a:gd name="connsiteX5" fmla="*/ 11852906 w 12191999"/>
                <a:gd name="connsiteY5" fmla="*/ 1836067 h 2735201"/>
                <a:gd name="connsiteX6" fmla="*/ 12144607 w 12191999"/>
                <a:gd name="connsiteY6" fmla="*/ 1878209 h 2735201"/>
                <a:gd name="connsiteX7" fmla="*/ 12191999 w 12191999"/>
                <a:gd name="connsiteY7" fmla="*/ 1894228 h 2735201"/>
                <a:gd name="connsiteX8" fmla="*/ 12191999 w 12191999"/>
                <a:gd name="connsiteY8" fmla="*/ 2735201 h 2735201"/>
                <a:gd name="connsiteX9" fmla="*/ 6452313 w 12191999"/>
                <a:gd name="connsiteY9" fmla="*/ 2735201 h 2735201"/>
                <a:gd name="connsiteX10" fmla="*/ 5172234 w 12191999"/>
                <a:gd name="connsiteY10" fmla="*/ 2735201 h 2735201"/>
                <a:gd name="connsiteX11" fmla="*/ 2657884 w 12191999"/>
                <a:gd name="connsiteY11" fmla="*/ 2735201 h 2735201"/>
                <a:gd name="connsiteX12" fmla="*/ 1235768 w 12191999"/>
                <a:gd name="connsiteY12" fmla="*/ 2735201 h 2735201"/>
                <a:gd name="connsiteX13" fmla="*/ 0 w 12191999"/>
                <a:gd name="connsiteY13" fmla="*/ 2735201 h 2735201"/>
                <a:gd name="connsiteX14" fmla="*/ 0 w 12191999"/>
                <a:gd name="connsiteY14" fmla="*/ 1746328 h 2735201"/>
                <a:gd name="connsiteX15" fmla="*/ 39705 w 12191999"/>
                <a:gd name="connsiteY15" fmla="*/ 1798250 h 2735201"/>
                <a:gd name="connsiteX16" fmla="*/ 186799 w 12191999"/>
                <a:gd name="connsiteY16" fmla="*/ 1760135 h 2735201"/>
                <a:gd name="connsiteX17" fmla="*/ 729916 w 12191999"/>
                <a:gd name="connsiteY17" fmla="*/ 1594336 h 2735201"/>
                <a:gd name="connsiteX18" fmla="*/ 1325836 w 12191999"/>
                <a:gd name="connsiteY18" fmla="*/ 1847799 h 2735201"/>
                <a:gd name="connsiteX19" fmla="*/ 1534160 w 12191999"/>
                <a:gd name="connsiteY19" fmla="*/ 2150335 h 2735201"/>
                <a:gd name="connsiteX20" fmla="*/ 1544687 w 12191999"/>
                <a:gd name="connsiteY20" fmla="*/ 2171439 h 2735201"/>
                <a:gd name="connsiteX21" fmla="*/ 1545220 w 12191999"/>
                <a:gd name="connsiteY21" fmla="*/ 2170800 h 2735201"/>
                <a:gd name="connsiteX22" fmla="*/ 2359487 w 12191999"/>
                <a:gd name="connsiteY22" fmla="*/ 1859106 h 2735201"/>
                <a:gd name="connsiteX23" fmla="*/ 2704296 w 12191999"/>
                <a:gd name="connsiteY23" fmla="*/ 1775434 h 2735201"/>
                <a:gd name="connsiteX24" fmla="*/ 3093885 w 12191999"/>
                <a:gd name="connsiteY24" fmla="*/ 1196514 h 2735201"/>
                <a:gd name="connsiteX25" fmla="*/ 4197720 w 12191999"/>
                <a:gd name="connsiteY25" fmla="*/ 769108 h 2735201"/>
                <a:gd name="connsiteX26" fmla="*/ 5288121 w 12191999"/>
                <a:gd name="connsiteY26" fmla="*/ 1189730 h 2735201"/>
                <a:gd name="connsiteX27" fmla="*/ 5636569 w 12191999"/>
                <a:gd name="connsiteY27" fmla="*/ 1639184 h 2735201"/>
                <a:gd name="connsiteX28" fmla="*/ 5669040 w 12191999"/>
                <a:gd name="connsiteY28" fmla="*/ 1715253 h 2735201"/>
                <a:gd name="connsiteX29" fmla="*/ 5772236 w 12191999"/>
                <a:gd name="connsiteY29" fmla="*/ 1691376 h 2735201"/>
                <a:gd name="connsiteX30" fmla="*/ 6094206 w 12191999"/>
                <a:gd name="connsiteY30" fmla="*/ 1703974 h 2735201"/>
                <a:gd name="connsiteX31" fmla="*/ 6275035 w 12191999"/>
                <a:gd name="connsiteY31" fmla="*/ 1642143 h 2735201"/>
                <a:gd name="connsiteX32" fmla="*/ 6742408 w 12191999"/>
                <a:gd name="connsiteY32" fmla="*/ 1240241 h 2735201"/>
                <a:gd name="connsiteX33" fmla="*/ 7184742 w 12191999"/>
                <a:gd name="connsiteY33" fmla="*/ 1169978 h 2735201"/>
                <a:gd name="connsiteX34" fmla="*/ 7465723 w 12191999"/>
                <a:gd name="connsiteY34" fmla="*/ 1169978 h 2735201"/>
                <a:gd name="connsiteX35" fmla="*/ 7521362 w 12191999"/>
                <a:gd name="connsiteY35" fmla="*/ 1018211 h 2735201"/>
                <a:gd name="connsiteX36" fmla="*/ 7958133 w 12191999"/>
                <a:gd name="connsiteY36" fmla="*/ 374606 h 2735201"/>
                <a:gd name="connsiteX37" fmla="*/ 8728742 w 12191999"/>
                <a:gd name="connsiteY37" fmla="*/ 20483 h 2735201"/>
                <a:gd name="connsiteX38" fmla="*/ 8957869 w 12191999"/>
                <a:gd name="connsiteY38" fmla="*/ 2 h 273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191999" h="2735201">
                  <a:moveTo>
                    <a:pt x="8957869" y="2"/>
                  </a:moveTo>
                  <a:cubicBezTo>
                    <a:pt x="9496785" y="-728"/>
                    <a:pt x="10050878" y="320504"/>
                    <a:pt x="10308907" y="807424"/>
                  </a:cubicBezTo>
                  <a:cubicBezTo>
                    <a:pt x="10406276" y="990106"/>
                    <a:pt x="10417404" y="1001348"/>
                    <a:pt x="10570413" y="1015401"/>
                  </a:cubicBezTo>
                  <a:cubicBezTo>
                    <a:pt x="10907033" y="1049127"/>
                    <a:pt x="11329893" y="1335798"/>
                    <a:pt x="11524632" y="1661816"/>
                  </a:cubicBezTo>
                  <a:lnTo>
                    <a:pt x="11624783" y="1833257"/>
                  </a:lnTo>
                  <a:lnTo>
                    <a:pt x="11852906" y="1836067"/>
                  </a:lnTo>
                  <a:cubicBezTo>
                    <a:pt x="11954101" y="1837121"/>
                    <a:pt x="12052165" y="1851613"/>
                    <a:pt x="12144607" y="1878209"/>
                  </a:cubicBezTo>
                  <a:lnTo>
                    <a:pt x="12191999" y="1894228"/>
                  </a:lnTo>
                  <a:lnTo>
                    <a:pt x="12191999" y="2735201"/>
                  </a:lnTo>
                  <a:lnTo>
                    <a:pt x="6452313" y="2735201"/>
                  </a:lnTo>
                  <a:lnTo>
                    <a:pt x="5172234" y="2735201"/>
                  </a:lnTo>
                  <a:lnTo>
                    <a:pt x="2657884" y="2735201"/>
                  </a:lnTo>
                  <a:lnTo>
                    <a:pt x="1235768" y="2735201"/>
                  </a:lnTo>
                  <a:lnTo>
                    <a:pt x="0" y="2735201"/>
                  </a:lnTo>
                  <a:lnTo>
                    <a:pt x="0" y="1746328"/>
                  </a:lnTo>
                  <a:lnTo>
                    <a:pt x="39705" y="1798250"/>
                  </a:lnTo>
                  <a:cubicBezTo>
                    <a:pt x="66106" y="1836365"/>
                    <a:pt x="77421" y="1834459"/>
                    <a:pt x="186799" y="1760135"/>
                  </a:cubicBezTo>
                  <a:cubicBezTo>
                    <a:pt x="360295" y="1641979"/>
                    <a:pt x="511160" y="1596242"/>
                    <a:pt x="729916" y="1594336"/>
                  </a:cubicBezTo>
                  <a:cubicBezTo>
                    <a:pt x="971301" y="1594336"/>
                    <a:pt x="1152340" y="1670566"/>
                    <a:pt x="1325836" y="1847799"/>
                  </a:cubicBezTo>
                  <a:cubicBezTo>
                    <a:pt x="1391840" y="1916882"/>
                    <a:pt x="1478470" y="2046264"/>
                    <a:pt x="1534160" y="2150335"/>
                  </a:cubicBezTo>
                  <a:lnTo>
                    <a:pt x="1544687" y="2171439"/>
                  </a:lnTo>
                  <a:lnTo>
                    <a:pt x="1545220" y="2170800"/>
                  </a:lnTo>
                  <a:cubicBezTo>
                    <a:pt x="1757752" y="1956629"/>
                    <a:pt x="2065617" y="1826598"/>
                    <a:pt x="2359487" y="1859106"/>
                  </a:cubicBezTo>
                  <a:cubicBezTo>
                    <a:pt x="2679667" y="1895288"/>
                    <a:pt x="2655038" y="1899811"/>
                    <a:pt x="2704296" y="1775434"/>
                  </a:cubicBezTo>
                  <a:cubicBezTo>
                    <a:pt x="2766988" y="1610351"/>
                    <a:pt x="2977456" y="1300538"/>
                    <a:pt x="3093885" y="1196514"/>
                  </a:cubicBezTo>
                  <a:cubicBezTo>
                    <a:pt x="3416303" y="909315"/>
                    <a:pt x="3779024" y="769108"/>
                    <a:pt x="4197720" y="769108"/>
                  </a:cubicBezTo>
                  <a:cubicBezTo>
                    <a:pt x="4643284" y="769108"/>
                    <a:pt x="4974659" y="895747"/>
                    <a:pt x="5288121" y="1189730"/>
                  </a:cubicBezTo>
                  <a:cubicBezTo>
                    <a:pt x="5431418" y="1323153"/>
                    <a:pt x="5548967" y="1475232"/>
                    <a:pt x="5636569" y="1639184"/>
                  </a:cubicBezTo>
                  <a:lnTo>
                    <a:pt x="5669040" y="1715253"/>
                  </a:lnTo>
                  <a:lnTo>
                    <a:pt x="5772236" y="1691376"/>
                  </a:lnTo>
                  <a:cubicBezTo>
                    <a:pt x="5883471" y="1672751"/>
                    <a:pt x="5995098" y="1675518"/>
                    <a:pt x="6094206" y="1703974"/>
                  </a:cubicBezTo>
                  <a:cubicBezTo>
                    <a:pt x="6216613" y="1737700"/>
                    <a:pt x="6227741" y="1734889"/>
                    <a:pt x="6275035" y="1642143"/>
                  </a:cubicBezTo>
                  <a:cubicBezTo>
                    <a:pt x="6344584" y="1507239"/>
                    <a:pt x="6553233" y="1327367"/>
                    <a:pt x="6742408" y="1240241"/>
                  </a:cubicBezTo>
                  <a:cubicBezTo>
                    <a:pt x="6862033" y="1186841"/>
                    <a:pt x="6973312" y="1167168"/>
                    <a:pt x="7184742" y="1169978"/>
                  </a:cubicBezTo>
                  <a:lnTo>
                    <a:pt x="7465723" y="1169978"/>
                  </a:lnTo>
                  <a:lnTo>
                    <a:pt x="7521362" y="1018211"/>
                  </a:lnTo>
                  <a:cubicBezTo>
                    <a:pt x="7599258" y="807424"/>
                    <a:pt x="7807906" y="501079"/>
                    <a:pt x="7958133" y="374606"/>
                  </a:cubicBezTo>
                  <a:cubicBezTo>
                    <a:pt x="8152872" y="208787"/>
                    <a:pt x="8458889" y="71072"/>
                    <a:pt x="8728742" y="20483"/>
                  </a:cubicBezTo>
                  <a:cubicBezTo>
                    <a:pt x="8804203" y="6782"/>
                    <a:pt x="8880881" y="107"/>
                    <a:pt x="8957869" y="2"/>
                  </a:cubicBezTo>
                  <a:close/>
                </a:path>
              </a:pathLst>
            </a:custGeom>
            <a:ln w="9525">
              <a:noFill/>
            </a:ln>
            <a:effectLst>
              <a:outerShdw blurRad="241300" dist="38100" dir="1440000" algn="tl"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IN" sz="1200" b="1" dirty="0">
                <a:solidFill>
                  <a:schemeClr val="accent4"/>
                </a:solidFill>
              </a:endParaRPr>
            </a:p>
          </p:txBody>
        </p:sp>
      </p:grpSp>
      <p:grpSp>
        <p:nvGrpSpPr>
          <p:cNvPr id="51" name="Group 50">
            <a:extLst>
              <a:ext uri="{FF2B5EF4-FFF2-40B4-BE49-F238E27FC236}">
                <a16:creationId xmlns:a16="http://schemas.microsoft.com/office/drawing/2014/main" id="{C4EDC8C0-D0E9-4775-97EB-497B071F9319}"/>
              </a:ext>
            </a:extLst>
          </p:cNvPr>
          <p:cNvGrpSpPr/>
          <p:nvPr/>
        </p:nvGrpSpPr>
        <p:grpSpPr>
          <a:xfrm>
            <a:off x="7873302" y="1991541"/>
            <a:ext cx="308912" cy="743149"/>
            <a:chOff x="9053309" y="399730"/>
            <a:chExt cx="411883" cy="990865"/>
          </a:xfrm>
        </p:grpSpPr>
        <p:sp>
          <p:nvSpPr>
            <p:cNvPr id="52" name="Freeform 9">
              <a:extLst>
                <a:ext uri="{FF2B5EF4-FFF2-40B4-BE49-F238E27FC236}">
                  <a16:creationId xmlns:a16="http://schemas.microsoft.com/office/drawing/2014/main" id="{5B6F9A9E-3630-4AAB-91CD-99C522A2EF6F}"/>
                </a:ext>
              </a:extLst>
            </p:cNvPr>
            <p:cNvSpPr>
              <a:spLocks/>
            </p:cNvSpPr>
            <p:nvPr/>
          </p:nvSpPr>
          <p:spPr bwMode="auto">
            <a:xfrm>
              <a:off x="9072942" y="399730"/>
              <a:ext cx="392250" cy="364890"/>
            </a:xfrm>
            <a:custGeom>
              <a:avLst/>
              <a:gdLst>
                <a:gd name="T0" fmla="*/ 47 w 1913"/>
                <a:gd name="T1" fmla="*/ 1746 h 1762"/>
                <a:gd name="T2" fmla="*/ 0 w 1913"/>
                <a:gd name="T3" fmla="*/ 1717 h 1762"/>
                <a:gd name="T4" fmla="*/ 757 w 1913"/>
                <a:gd name="T5" fmla="*/ 8 h 1762"/>
                <a:gd name="T6" fmla="*/ 859 w 1913"/>
                <a:gd name="T7" fmla="*/ 52 h 1762"/>
                <a:gd name="T8" fmla="*/ 844 w 1913"/>
                <a:gd name="T9" fmla="*/ 106 h 1762"/>
                <a:gd name="T10" fmla="*/ 828 w 1913"/>
                <a:gd name="T11" fmla="*/ 151 h 1762"/>
                <a:gd name="T12" fmla="*/ 901 w 1913"/>
                <a:gd name="T13" fmla="*/ 142 h 1762"/>
                <a:gd name="T14" fmla="*/ 1072 w 1913"/>
                <a:gd name="T15" fmla="*/ 154 h 1762"/>
                <a:gd name="T16" fmla="*/ 1482 w 1913"/>
                <a:gd name="T17" fmla="*/ 412 h 1762"/>
                <a:gd name="T18" fmla="*/ 1513 w 1913"/>
                <a:gd name="T19" fmla="*/ 465 h 1762"/>
                <a:gd name="T20" fmla="*/ 1475 w 1913"/>
                <a:gd name="T21" fmla="*/ 550 h 1762"/>
                <a:gd name="T22" fmla="*/ 1458 w 1913"/>
                <a:gd name="T23" fmla="*/ 659 h 1762"/>
                <a:gd name="T24" fmla="*/ 1864 w 1913"/>
                <a:gd name="T25" fmla="*/ 804 h 1762"/>
                <a:gd name="T26" fmla="*/ 1913 w 1913"/>
                <a:gd name="T27" fmla="*/ 805 h 1762"/>
                <a:gd name="T28" fmla="*/ 1548 w 1913"/>
                <a:gd name="T29" fmla="*/ 1596 h 1762"/>
                <a:gd name="T30" fmla="*/ 1079 w 1913"/>
                <a:gd name="T31" fmla="*/ 1479 h 1762"/>
                <a:gd name="T32" fmla="*/ 1008 w 1913"/>
                <a:gd name="T33" fmla="*/ 1382 h 1762"/>
                <a:gd name="T34" fmla="*/ 1029 w 1913"/>
                <a:gd name="T35" fmla="*/ 1253 h 1762"/>
                <a:gd name="T36" fmla="*/ 1067 w 1913"/>
                <a:gd name="T37" fmla="*/ 1166 h 1762"/>
                <a:gd name="T38" fmla="*/ 1037 w 1913"/>
                <a:gd name="T39" fmla="*/ 1143 h 1762"/>
                <a:gd name="T40" fmla="*/ 675 w 1913"/>
                <a:gd name="T41" fmla="*/ 975 h 1762"/>
                <a:gd name="T42" fmla="*/ 465 w 1913"/>
                <a:gd name="T43" fmla="*/ 972 h 1762"/>
                <a:gd name="T44" fmla="*/ 281 w 1913"/>
                <a:gd name="T45" fmla="*/ 1369 h 1762"/>
                <a:gd name="T46" fmla="*/ 102 w 1913"/>
                <a:gd name="T47" fmla="*/ 1757 h 1762"/>
                <a:gd name="T48" fmla="*/ 47 w 1913"/>
                <a:gd name="T49" fmla="*/ 1746 h 1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3" h="1762">
                  <a:moveTo>
                    <a:pt x="47" y="1746"/>
                  </a:moveTo>
                  <a:cubicBezTo>
                    <a:pt x="21" y="1736"/>
                    <a:pt x="0" y="1723"/>
                    <a:pt x="0" y="1717"/>
                  </a:cubicBezTo>
                  <a:cubicBezTo>
                    <a:pt x="0" y="1707"/>
                    <a:pt x="748" y="18"/>
                    <a:pt x="757" y="8"/>
                  </a:cubicBezTo>
                  <a:cubicBezTo>
                    <a:pt x="764" y="0"/>
                    <a:pt x="853" y="38"/>
                    <a:pt x="859" y="52"/>
                  </a:cubicBezTo>
                  <a:cubicBezTo>
                    <a:pt x="862" y="60"/>
                    <a:pt x="855" y="84"/>
                    <a:pt x="844" y="106"/>
                  </a:cubicBezTo>
                  <a:cubicBezTo>
                    <a:pt x="832" y="128"/>
                    <a:pt x="825" y="148"/>
                    <a:pt x="828" y="151"/>
                  </a:cubicBezTo>
                  <a:cubicBezTo>
                    <a:pt x="831" y="154"/>
                    <a:pt x="864" y="150"/>
                    <a:pt x="901" y="142"/>
                  </a:cubicBezTo>
                  <a:cubicBezTo>
                    <a:pt x="959" y="130"/>
                    <a:pt x="983" y="131"/>
                    <a:pt x="1072" y="154"/>
                  </a:cubicBezTo>
                  <a:cubicBezTo>
                    <a:pt x="1264" y="203"/>
                    <a:pt x="1414" y="297"/>
                    <a:pt x="1482" y="412"/>
                  </a:cubicBezTo>
                  <a:lnTo>
                    <a:pt x="1513" y="465"/>
                  </a:lnTo>
                  <a:lnTo>
                    <a:pt x="1475" y="550"/>
                  </a:lnTo>
                  <a:cubicBezTo>
                    <a:pt x="1439" y="631"/>
                    <a:pt x="1438" y="636"/>
                    <a:pt x="1458" y="659"/>
                  </a:cubicBezTo>
                  <a:cubicBezTo>
                    <a:pt x="1516" y="722"/>
                    <a:pt x="1769" y="813"/>
                    <a:pt x="1864" y="804"/>
                  </a:cubicBezTo>
                  <a:cubicBezTo>
                    <a:pt x="1891" y="801"/>
                    <a:pt x="1913" y="802"/>
                    <a:pt x="1913" y="805"/>
                  </a:cubicBezTo>
                  <a:cubicBezTo>
                    <a:pt x="1913" y="829"/>
                    <a:pt x="1567" y="1580"/>
                    <a:pt x="1548" y="1596"/>
                  </a:cubicBezTo>
                  <a:cubicBezTo>
                    <a:pt x="1460" y="1672"/>
                    <a:pt x="1204" y="1608"/>
                    <a:pt x="1079" y="1479"/>
                  </a:cubicBezTo>
                  <a:cubicBezTo>
                    <a:pt x="1050" y="1449"/>
                    <a:pt x="1018" y="1406"/>
                    <a:pt x="1008" y="1382"/>
                  </a:cubicBezTo>
                  <a:cubicBezTo>
                    <a:pt x="992" y="1342"/>
                    <a:pt x="993" y="1335"/>
                    <a:pt x="1029" y="1253"/>
                  </a:cubicBezTo>
                  <a:lnTo>
                    <a:pt x="1067" y="1166"/>
                  </a:lnTo>
                  <a:lnTo>
                    <a:pt x="1037" y="1143"/>
                  </a:lnTo>
                  <a:cubicBezTo>
                    <a:pt x="978" y="1097"/>
                    <a:pt x="755" y="994"/>
                    <a:pt x="675" y="975"/>
                  </a:cubicBezTo>
                  <a:cubicBezTo>
                    <a:pt x="575" y="952"/>
                    <a:pt x="483" y="951"/>
                    <a:pt x="465" y="972"/>
                  </a:cubicBezTo>
                  <a:cubicBezTo>
                    <a:pt x="458" y="981"/>
                    <a:pt x="375" y="1160"/>
                    <a:pt x="281" y="1369"/>
                  </a:cubicBezTo>
                  <a:cubicBezTo>
                    <a:pt x="188" y="1579"/>
                    <a:pt x="107" y="1753"/>
                    <a:pt x="102" y="1757"/>
                  </a:cubicBezTo>
                  <a:cubicBezTo>
                    <a:pt x="98" y="1762"/>
                    <a:pt x="73" y="1757"/>
                    <a:pt x="47" y="1746"/>
                  </a:cubicBezTo>
                  <a:close/>
                </a:path>
              </a:pathLst>
            </a:custGeom>
            <a:solidFill>
              <a:schemeClr val="bg1">
                <a:lumMod val="85000"/>
              </a:schemeClr>
            </a:solidFill>
            <a:ln w="6350">
              <a:solidFill>
                <a:schemeClr val="bg1">
                  <a:lumMod val="50000"/>
                </a:schemeClr>
              </a:solidFill>
              <a:prstDash val="solid"/>
              <a:round/>
              <a:headEnd/>
              <a:tailEnd/>
            </a:ln>
          </p:spPr>
          <p:txBody>
            <a:bodyPr vert="horz" wrap="square" lIns="68580" tIns="34290" rIns="68580" bIns="34290" numCol="1" anchor="t" anchorCtr="0" compatLnSpc="1">
              <a:prstTxWarp prst="textNoShape">
                <a:avLst/>
              </a:prstTxWarp>
            </a:bodyPr>
            <a:lstStyle/>
            <a:p>
              <a:endParaRPr lang="en-IN" sz="1457" dirty="0"/>
            </a:p>
          </p:txBody>
        </p:sp>
        <p:sp>
          <p:nvSpPr>
            <p:cNvPr id="53" name="Freeform 13">
              <a:extLst>
                <a:ext uri="{FF2B5EF4-FFF2-40B4-BE49-F238E27FC236}">
                  <a16:creationId xmlns:a16="http://schemas.microsoft.com/office/drawing/2014/main" id="{396DDA30-B49F-4DEE-B4CF-B80C94AC1DDA}"/>
                </a:ext>
              </a:extLst>
            </p:cNvPr>
            <p:cNvSpPr>
              <a:spLocks noEditPoints="1"/>
            </p:cNvSpPr>
            <p:nvPr/>
          </p:nvSpPr>
          <p:spPr bwMode="auto">
            <a:xfrm>
              <a:off x="9053309" y="694347"/>
              <a:ext cx="300998" cy="696248"/>
            </a:xfrm>
            <a:custGeom>
              <a:avLst/>
              <a:gdLst>
                <a:gd name="T0" fmla="*/ 386 w 3366"/>
                <a:gd name="T1" fmla="*/ 7638 h 7708"/>
                <a:gd name="T2" fmla="*/ 277 w 3366"/>
                <a:gd name="T3" fmla="*/ 7581 h 7708"/>
                <a:gd name="T4" fmla="*/ 162 w 3366"/>
                <a:gd name="T5" fmla="*/ 7370 h 7708"/>
                <a:gd name="T6" fmla="*/ 264 w 3366"/>
                <a:gd name="T7" fmla="*/ 6317 h 7708"/>
                <a:gd name="T8" fmla="*/ 585 w 3366"/>
                <a:gd name="T9" fmla="*/ 4817 h 7708"/>
                <a:gd name="T10" fmla="*/ 807 w 3366"/>
                <a:gd name="T11" fmla="*/ 4210 h 7708"/>
                <a:gd name="T12" fmla="*/ 864 w 3366"/>
                <a:gd name="T13" fmla="*/ 3129 h 7708"/>
                <a:gd name="T14" fmla="*/ 864 w 3366"/>
                <a:gd name="T15" fmla="*/ 2667 h 7708"/>
                <a:gd name="T16" fmla="*/ 774 w 3366"/>
                <a:gd name="T17" fmla="*/ 2517 h 7708"/>
                <a:gd name="T18" fmla="*/ 50 w 3366"/>
                <a:gd name="T19" fmla="*/ 611 h 7708"/>
                <a:gd name="T20" fmla="*/ 210 w 3366"/>
                <a:gd name="T21" fmla="*/ 110 h 7708"/>
                <a:gd name="T22" fmla="*/ 688 w 3366"/>
                <a:gd name="T23" fmla="*/ 150 h 7708"/>
                <a:gd name="T24" fmla="*/ 806 w 3366"/>
                <a:gd name="T25" fmla="*/ 504 h 7708"/>
                <a:gd name="T26" fmla="*/ 1242 w 3366"/>
                <a:gd name="T27" fmla="*/ 1773 h 7708"/>
                <a:gd name="T28" fmla="*/ 1315 w 3366"/>
                <a:gd name="T29" fmla="*/ 1921 h 7708"/>
                <a:gd name="T30" fmla="*/ 1406 w 3366"/>
                <a:gd name="T31" fmla="*/ 1905 h 7708"/>
                <a:gd name="T32" fmla="*/ 1922 w 3366"/>
                <a:gd name="T33" fmla="*/ 1963 h 7708"/>
                <a:gd name="T34" fmla="*/ 2193 w 3366"/>
                <a:gd name="T35" fmla="*/ 2208 h 7708"/>
                <a:gd name="T36" fmla="*/ 2285 w 3366"/>
                <a:gd name="T37" fmla="*/ 2283 h 7708"/>
                <a:gd name="T38" fmla="*/ 2397 w 3366"/>
                <a:gd name="T39" fmla="*/ 2349 h 7708"/>
                <a:gd name="T40" fmla="*/ 2463 w 3366"/>
                <a:gd name="T41" fmla="*/ 2398 h 7708"/>
                <a:gd name="T42" fmla="*/ 2470 w 3366"/>
                <a:gd name="T43" fmla="*/ 2366 h 7708"/>
                <a:gd name="T44" fmla="*/ 2676 w 3366"/>
                <a:gd name="T45" fmla="*/ 2097 h 7708"/>
                <a:gd name="T46" fmla="*/ 2854 w 3366"/>
                <a:gd name="T47" fmla="*/ 2056 h 7708"/>
                <a:gd name="T48" fmla="*/ 3177 w 3366"/>
                <a:gd name="T49" fmla="*/ 2237 h 7708"/>
                <a:gd name="T50" fmla="*/ 3338 w 3366"/>
                <a:gd name="T51" fmla="*/ 3114 h 7708"/>
                <a:gd name="T52" fmla="*/ 3356 w 3366"/>
                <a:gd name="T53" fmla="*/ 3470 h 7708"/>
                <a:gd name="T54" fmla="*/ 3105 w 3366"/>
                <a:gd name="T55" fmla="*/ 3780 h 7708"/>
                <a:gd name="T56" fmla="*/ 2829 w 3366"/>
                <a:gd name="T57" fmla="*/ 3762 h 7708"/>
                <a:gd name="T58" fmla="*/ 2560 w 3366"/>
                <a:gd name="T59" fmla="*/ 3548 h 7708"/>
                <a:gd name="T60" fmla="*/ 2332 w 3366"/>
                <a:gd name="T61" fmla="*/ 3360 h 7708"/>
                <a:gd name="T62" fmla="*/ 2320 w 3366"/>
                <a:gd name="T63" fmla="*/ 3507 h 7708"/>
                <a:gd name="T64" fmla="*/ 2255 w 3366"/>
                <a:gd name="T65" fmla="*/ 4460 h 7708"/>
                <a:gd name="T66" fmla="*/ 2217 w 3366"/>
                <a:gd name="T67" fmla="*/ 4604 h 7708"/>
                <a:gd name="T68" fmla="*/ 2206 w 3366"/>
                <a:gd name="T69" fmla="*/ 4785 h 7708"/>
                <a:gd name="T70" fmla="*/ 2239 w 3366"/>
                <a:gd name="T71" fmla="*/ 5167 h 7708"/>
                <a:gd name="T72" fmla="*/ 2363 w 3366"/>
                <a:gd name="T73" fmla="*/ 6617 h 7708"/>
                <a:gd name="T74" fmla="*/ 2432 w 3366"/>
                <a:gd name="T75" fmla="*/ 7225 h 7708"/>
                <a:gd name="T76" fmla="*/ 2411 w 3366"/>
                <a:gd name="T77" fmla="*/ 7339 h 7708"/>
                <a:gd name="T78" fmla="*/ 2180 w 3366"/>
                <a:gd name="T79" fmla="*/ 7592 h 7708"/>
                <a:gd name="T80" fmla="*/ 1854 w 3366"/>
                <a:gd name="T81" fmla="*/ 7600 h 7708"/>
                <a:gd name="T82" fmla="*/ 1706 w 3366"/>
                <a:gd name="T83" fmla="*/ 7412 h 7708"/>
                <a:gd name="T84" fmla="*/ 1538 w 3366"/>
                <a:gd name="T85" fmla="*/ 5898 h 7708"/>
                <a:gd name="T86" fmla="*/ 1494 w 3366"/>
                <a:gd name="T87" fmla="*/ 5373 h 7708"/>
                <a:gd name="T88" fmla="*/ 1470 w 3366"/>
                <a:gd name="T89" fmla="*/ 5085 h 7708"/>
                <a:gd name="T90" fmla="*/ 1393 w 3366"/>
                <a:gd name="T91" fmla="*/ 5050 h 7708"/>
                <a:gd name="T92" fmla="*/ 1315 w 3366"/>
                <a:gd name="T93" fmla="*/ 5038 h 7708"/>
                <a:gd name="T94" fmla="*/ 1212 w 3366"/>
                <a:gd name="T95" fmla="*/ 5410 h 7708"/>
                <a:gd name="T96" fmla="*/ 939 w 3366"/>
                <a:gd name="T97" fmla="*/ 7123 h 7708"/>
                <a:gd name="T98" fmla="*/ 901 w 3366"/>
                <a:gd name="T99" fmla="*/ 7393 h 7708"/>
                <a:gd name="T100" fmla="*/ 386 w 3366"/>
                <a:gd name="T101" fmla="*/ 7638 h 7708"/>
                <a:gd name="T102" fmla="*/ 1945 w 3366"/>
                <a:gd name="T103" fmla="*/ 1890 h 7708"/>
                <a:gd name="T104" fmla="*/ 1553 w 3366"/>
                <a:gd name="T105" fmla="*/ 1693 h 7708"/>
                <a:gd name="T106" fmla="*/ 1358 w 3366"/>
                <a:gd name="T107" fmla="*/ 1217 h 7708"/>
                <a:gd name="T108" fmla="*/ 1832 w 3366"/>
                <a:gd name="T109" fmla="*/ 579 h 7708"/>
                <a:gd name="T110" fmla="*/ 2219 w 3366"/>
                <a:gd name="T111" fmla="*/ 577 h 7708"/>
                <a:gd name="T112" fmla="*/ 2616 w 3366"/>
                <a:gd name="T113" fmla="*/ 902 h 7708"/>
                <a:gd name="T114" fmla="*/ 2696 w 3366"/>
                <a:gd name="T115" fmla="*/ 1223 h 7708"/>
                <a:gd name="T116" fmla="*/ 2249 w 3366"/>
                <a:gd name="T117" fmla="*/ 1853 h 7708"/>
                <a:gd name="T118" fmla="*/ 1945 w 3366"/>
                <a:gd name="T119" fmla="*/ 1890 h 7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66" h="7708">
                  <a:moveTo>
                    <a:pt x="386" y="7638"/>
                  </a:moveTo>
                  <a:cubicBezTo>
                    <a:pt x="351" y="7625"/>
                    <a:pt x="302" y="7599"/>
                    <a:pt x="277" y="7581"/>
                  </a:cubicBezTo>
                  <a:cubicBezTo>
                    <a:pt x="224" y="7540"/>
                    <a:pt x="172" y="7445"/>
                    <a:pt x="162" y="7370"/>
                  </a:cubicBezTo>
                  <a:cubicBezTo>
                    <a:pt x="154" y="7308"/>
                    <a:pt x="218" y="6644"/>
                    <a:pt x="264" y="6317"/>
                  </a:cubicBezTo>
                  <a:cubicBezTo>
                    <a:pt x="343" y="5751"/>
                    <a:pt x="451" y="5247"/>
                    <a:pt x="585" y="4817"/>
                  </a:cubicBezTo>
                  <a:cubicBezTo>
                    <a:pt x="641" y="4639"/>
                    <a:pt x="772" y="4280"/>
                    <a:pt x="807" y="4210"/>
                  </a:cubicBezTo>
                  <a:cubicBezTo>
                    <a:pt x="840" y="4145"/>
                    <a:pt x="864" y="3688"/>
                    <a:pt x="864" y="3129"/>
                  </a:cubicBezTo>
                  <a:lnTo>
                    <a:pt x="864" y="2667"/>
                  </a:lnTo>
                  <a:lnTo>
                    <a:pt x="774" y="2517"/>
                  </a:lnTo>
                  <a:cubicBezTo>
                    <a:pt x="447" y="1967"/>
                    <a:pt x="178" y="1259"/>
                    <a:pt x="50" y="611"/>
                  </a:cubicBezTo>
                  <a:cubicBezTo>
                    <a:pt x="0" y="357"/>
                    <a:pt x="45" y="216"/>
                    <a:pt x="210" y="110"/>
                  </a:cubicBezTo>
                  <a:cubicBezTo>
                    <a:pt x="380" y="0"/>
                    <a:pt x="573" y="16"/>
                    <a:pt x="688" y="150"/>
                  </a:cubicBezTo>
                  <a:cubicBezTo>
                    <a:pt x="737" y="208"/>
                    <a:pt x="747" y="237"/>
                    <a:pt x="806" y="504"/>
                  </a:cubicBezTo>
                  <a:cubicBezTo>
                    <a:pt x="913" y="980"/>
                    <a:pt x="1045" y="1365"/>
                    <a:pt x="1242" y="1773"/>
                  </a:cubicBezTo>
                  <a:cubicBezTo>
                    <a:pt x="1281" y="1852"/>
                    <a:pt x="1313" y="1918"/>
                    <a:pt x="1315" y="1921"/>
                  </a:cubicBezTo>
                  <a:cubicBezTo>
                    <a:pt x="1317" y="1923"/>
                    <a:pt x="1357" y="1916"/>
                    <a:pt x="1406" y="1905"/>
                  </a:cubicBezTo>
                  <a:cubicBezTo>
                    <a:pt x="1584" y="1865"/>
                    <a:pt x="1774" y="1886"/>
                    <a:pt x="1922" y="1963"/>
                  </a:cubicBezTo>
                  <a:cubicBezTo>
                    <a:pt x="2014" y="2011"/>
                    <a:pt x="2140" y="2125"/>
                    <a:pt x="2193" y="2208"/>
                  </a:cubicBezTo>
                  <a:cubicBezTo>
                    <a:pt x="2223" y="2254"/>
                    <a:pt x="2243" y="2270"/>
                    <a:pt x="2285" y="2283"/>
                  </a:cubicBezTo>
                  <a:cubicBezTo>
                    <a:pt x="2314" y="2292"/>
                    <a:pt x="2365" y="2322"/>
                    <a:pt x="2397" y="2349"/>
                  </a:cubicBezTo>
                  <a:cubicBezTo>
                    <a:pt x="2429" y="2376"/>
                    <a:pt x="2459" y="2398"/>
                    <a:pt x="2463" y="2398"/>
                  </a:cubicBezTo>
                  <a:cubicBezTo>
                    <a:pt x="2467" y="2398"/>
                    <a:pt x="2470" y="2384"/>
                    <a:pt x="2470" y="2366"/>
                  </a:cubicBezTo>
                  <a:cubicBezTo>
                    <a:pt x="2470" y="2273"/>
                    <a:pt x="2562" y="2153"/>
                    <a:pt x="2676" y="2097"/>
                  </a:cubicBezTo>
                  <a:cubicBezTo>
                    <a:pt x="2745" y="2063"/>
                    <a:pt x="2771" y="2057"/>
                    <a:pt x="2854" y="2056"/>
                  </a:cubicBezTo>
                  <a:cubicBezTo>
                    <a:pt x="3006" y="2056"/>
                    <a:pt x="3116" y="2117"/>
                    <a:pt x="3177" y="2237"/>
                  </a:cubicBezTo>
                  <a:cubicBezTo>
                    <a:pt x="3234" y="2349"/>
                    <a:pt x="3285" y="2628"/>
                    <a:pt x="3338" y="3114"/>
                  </a:cubicBezTo>
                  <a:cubicBezTo>
                    <a:pt x="3363" y="3344"/>
                    <a:pt x="3366" y="3412"/>
                    <a:pt x="3356" y="3470"/>
                  </a:cubicBezTo>
                  <a:cubicBezTo>
                    <a:pt x="3329" y="3615"/>
                    <a:pt x="3229" y="3739"/>
                    <a:pt x="3105" y="3780"/>
                  </a:cubicBezTo>
                  <a:cubicBezTo>
                    <a:pt x="3025" y="3806"/>
                    <a:pt x="2905" y="3799"/>
                    <a:pt x="2829" y="3762"/>
                  </a:cubicBezTo>
                  <a:cubicBezTo>
                    <a:pt x="2799" y="3747"/>
                    <a:pt x="2678" y="3651"/>
                    <a:pt x="2560" y="3548"/>
                  </a:cubicBezTo>
                  <a:cubicBezTo>
                    <a:pt x="2442" y="3445"/>
                    <a:pt x="2339" y="3360"/>
                    <a:pt x="2332" y="3360"/>
                  </a:cubicBezTo>
                  <a:cubicBezTo>
                    <a:pt x="2325" y="3360"/>
                    <a:pt x="2320" y="3416"/>
                    <a:pt x="2320" y="3507"/>
                  </a:cubicBezTo>
                  <a:cubicBezTo>
                    <a:pt x="2320" y="3736"/>
                    <a:pt x="2281" y="4306"/>
                    <a:pt x="2255" y="4460"/>
                  </a:cubicBezTo>
                  <a:cubicBezTo>
                    <a:pt x="2248" y="4505"/>
                    <a:pt x="2230" y="4570"/>
                    <a:pt x="2217" y="4604"/>
                  </a:cubicBezTo>
                  <a:cubicBezTo>
                    <a:pt x="2195" y="4661"/>
                    <a:pt x="2194" y="4678"/>
                    <a:pt x="2206" y="4785"/>
                  </a:cubicBezTo>
                  <a:cubicBezTo>
                    <a:pt x="2214" y="4851"/>
                    <a:pt x="2229" y="5022"/>
                    <a:pt x="2239" y="5167"/>
                  </a:cubicBezTo>
                  <a:cubicBezTo>
                    <a:pt x="2273" y="5630"/>
                    <a:pt x="2344" y="6462"/>
                    <a:pt x="2363" y="6617"/>
                  </a:cubicBezTo>
                  <a:cubicBezTo>
                    <a:pt x="2407" y="6959"/>
                    <a:pt x="2432" y="7187"/>
                    <a:pt x="2432" y="7225"/>
                  </a:cubicBezTo>
                  <a:cubicBezTo>
                    <a:pt x="2432" y="7247"/>
                    <a:pt x="2423" y="7298"/>
                    <a:pt x="2411" y="7339"/>
                  </a:cubicBezTo>
                  <a:cubicBezTo>
                    <a:pt x="2383" y="7440"/>
                    <a:pt x="2289" y="7542"/>
                    <a:pt x="2180" y="7592"/>
                  </a:cubicBezTo>
                  <a:cubicBezTo>
                    <a:pt x="2074" y="7641"/>
                    <a:pt x="1943" y="7644"/>
                    <a:pt x="1854" y="7600"/>
                  </a:cubicBezTo>
                  <a:cubicBezTo>
                    <a:pt x="1787" y="7567"/>
                    <a:pt x="1723" y="7485"/>
                    <a:pt x="1706" y="7412"/>
                  </a:cubicBezTo>
                  <a:cubicBezTo>
                    <a:pt x="1674" y="7267"/>
                    <a:pt x="1574" y="6368"/>
                    <a:pt x="1538" y="5898"/>
                  </a:cubicBezTo>
                  <a:cubicBezTo>
                    <a:pt x="1527" y="5757"/>
                    <a:pt x="1508" y="5521"/>
                    <a:pt x="1494" y="5373"/>
                  </a:cubicBezTo>
                  <a:cubicBezTo>
                    <a:pt x="1481" y="5225"/>
                    <a:pt x="1470" y="5095"/>
                    <a:pt x="1470" y="5085"/>
                  </a:cubicBezTo>
                  <a:cubicBezTo>
                    <a:pt x="1470" y="5071"/>
                    <a:pt x="1447" y="5061"/>
                    <a:pt x="1393" y="5050"/>
                  </a:cubicBezTo>
                  <a:cubicBezTo>
                    <a:pt x="1351" y="5041"/>
                    <a:pt x="1316" y="5035"/>
                    <a:pt x="1315" y="5038"/>
                  </a:cubicBezTo>
                  <a:cubicBezTo>
                    <a:pt x="1308" y="5048"/>
                    <a:pt x="1249" y="5261"/>
                    <a:pt x="1212" y="5410"/>
                  </a:cubicBezTo>
                  <a:cubicBezTo>
                    <a:pt x="1088" y="5895"/>
                    <a:pt x="1004" y="6428"/>
                    <a:pt x="939" y="7123"/>
                  </a:cubicBezTo>
                  <a:cubicBezTo>
                    <a:pt x="928" y="7236"/>
                    <a:pt x="911" y="7358"/>
                    <a:pt x="901" y="7393"/>
                  </a:cubicBezTo>
                  <a:cubicBezTo>
                    <a:pt x="846" y="7584"/>
                    <a:pt x="584" y="7708"/>
                    <a:pt x="386" y="7638"/>
                  </a:cubicBezTo>
                  <a:close/>
                  <a:moveTo>
                    <a:pt x="1945" y="1890"/>
                  </a:moveTo>
                  <a:cubicBezTo>
                    <a:pt x="1809" y="1873"/>
                    <a:pt x="1653" y="1795"/>
                    <a:pt x="1553" y="1693"/>
                  </a:cubicBezTo>
                  <a:cubicBezTo>
                    <a:pt x="1423" y="1562"/>
                    <a:pt x="1358" y="1401"/>
                    <a:pt x="1358" y="1217"/>
                  </a:cubicBezTo>
                  <a:cubicBezTo>
                    <a:pt x="1358" y="929"/>
                    <a:pt x="1548" y="673"/>
                    <a:pt x="1832" y="579"/>
                  </a:cubicBezTo>
                  <a:cubicBezTo>
                    <a:pt x="1923" y="548"/>
                    <a:pt x="2123" y="548"/>
                    <a:pt x="2219" y="577"/>
                  </a:cubicBezTo>
                  <a:cubicBezTo>
                    <a:pt x="2377" y="625"/>
                    <a:pt x="2545" y="763"/>
                    <a:pt x="2616" y="902"/>
                  </a:cubicBezTo>
                  <a:cubicBezTo>
                    <a:pt x="2678" y="1025"/>
                    <a:pt x="2696" y="1097"/>
                    <a:pt x="2696" y="1223"/>
                  </a:cubicBezTo>
                  <a:cubicBezTo>
                    <a:pt x="2696" y="1512"/>
                    <a:pt x="2524" y="1755"/>
                    <a:pt x="2249" y="1853"/>
                  </a:cubicBezTo>
                  <a:cubicBezTo>
                    <a:pt x="2164" y="1884"/>
                    <a:pt x="2028" y="1900"/>
                    <a:pt x="1945" y="1890"/>
                  </a:cubicBezTo>
                  <a:close/>
                </a:path>
              </a:pathLst>
            </a:custGeom>
            <a:solidFill>
              <a:schemeClr val="tx1"/>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IN" sz="1457"/>
            </a:p>
          </p:txBody>
        </p:sp>
      </p:grpSp>
      <p:sp>
        <p:nvSpPr>
          <p:cNvPr id="64" name="Rectangle 63"/>
          <p:cNvSpPr/>
          <p:nvPr/>
        </p:nvSpPr>
        <p:spPr>
          <a:xfrm>
            <a:off x="184738" y="1996457"/>
            <a:ext cx="908326" cy="369332"/>
          </a:xfrm>
          <a:prstGeom prst="rect">
            <a:avLst/>
          </a:prstGeom>
        </p:spPr>
        <p:txBody>
          <a:bodyPr wrap="none">
            <a:spAutoFit/>
          </a:bodyPr>
          <a:lstStyle/>
          <a:p>
            <a:r>
              <a:rPr lang="en-US" b="1" dirty="0"/>
              <a:t>Search</a:t>
            </a:r>
          </a:p>
        </p:txBody>
      </p:sp>
      <p:sp>
        <p:nvSpPr>
          <p:cNvPr id="65" name="Rectangle 64"/>
          <p:cNvSpPr/>
          <p:nvPr/>
        </p:nvSpPr>
        <p:spPr>
          <a:xfrm>
            <a:off x="162140" y="3114815"/>
            <a:ext cx="822661" cy="369332"/>
          </a:xfrm>
          <a:prstGeom prst="rect">
            <a:avLst/>
          </a:prstGeom>
        </p:spPr>
        <p:txBody>
          <a:bodyPr wrap="none">
            <a:spAutoFit/>
          </a:bodyPr>
          <a:lstStyle/>
          <a:p>
            <a:r>
              <a:rPr lang="en-US" b="1" dirty="0"/>
              <a:t>Apply</a:t>
            </a:r>
          </a:p>
        </p:txBody>
      </p:sp>
      <p:sp>
        <p:nvSpPr>
          <p:cNvPr id="66" name="Rectangle 65"/>
          <p:cNvSpPr/>
          <p:nvPr/>
        </p:nvSpPr>
        <p:spPr>
          <a:xfrm>
            <a:off x="162140" y="4677526"/>
            <a:ext cx="1211357" cy="369332"/>
          </a:xfrm>
          <a:prstGeom prst="rect">
            <a:avLst/>
          </a:prstGeom>
        </p:spPr>
        <p:txBody>
          <a:bodyPr wrap="none">
            <a:spAutoFit/>
          </a:bodyPr>
          <a:lstStyle/>
          <a:p>
            <a:r>
              <a:rPr lang="en-US" b="1"/>
              <a:t>Interview</a:t>
            </a:r>
            <a:endParaRPr lang="en-US" b="1" dirty="0"/>
          </a:p>
        </p:txBody>
      </p:sp>
      <p:sp>
        <p:nvSpPr>
          <p:cNvPr id="67" name="TextBox 66"/>
          <p:cNvSpPr txBox="1"/>
          <p:nvPr/>
        </p:nvSpPr>
        <p:spPr>
          <a:xfrm>
            <a:off x="1676947" y="3068960"/>
            <a:ext cx="2121093" cy="1200329"/>
          </a:xfrm>
          <a:prstGeom prst="rect">
            <a:avLst/>
          </a:prstGeom>
          <a:noFill/>
        </p:spPr>
        <p:txBody>
          <a:bodyPr wrap="none" rtlCol="0">
            <a:spAutoFit/>
          </a:bodyPr>
          <a:lstStyle/>
          <a:p>
            <a:r>
              <a:rPr lang="en-US" dirty="0"/>
              <a:t>Who to target?</a:t>
            </a:r>
          </a:p>
          <a:p>
            <a:r>
              <a:rPr lang="en-US" dirty="0"/>
              <a:t>Market research</a:t>
            </a:r>
          </a:p>
          <a:p>
            <a:r>
              <a:rPr lang="en-US" dirty="0"/>
              <a:t>Company research</a:t>
            </a:r>
          </a:p>
          <a:p>
            <a:r>
              <a:rPr lang="en-US" dirty="0"/>
              <a:t>Chopped resume</a:t>
            </a:r>
          </a:p>
        </p:txBody>
      </p:sp>
      <p:sp>
        <p:nvSpPr>
          <p:cNvPr id="68" name="TextBox 67"/>
          <p:cNvSpPr txBox="1"/>
          <p:nvPr/>
        </p:nvSpPr>
        <p:spPr>
          <a:xfrm>
            <a:off x="1676947" y="1916832"/>
            <a:ext cx="3071675" cy="923330"/>
          </a:xfrm>
          <a:prstGeom prst="rect">
            <a:avLst/>
          </a:prstGeom>
          <a:noFill/>
        </p:spPr>
        <p:txBody>
          <a:bodyPr wrap="none" rtlCol="0">
            <a:spAutoFit/>
          </a:bodyPr>
          <a:lstStyle/>
          <a:p>
            <a:r>
              <a:rPr lang="en-US" dirty="0"/>
              <a:t>Search alternatives</a:t>
            </a:r>
          </a:p>
          <a:p>
            <a:r>
              <a:rPr lang="en-US" dirty="0"/>
              <a:t>Networking support</a:t>
            </a:r>
          </a:p>
          <a:p>
            <a:r>
              <a:rPr lang="en-US" dirty="0"/>
              <a:t>Vigilance and preparedness</a:t>
            </a:r>
          </a:p>
        </p:txBody>
      </p:sp>
      <p:sp>
        <p:nvSpPr>
          <p:cNvPr id="69" name="TextBox 68"/>
          <p:cNvSpPr txBox="1"/>
          <p:nvPr/>
        </p:nvSpPr>
        <p:spPr>
          <a:xfrm>
            <a:off x="1655784" y="4509120"/>
            <a:ext cx="4241610" cy="923330"/>
          </a:xfrm>
          <a:prstGeom prst="rect">
            <a:avLst/>
          </a:prstGeom>
          <a:noFill/>
        </p:spPr>
        <p:txBody>
          <a:bodyPr wrap="none" rtlCol="0">
            <a:spAutoFit/>
          </a:bodyPr>
          <a:lstStyle/>
          <a:p>
            <a:r>
              <a:rPr lang="en-US" dirty="0"/>
              <a:t>Preparation </a:t>
            </a:r>
            <a:r>
              <a:rPr lang="mr-IN" dirty="0"/>
              <a:t>–</a:t>
            </a:r>
            <a:r>
              <a:rPr lang="en-US" dirty="0"/>
              <a:t> corporate self reflection</a:t>
            </a:r>
          </a:p>
          <a:p>
            <a:r>
              <a:rPr lang="en-US" dirty="0"/>
              <a:t>Attitude, Behavior and Actions</a:t>
            </a:r>
          </a:p>
          <a:p>
            <a:r>
              <a:rPr lang="en-US" dirty="0"/>
              <a:t>STAR</a:t>
            </a:r>
          </a:p>
        </p:txBody>
      </p:sp>
      <p:sp>
        <p:nvSpPr>
          <p:cNvPr id="8" name="Rectangle 7"/>
          <p:cNvSpPr/>
          <p:nvPr/>
        </p:nvSpPr>
        <p:spPr>
          <a:xfrm>
            <a:off x="3209368" y="1074417"/>
            <a:ext cx="2699778" cy="523220"/>
          </a:xfrm>
          <a:prstGeom prst="rect">
            <a:avLst/>
          </a:prstGeom>
        </p:spPr>
        <p:txBody>
          <a:bodyPr wrap="none">
            <a:spAutoFit/>
          </a:bodyPr>
          <a:lstStyle/>
          <a:p>
            <a:r>
              <a:rPr lang="en-US" sz="2800" b="1" dirty="0">
                <a:solidFill>
                  <a:srgbClr val="FF0000"/>
                </a:solidFill>
              </a:rPr>
              <a:t>Next </a:t>
            </a:r>
            <a:r>
              <a:rPr lang="en-US" sz="2800" b="1">
                <a:solidFill>
                  <a:srgbClr val="FF0000"/>
                </a:solidFill>
              </a:rPr>
              <a:t>Best Job!</a:t>
            </a:r>
            <a:endParaRPr lang="en-US" dirty="0"/>
          </a:p>
        </p:txBody>
      </p:sp>
      <p:sp>
        <p:nvSpPr>
          <p:cNvPr id="70" name="Rectangle 69"/>
          <p:cNvSpPr/>
          <p:nvPr/>
        </p:nvSpPr>
        <p:spPr>
          <a:xfrm>
            <a:off x="162140" y="5733256"/>
            <a:ext cx="832279" cy="369332"/>
          </a:xfrm>
          <a:prstGeom prst="rect">
            <a:avLst/>
          </a:prstGeom>
        </p:spPr>
        <p:txBody>
          <a:bodyPr wrap="none">
            <a:spAutoFit/>
          </a:bodyPr>
          <a:lstStyle/>
          <a:p>
            <a:r>
              <a:rPr lang="en-US" b="1" dirty="0"/>
              <a:t>Select</a:t>
            </a:r>
          </a:p>
        </p:txBody>
      </p:sp>
      <p:sp>
        <p:nvSpPr>
          <p:cNvPr id="71" name="TextBox 70"/>
          <p:cNvSpPr txBox="1"/>
          <p:nvPr/>
        </p:nvSpPr>
        <p:spPr>
          <a:xfrm>
            <a:off x="1611251" y="5639034"/>
            <a:ext cx="3512821" cy="1200329"/>
          </a:xfrm>
          <a:prstGeom prst="rect">
            <a:avLst/>
          </a:prstGeom>
          <a:noFill/>
        </p:spPr>
        <p:txBody>
          <a:bodyPr wrap="none" rtlCol="0">
            <a:spAutoFit/>
          </a:bodyPr>
          <a:lstStyle/>
          <a:p>
            <a:r>
              <a:rPr lang="en-US" dirty="0"/>
              <a:t>Benefits</a:t>
            </a:r>
          </a:p>
          <a:p>
            <a:r>
              <a:rPr lang="en-US" dirty="0"/>
              <a:t>Salary research and negotiation</a:t>
            </a:r>
          </a:p>
          <a:p>
            <a:r>
              <a:rPr lang="en-US" dirty="0"/>
              <a:t>Chemistry</a:t>
            </a:r>
          </a:p>
          <a:p>
            <a:r>
              <a:rPr lang="en-US" dirty="0"/>
              <a:t>Long-term path or transitional?</a:t>
            </a:r>
          </a:p>
        </p:txBody>
      </p:sp>
    </p:spTree>
    <p:extLst>
      <p:ext uri="{BB962C8B-B14F-4D97-AF65-F5344CB8AC3E}">
        <p14:creationId xmlns:p14="http://schemas.microsoft.com/office/powerpoint/2010/main" val="338247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a:t>10 Reasons to change jobs</a:t>
            </a:r>
            <a:br>
              <a:rPr lang="en-US" altLang="ko-KR" dirty="0"/>
            </a:br>
            <a:r>
              <a:rPr lang="en-US" altLang="ko-KR" sz="2800" dirty="0"/>
              <a:t>(because you want to)</a:t>
            </a:r>
            <a:endParaRPr lang="ko-KR" altLang="en-US" sz="2800" dirty="0"/>
          </a:p>
        </p:txBody>
      </p:sp>
      <p:sp>
        <p:nvSpPr>
          <p:cNvPr id="34" name="TextBox 33"/>
          <p:cNvSpPr txBox="1"/>
          <p:nvPr/>
        </p:nvSpPr>
        <p:spPr>
          <a:xfrm>
            <a:off x="251520" y="1378227"/>
            <a:ext cx="8892480" cy="4662815"/>
          </a:xfrm>
          <a:prstGeom prst="rect">
            <a:avLst/>
          </a:prstGeom>
          <a:noFill/>
        </p:spPr>
        <p:txBody>
          <a:bodyPr wrap="square" rtlCol="0">
            <a:spAutoFit/>
          </a:bodyPr>
          <a:lstStyle/>
          <a:p>
            <a:pPr marL="342900" indent="-342900">
              <a:lnSpc>
                <a:spcPct val="150000"/>
              </a:lnSpc>
              <a:buFont typeface="+mj-lt"/>
              <a:buAutoNum type="arabicPeriod"/>
            </a:pPr>
            <a:r>
              <a:rPr lang="en-US" dirty="0">
                <a:latin typeface="Arial" charset="0"/>
                <a:ea typeface="Arial" charset="0"/>
                <a:cs typeface="Arial" charset="0"/>
              </a:rPr>
              <a:t>Increase internal consulting skills / strength</a:t>
            </a:r>
          </a:p>
          <a:p>
            <a:pPr marL="342900" indent="-342900">
              <a:lnSpc>
                <a:spcPct val="150000"/>
              </a:lnSpc>
              <a:buFont typeface="+mj-lt"/>
              <a:buAutoNum type="arabicPeriod"/>
            </a:pPr>
            <a:r>
              <a:rPr lang="en-US" dirty="0">
                <a:latin typeface="Arial" charset="0"/>
                <a:ea typeface="Arial" charset="0"/>
                <a:cs typeface="Arial" charset="0"/>
              </a:rPr>
              <a:t>Get good at spotting healthy vs. toxic workplaces -- and avoiding toxic ones</a:t>
            </a:r>
          </a:p>
          <a:p>
            <a:pPr marL="342900" indent="-342900">
              <a:lnSpc>
                <a:spcPct val="150000"/>
              </a:lnSpc>
              <a:buFont typeface="+mj-lt"/>
              <a:buAutoNum type="arabicPeriod"/>
            </a:pPr>
            <a:r>
              <a:rPr lang="en-US" dirty="0">
                <a:latin typeface="Arial" charset="0"/>
                <a:ea typeface="Arial" charset="0"/>
                <a:cs typeface="Arial" charset="0"/>
              </a:rPr>
              <a:t>Powerful dragon-slaying stories</a:t>
            </a:r>
          </a:p>
          <a:p>
            <a:pPr marL="342900" indent="-342900">
              <a:lnSpc>
                <a:spcPct val="150000"/>
              </a:lnSpc>
              <a:buFont typeface="+mj-lt"/>
              <a:buAutoNum type="arabicPeriod"/>
            </a:pPr>
            <a:r>
              <a:rPr lang="en-US" dirty="0">
                <a:latin typeface="Arial" charset="0"/>
                <a:ea typeface="Arial" charset="0"/>
                <a:cs typeface="Arial" charset="0"/>
              </a:rPr>
              <a:t>Network power frays and falls apart</a:t>
            </a:r>
          </a:p>
          <a:p>
            <a:pPr marL="342900" indent="-342900">
              <a:lnSpc>
                <a:spcPct val="150000"/>
              </a:lnSpc>
              <a:buFont typeface="+mj-lt"/>
              <a:buAutoNum type="arabicPeriod"/>
            </a:pPr>
            <a:r>
              <a:rPr lang="en-US" dirty="0">
                <a:latin typeface="Arial" charset="0"/>
                <a:ea typeface="Arial" charset="0"/>
                <a:cs typeface="Arial" charset="0"/>
              </a:rPr>
              <a:t>Strengthen your brand</a:t>
            </a:r>
          </a:p>
          <a:p>
            <a:pPr marL="342900" indent="-342900">
              <a:lnSpc>
                <a:spcPct val="150000"/>
              </a:lnSpc>
              <a:buFont typeface="+mj-lt"/>
              <a:buAutoNum type="arabicPeriod"/>
            </a:pPr>
            <a:r>
              <a:rPr lang="en-US" dirty="0">
                <a:latin typeface="Arial" charset="0"/>
                <a:ea typeface="Arial" charset="0"/>
                <a:cs typeface="Arial" charset="0"/>
              </a:rPr>
              <a:t>1 employer focus turns to internal politics.  Get outside the cubicle</a:t>
            </a:r>
          </a:p>
          <a:p>
            <a:pPr marL="342900" indent="-342900">
              <a:lnSpc>
                <a:spcPct val="150000"/>
              </a:lnSpc>
              <a:buFont typeface="+mj-lt"/>
              <a:buAutoNum type="arabicPeriod"/>
            </a:pPr>
            <a:r>
              <a:rPr lang="en-US" dirty="0">
                <a:latin typeface="Arial" charset="0"/>
                <a:ea typeface="Arial" charset="0"/>
                <a:cs typeface="Arial" charset="0"/>
              </a:rPr>
              <a:t>Know your market value</a:t>
            </a:r>
          </a:p>
          <a:p>
            <a:pPr marL="342900" indent="-342900">
              <a:lnSpc>
                <a:spcPct val="150000"/>
              </a:lnSpc>
              <a:buFont typeface="+mj-lt"/>
              <a:buAutoNum type="arabicPeriod"/>
            </a:pPr>
            <a:r>
              <a:rPr lang="en-US" dirty="0">
                <a:latin typeface="Arial" charset="0"/>
                <a:ea typeface="Arial" charset="0"/>
                <a:cs typeface="Arial" charset="0"/>
              </a:rPr>
              <a:t>Pick up new protocol, procedures, strategies.  Don’t get stale</a:t>
            </a:r>
          </a:p>
          <a:p>
            <a:pPr marL="342900" indent="-342900">
              <a:lnSpc>
                <a:spcPct val="150000"/>
              </a:lnSpc>
              <a:buFont typeface="+mj-lt"/>
              <a:buAutoNum type="arabicPeriod"/>
            </a:pPr>
            <a:r>
              <a:rPr lang="en-US" dirty="0">
                <a:latin typeface="Arial" charset="0"/>
                <a:ea typeface="Arial" charset="0"/>
                <a:cs typeface="Arial" charset="0"/>
              </a:rPr>
              <a:t>Stay abreast of interview skills</a:t>
            </a:r>
          </a:p>
          <a:p>
            <a:pPr marL="342900" indent="-342900">
              <a:lnSpc>
                <a:spcPct val="150000"/>
              </a:lnSpc>
              <a:buFont typeface="+mj-lt"/>
              <a:buAutoNum type="arabicPeriod"/>
            </a:pPr>
            <a:r>
              <a:rPr lang="en-US" dirty="0">
                <a:latin typeface="Arial" charset="0"/>
                <a:ea typeface="Arial" charset="0"/>
                <a:cs typeface="Arial" charset="0"/>
              </a:rPr>
              <a:t> Acquire thick skin </a:t>
            </a:r>
            <a:r>
              <a:rPr lang="mr-IN" dirty="0">
                <a:latin typeface="Arial" charset="0"/>
                <a:ea typeface="Arial" charset="0"/>
                <a:cs typeface="Arial" charset="0"/>
              </a:rPr>
              <a:t>–</a:t>
            </a:r>
            <a:r>
              <a:rPr lang="en-US" dirty="0">
                <a:latin typeface="Arial" charset="0"/>
                <a:ea typeface="Arial" charset="0"/>
                <a:cs typeface="Arial" charset="0"/>
              </a:rPr>
              <a:t> not everyone approves or loves you.                                       Get appreciated for your talents!</a:t>
            </a:r>
          </a:p>
        </p:txBody>
      </p:sp>
    </p:spTree>
    <p:extLst>
      <p:ext uri="{BB962C8B-B14F-4D97-AF65-F5344CB8AC3E}">
        <p14:creationId xmlns:p14="http://schemas.microsoft.com/office/powerpoint/2010/main" val="151196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3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br>
              <a:rPr lang="en-US" altLang="ko-KR" dirty="0"/>
            </a:br>
            <a:endParaRPr lang="ko-KR" altLang="en-US" dirty="0"/>
          </a:p>
        </p:txBody>
      </p:sp>
      <p:sp>
        <p:nvSpPr>
          <p:cNvPr id="19" name="Subtitle 4"/>
          <p:cNvSpPr txBox="1">
            <a:spLocks/>
          </p:cNvSpPr>
          <p:nvPr/>
        </p:nvSpPr>
        <p:spPr>
          <a:xfrm>
            <a:off x="107504" y="1086292"/>
            <a:ext cx="8246070" cy="4737276"/>
          </a:xfrm>
          <a:prstGeom prst="rect">
            <a:avLst/>
          </a:prstGeom>
        </p:spPr>
        <p:txBody>
          <a:bodyPr vert="horz" lIns="91440" tIns="45720" rIns="91440" bIns="45720" rtlCol="0" anchor="b">
            <a:normAutofit fontScale="92500" lnSpcReduction="10000"/>
          </a:bodyPr>
          <a:lstStyle>
            <a:lvl1pPr marL="0" indent="0" algn="l" defTabSz="914400" rtl="0" eaLnBrk="1" latinLnBrk="0" hangingPunct="1">
              <a:spcBef>
                <a:spcPct val="20000"/>
              </a:spcBef>
              <a:buFont typeface="Arial" pitchFamily="34" charset="0"/>
              <a:buNone/>
              <a:defRPr sz="2400" b="1" kern="1200">
                <a:solidFill>
                  <a:srgbClr val="00B0F0"/>
                </a:solidFill>
                <a:latin typeface="+mn-lt"/>
                <a:ea typeface="+mn-ea"/>
                <a:cs typeface="+mn-cs"/>
              </a:defRPr>
            </a:lvl1pPr>
            <a:lvl2pPr marL="457200" indent="0" algn="l" defTabSz="914400" rtl="0" eaLnBrk="1" latinLnBrk="0" hangingPunct="1">
              <a:spcBef>
                <a:spcPct val="20000"/>
              </a:spcBef>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lvl="1">
              <a:spcBef>
                <a:spcPts val="300"/>
              </a:spcBef>
              <a:spcAft>
                <a:spcPts val="300"/>
              </a:spcAft>
            </a:pPr>
            <a:r>
              <a:rPr lang="en-US" b="0" dirty="0"/>
              <a:t>3 skills that will count in the future:</a:t>
            </a:r>
          </a:p>
          <a:p>
            <a:pPr lvl="1">
              <a:spcBef>
                <a:spcPts val="300"/>
              </a:spcBef>
              <a:spcAft>
                <a:spcPts val="300"/>
              </a:spcAft>
            </a:pPr>
            <a:endParaRPr lang="en-US" b="0" dirty="0"/>
          </a:p>
          <a:p>
            <a:pPr marL="914400" lvl="1" indent="-457200">
              <a:spcBef>
                <a:spcPts val="300"/>
              </a:spcBef>
              <a:spcAft>
                <a:spcPts val="300"/>
              </a:spcAft>
              <a:buAutoNum type="arabicPeriod"/>
            </a:pPr>
            <a:r>
              <a:rPr lang="en-US" u="sng" dirty="0"/>
              <a:t>Learn how to access information </a:t>
            </a:r>
            <a:r>
              <a:rPr lang="mr-IN" b="0" dirty="0"/>
              <a:t>–</a:t>
            </a:r>
            <a:r>
              <a:rPr lang="en-US" b="0" dirty="0"/>
              <a:t> Stay current with technology to find information quickly, cheaply, effectively sorting what is true and what is not</a:t>
            </a:r>
          </a:p>
          <a:p>
            <a:pPr marL="914400" lvl="1" indent="-457200">
              <a:spcBef>
                <a:spcPts val="300"/>
              </a:spcBef>
              <a:spcAft>
                <a:spcPts val="300"/>
              </a:spcAft>
              <a:buAutoNum type="arabicPeriod"/>
            </a:pPr>
            <a:r>
              <a:rPr lang="en-US" u="sng" dirty="0"/>
              <a:t>Learn to unlearn</a:t>
            </a:r>
            <a:r>
              <a:rPr lang="en-US" b="0" dirty="0"/>
              <a:t> - People tend to learn certain skills and rules of thumb and then cling to them more rigidly as they grow older. It’s important to condition people that they have to be able to unlearn and start over, though that is a tall task.</a:t>
            </a:r>
          </a:p>
          <a:p>
            <a:pPr lvl="1">
              <a:spcBef>
                <a:spcPts val="300"/>
              </a:spcBef>
              <a:spcAft>
                <a:spcPts val="300"/>
              </a:spcAft>
            </a:pPr>
            <a:r>
              <a:rPr lang="en-US" b="0" dirty="0">
                <a:sym typeface="Wingdings"/>
              </a:rPr>
              <a:t>	 PMI’s Organizational Transformation</a:t>
            </a:r>
            <a:endParaRPr lang="en-US" b="0" dirty="0"/>
          </a:p>
          <a:p>
            <a:pPr marL="914400" lvl="1" indent="-457200">
              <a:spcBef>
                <a:spcPts val="300"/>
              </a:spcBef>
              <a:spcAft>
                <a:spcPts val="300"/>
              </a:spcAft>
              <a:buFont typeface="Arial" pitchFamily="34" charset="0"/>
              <a:buAutoNum type="arabicPeriod"/>
            </a:pPr>
            <a:r>
              <a:rPr lang="en-US" u="sng" dirty="0"/>
              <a:t>Survive in the gig economy </a:t>
            </a:r>
            <a:r>
              <a:rPr lang="en-US" b="0" dirty="0"/>
              <a:t>-  As more and more economic activity will be carried out by small independent operators, the ideas embedded in a corporate culture will become increasingly irrelevant. The corporation of the future will be a much looser association of various flexible, mostly small-scale, units. </a:t>
            </a:r>
          </a:p>
        </p:txBody>
      </p:sp>
      <p:sp>
        <p:nvSpPr>
          <p:cNvPr id="2" name="Rectangle 1"/>
          <p:cNvSpPr/>
          <p:nvPr/>
        </p:nvSpPr>
        <p:spPr>
          <a:xfrm>
            <a:off x="395536" y="197592"/>
            <a:ext cx="5654112" cy="707886"/>
          </a:xfrm>
          <a:prstGeom prst="rect">
            <a:avLst/>
          </a:prstGeom>
        </p:spPr>
        <p:txBody>
          <a:bodyPr wrap="none">
            <a:spAutoFit/>
          </a:bodyPr>
          <a:lstStyle/>
          <a:p>
            <a:r>
              <a:rPr lang="en-US" altLang="ko-KR" sz="4000" b="1" dirty="0">
                <a:solidFill>
                  <a:prstClr val="white"/>
                </a:solidFill>
                <a:latin typeface="Arial" pitchFamily="34" charset="0"/>
                <a:cs typeface="Arial" pitchFamily="34" charset="0"/>
              </a:rPr>
              <a:t>Future Considerations</a:t>
            </a:r>
            <a:endParaRPr lang="en-US" dirty="0"/>
          </a:p>
        </p:txBody>
      </p:sp>
      <p:sp>
        <p:nvSpPr>
          <p:cNvPr id="8" name="TextBox 7"/>
          <p:cNvSpPr txBox="1"/>
          <p:nvPr/>
        </p:nvSpPr>
        <p:spPr>
          <a:xfrm>
            <a:off x="7236296" y="6622147"/>
            <a:ext cx="1907704" cy="246221"/>
          </a:xfrm>
          <a:prstGeom prst="rect">
            <a:avLst/>
          </a:prstGeom>
          <a:noFill/>
        </p:spPr>
        <p:txBody>
          <a:bodyPr wrap="square" rtlCol="0">
            <a:spAutoFit/>
          </a:bodyPr>
          <a:lstStyle/>
          <a:p>
            <a:pPr algn="r"/>
            <a:r>
              <a:rPr lang="en-US" sz="1000" dirty="0">
                <a:hlinkClick r:id="rId3" action="ppaction://hlinkfile"/>
              </a:rPr>
              <a:t>The Atlantic &amp; Joel Mokyr</a:t>
            </a:r>
            <a:endParaRPr lang="en-US" sz="1000" dirty="0"/>
          </a:p>
        </p:txBody>
      </p:sp>
    </p:spTree>
    <p:extLst>
      <p:ext uri="{BB962C8B-B14F-4D97-AF65-F5344CB8AC3E}">
        <p14:creationId xmlns:p14="http://schemas.microsoft.com/office/powerpoint/2010/main" val="2145786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br>
              <a:rPr lang="en-US" altLang="ko-KR" dirty="0"/>
            </a:br>
            <a:endParaRPr lang="ko-KR" altLang="en-US" dirty="0"/>
          </a:p>
        </p:txBody>
      </p:sp>
      <p:sp>
        <p:nvSpPr>
          <p:cNvPr id="3" name="AutoShape 2" descr="mage result for career in transition sign"/>
          <p:cNvSpPr>
            <a:spLocks noChangeAspect="1" noChangeArrowheads="1"/>
          </p:cNvSpPr>
          <p:nvPr/>
        </p:nvSpPr>
        <p:spPr bwMode="auto">
          <a:xfrm>
            <a:off x="611560" y="141277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1"/>
          <p:cNvSpPr>
            <a:spLocks noChangeArrowheads="1"/>
          </p:cNvSpPr>
          <p:nvPr/>
        </p:nvSpPr>
        <p:spPr bwMode="auto">
          <a:xfrm>
            <a:off x="123215" y="5525588"/>
            <a:ext cx="892899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eaLnBrk="0" fontAlgn="base" latinLnBrk="0" hangingPunct="0">
              <a:spcBef>
                <a:spcPct val="0"/>
              </a:spcBef>
              <a:spcAft>
                <a:spcPct val="0"/>
              </a:spcAft>
              <a:buFont typeface="Arial" charset="0"/>
              <a:buChar char="•"/>
            </a:pPr>
            <a:r>
              <a:rPr lang="en-US" altLang="x-none" sz="1600" b="1" dirty="0"/>
              <a:t>Define your goals </a:t>
            </a:r>
            <a:r>
              <a:rPr lang="en-US" altLang="x-none" sz="1600" dirty="0"/>
              <a:t>- assess yourself to determine what you want and can achieve </a:t>
            </a:r>
          </a:p>
        </p:txBody>
      </p:sp>
      <p:grpSp>
        <p:nvGrpSpPr>
          <p:cNvPr id="10" name="Group 9"/>
          <p:cNvGrpSpPr/>
          <p:nvPr/>
        </p:nvGrpSpPr>
        <p:grpSpPr>
          <a:xfrm>
            <a:off x="3202881" y="1951873"/>
            <a:ext cx="3474224" cy="2031325"/>
            <a:chOff x="4859065" y="2533150"/>
            <a:chExt cx="3474224" cy="2031325"/>
          </a:xfrm>
        </p:grpSpPr>
        <p:sp>
          <p:nvSpPr>
            <p:cNvPr id="6" name="TextBox 5"/>
            <p:cNvSpPr txBox="1"/>
            <p:nvPr/>
          </p:nvSpPr>
          <p:spPr>
            <a:xfrm>
              <a:off x="4859065" y="2533150"/>
              <a:ext cx="2737271" cy="2031325"/>
            </a:xfrm>
            <a:prstGeom prst="rect">
              <a:avLst/>
            </a:prstGeom>
            <a:noFill/>
          </p:spPr>
          <p:txBody>
            <a:bodyPr wrap="square" rtlCol="0">
              <a:spAutoFit/>
            </a:bodyPr>
            <a:lstStyle/>
            <a:p>
              <a:pPr algn="ctr"/>
              <a:r>
                <a:rPr lang="en-US" dirty="0">
                  <a:latin typeface="Arial Rounded MT Bold" charset="0"/>
                  <a:ea typeface="Arial Rounded MT Bold" charset="0"/>
                  <a:cs typeface="Arial Rounded MT Bold" charset="0"/>
                </a:rPr>
                <a:t>Things to remember </a:t>
              </a:r>
            </a:p>
            <a:p>
              <a:pPr algn="ctr"/>
              <a:r>
                <a:rPr lang="en-US" dirty="0">
                  <a:latin typeface="Arial Rounded MT Bold" charset="0"/>
                  <a:ea typeface="Arial Rounded MT Bold" charset="0"/>
                  <a:cs typeface="Arial Rounded MT Bold" charset="0"/>
                </a:rPr>
                <a:t>When You Want to </a:t>
              </a:r>
            </a:p>
            <a:p>
              <a:pPr algn="ctr"/>
              <a:endParaRPr lang="en-US" dirty="0"/>
            </a:p>
            <a:p>
              <a:pPr algn="ctr"/>
              <a:endParaRPr lang="en-US" dirty="0"/>
            </a:p>
            <a:p>
              <a:pPr algn="ctr"/>
              <a:endParaRPr lang="en-US" dirty="0"/>
            </a:p>
            <a:p>
              <a:pPr algn="ctr"/>
              <a:endParaRPr lang="en-US" dirty="0"/>
            </a:p>
            <a:p>
              <a:pPr algn="ctr"/>
              <a:r>
                <a:rPr lang="en-US" dirty="0">
                  <a:latin typeface="Arial Rounded MT Bold" charset="0"/>
                  <a:ea typeface="Arial Rounded MT Bold" charset="0"/>
                  <a:cs typeface="Arial Rounded MT Bold" charset="0"/>
                </a:rPr>
                <a:t>into a new job</a:t>
              </a:r>
            </a:p>
          </p:txBody>
        </p:sp>
        <p:sp>
          <p:nvSpPr>
            <p:cNvPr id="9" name="Curved Down Arrow 8"/>
            <p:cNvSpPr/>
            <p:nvPr/>
          </p:nvSpPr>
          <p:spPr>
            <a:xfrm rot="3761564">
              <a:off x="6982838" y="2993502"/>
              <a:ext cx="1311544" cy="1389359"/>
            </a:xfrm>
            <a:prstGeom prst="curvedDownArrow">
              <a:avLst>
                <a:gd name="adj1" fmla="val 20061"/>
                <a:gd name="adj2" fmla="val 35160"/>
                <a:gd name="adj3" fmla="val 25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4963720" y="3364146"/>
              <a:ext cx="2520280" cy="64807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TRANSITION</a:t>
              </a:r>
            </a:p>
          </p:txBody>
        </p:sp>
      </p:grpSp>
      <p:sp>
        <p:nvSpPr>
          <p:cNvPr id="13" name="Rectangle 12"/>
          <p:cNvSpPr/>
          <p:nvPr/>
        </p:nvSpPr>
        <p:spPr>
          <a:xfrm>
            <a:off x="78898" y="6461790"/>
            <a:ext cx="8856047" cy="369332"/>
          </a:xfrm>
          <a:prstGeom prst="rect">
            <a:avLst/>
          </a:prstGeom>
        </p:spPr>
        <p:txBody>
          <a:bodyPr wrap="square">
            <a:spAutoFit/>
          </a:bodyPr>
          <a:lstStyle/>
          <a:p>
            <a:pPr lvl="0" eaLnBrk="0" fontAlgn="base" latinLnBrk="0" hangingPunct="0">
              <a:spcBef>
                <a:spcPct val="0"/>
              </a:spcBef>
              <a:spcAft>
                <a:spcPct val="0"/>
              </a:spcAft>
            </a:pPr>
            <a:r>
              <a:rPr lang="en-US" altLang="x-none" dirty="0"/>
              <a:t>The grass isn’t always greener on the other side </a:t>
            </a:r>
          </a:p>
        </p:txBody>
      </p:sp>
      <p:sp>
        <p:nvSpPr>
          <p:cNvPr id="14" name="Rectangle 13"/>
          <p:cNvSpPr/>
          <p:nvPr/>
        </p:nvSpPr>
        <p:spPr>
          <a:xfrm>
            <a:off x="114473" y="4299321"/>
            <a:ext cx="8820472" cy="338554"/>
          </a:xfrm>
          <a:prstGeom prst="rect">
            <a:avLst/>
          </a:prstGeom>
        </p:spPr>
        <p:txBody>
          <a:bodyPr wrap="square">
            <a:spAutoFit/>
          </a:bodyPr>
          <a:lstStyle/>
          <a:p>
            <a:pPr marL="285750" lvl="0" indent="-285750" eaLnBrk="0" fontAlgn="base" latinLnBrk="0" hangingPunct="0">
              <a:spcBef>
                <a:spcPct val="0"/>
              </a:spcBef>
              <a:spcAft>
                <a:spcPct val="0"/>
              </a:spcAft>
              <a:buFont typeface="Arial" charset="0"/>
              <a:buChar char="•"/>
            </a:pPr>
            <a:r>
              <a:rPr lang="en-US" altLang="x-none" sz="1600" b="1" dirty="0"/>
              <a:t>Be Honest - </a:t>
            </a:r>
            <a:r>
              <a:rPr lang="en-US" altLang="x-none" sz="1600" dirty="0"/>
              <a:t>discovering yourself can be </a:t>
            </a:r>
            <a:r>
              <a:rPr lang="x-none" altLang="x-none" sz="1600" dirty="0"/>
              <a:t>uncomfortable</a:t>
            </a:r>
            <a:r>
              <a:rPr lang="en-US" altLang="x-none" sz="1600" dirty="0"/>
              <a:t>, disenchanting, </a:t>
            </a:r>
            <a:r>
              <a:rPr lang="x-none" altLang="x-none" sz="1600" dirty="0"/>
              <a:t>frustrat</a:t>
            </a:r>
            <a:r>
              <a:rPr lang="en-US" altLang="x-none" sz="1600" dirty="0"/>
              <a:t>ing</a:t>
            </a:r>
          </a:p>
        </p:txBody>
      </p:sp>
      <p:sp>
        <p:nvSpPr>
          <p:cNvPr id="16" name="Rectangle 15"/>
          <p:cNvSpPr/>
          <p:nvPr/>
        </p:nvSpPr>
        <p:spPr>
          <a:xfrm>
            <a:off x="123215" y="4730504"/>
            <a:ext cx="8635634" cy="338554"/>
          </a:xfrm>
          <a:prstGeom prst="rect">
            <a:avLst/>
          </a:prstGeom>
        </p:spPr>
        <p:txBody>
          <a:bodyPr wrap="none">
            <a:spAutoFit/>
          </a:bodyPr>
          <a:lstStyle/>
          <a:p>
            <a:pPr marL="285750" lvl="0" indent="-285750" eaLnBrk="0" fontAlgn="base" latinLnBrk="0" hangingPunct="0">
              <a:spcBef>
                <a:spcPct val="0"/>
              </a:spcBef>
              <a:spcAft>
                <a:spcPct val="0"/>
              </a:spcAft>
              <a:buFont typeface="Arial" charset="0"/>
              <a:buChar char="•"/>
            </a:pPr>
            <a:r>
              <a:rPr lang="en-US" altLang="x-none" sz="1600" b="1" dirty="0"/>
              <a:t>Be Open-minded </a:t>
            </a:r>
            <a:r>
              <a:rPr lang="en-US" altLang="x-none" sz="1600" dirty="0"/>
              <a:t>-</a:t>
            </a:r>
            <a:r>
              <a:rPr lang="en-US" altLang="x-none" sz="1600" b="1" dirty="0"/>
              <a:t> </a:t>
            </a:r>
            <a:r>
              <a:rPr lang="en-US" altLang="x-none" sz="1600" dirty="0"/>
              <a:t>Unexpected moves could take you to a place better than imagined</a:t>
            </a:r>
          </a:p>
        </p:txBody>
      </p:sp>
      <p:sp>
        <p:nvSpPr>
          <p:cNvPr id="17" name="Rectangle 16"/>
          <p:cNvSpPr/>
          <p:nvPr/>
        </p:nvSpPr>
        <p:spPr>
          <a:xfrm>
            <a:off x="5195723" y="6461790"/>
            <a:ext cx="3706271" cy="369332"/>
          </a:xfrm>
          <a:prstGeom prst="rect">
            <a:avLst/>
          </a:prstGeom>
        </p:spPr>
        <p:txBody>
          <a:bodyPr wrap="none">
            <a:spAutoFit/>
          </a:bodyPr>
          <a:lstStyle/>
          <a:p>
            <a:pPr lvl="0" eaLnBrk="0" fontAlgn="base" latinLnBrk="0" hangingPunct="0">
              <a:spcBef>
                <a:spcPct val="0"/>
              </a:spcBef>
              <a:spcAft>
                <a:spcPct val="0"/>
              </a:spcAft>
            </a:pPr>
            <a:r>
              <a:rPr lang="en-US" altLang="x-none" b="1" i="1" dirty="0">
                <a:solidFill>
                  <a:srgbClr val="00B050"/>
                </a:solidFill>
              </a:rPr>
              <a:t>; it is green where you water it.</a:t>
            </a:r>
          </a:p>
        </p:txBody>
      </p:sp>
      <p:sp>
        <p:nvSpPr>
          <p:cNvPr id="18" name="Rectangle 17"/>
          <p:cNvSpPr/>
          <p:nvPr/>
        </p:nvSpPr>
        <p:spPr>
          <a:xfrm>
            <a:off x="123215" y="5115697"/>
            <a:ext cx="8000694" cy="338554"/>
          </a:xfrm>
          <a:prstGeom prst="rect">
            <a:avLst/>
          </a:prstGeom>
        </p:spPr>
        <p:txBody>
          <a:bodyPr wrap="square">
            <a:spAutoFit/>
          </a:bodyPr>
          <a:lstStyle/>
          <a:p>
            <a:pPr marL="285750" lvl="0" indent="-285750" eaLnBrk="0" fontAlgn="base" latinLnBrk="0" hangingPunct="0">
              <a:spcBef>
                <a:spcPct val="0"/>
              </a:spcBef>
              <a:spcAft>
                <a:spcPct val="0"/>
              </a:spcAft>
              <a:buFont typeface="Arial" charset="0"/>
              <a:buChar char="•"/>
            </a:pPr>
            <a:r>
              <a:rPr lang="en-US" altLang="x-none" sz="1600" b="1" dirty="0"/>
              <a:t>SMART Roadmap</a:t>
            </a:r>
            <a:r>
              <a:rPr lang="en-US" altLang="x-none" sz="1600" dirty="0"/>
              <a:t> -  set goals with objectives and follow them.</a:t>
            </a:r>
          </a:p>
        </p:txBody>
      </p:sp>
    </p:spTree>
    <p:extLst>
      <p:ext uri="{BB962C8B-B14F-4D97-AF65-F5344CB8AC3E}">
        <p14:creationId xmlns:p14="http://schemas.microsoft.com/office/powerpoint/2010/main" val="27697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dissolve">
                                      <p:cBhvr>
                                        <p:cTn id="7" dur="50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dissolve">
                                      <p:cBhvr>
                                        <p:cTn id="12" dur="5000"/>
                                        <p:tgtEl>
                                          <p:spTgt spid="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dissolve">
                                      <p:cBhvr>
                                        <p:cTn id="22" dur="50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dissolve">
                                      <p:cBhvr>
                                        <p:cTn id="27" dur="5000"/>
                                        <p:tgtEl>
                                          <p:spTgt spid="1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iterate type="lt">
                                    <p:tmPct val="0"/>
                                  </p:iterate>
                                  <p:childTnLst>
                                    <p:set>
                                      <p:cBhvr>
                                        <p:cTn id="31" dur="1" fill="hold">
                                          <p:stCondLst>
                                            <p:cond delay="0"/>
                                          </p:stCondLst>
                                        </p:cTn>
                                        <p:tgtEl>
                                          <p:spTgt spid="17">
                                            <p:txEl>
                                              <p:pRg st="0" end="0"/>
                                            </p:txEl>
                                          </p:spTgt>
                                        </p:tgtEl>
                                        <p:attrNameLst>
                                          <p:attrName>style.visibility</p:attrName>
                                        </p:attrNameLst>
                                      </p:cBhvr>
                                      <p:to>
                                        <p:strVal val="visible"/>
                                      </p:to>
                                    </p:set>
                                    <p:animEffect transition="in" filter="checkerboard(across)">
                                      <p:cBhvr>
                                        <p:cTn id="32" dur="30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499992" y="1772816"/>
            <a:ext cx="5724128" cy="523220"/>
          </a:xfrm>
          <a:prstGeom prst="rect">
            <a:avLst/>
          </a:prstGeom>
          <a:noFill/>
          <a:ln w="9525">
            <a:noFill/>
            <a:miter lim="800000"/>
            <a:headEnd/>
            <a:tailEnd/>
          </a:ln>
        </p:spPr>
        <p:txBody>
          <a:bodyPr wrap="square">
            <a:spAutoFit/>
          </a:bodyPr>
          <a:lstStyle/>
          <a:p>
            <a:r>
              <a:rPr lang="en-US" altLang="ko-KR" sz="2800" b="1" dirty="0">
                <a:solidFill>
                  <a:schemeClr val="bg1"/>
                </a:solidFill>
                <a:latin typeface="Arial" pitchFamily="34" charset="0"/>
                <a:ea typeface="맑은 고딕" pitchFamily="50" charset="-127"/>
                <a:cs typeface="Arial" pitchFamily="34" charset="0"/>
              </a:rPr>
              <a:t>Thanks for Listening</a:t>
            </a:r>
          </a:p>
        </p:txBody>
      </p:sp>
      <p:pic>
        <p:nvPicPr>
          <p:cNvPr id="4" name="Picture 2" descr="ife Transitions | Metamorphosis Life Revitalizing Center"/>
          <p:cNvPicPr>
            <a:picLocks noChangeAspect="1" noChangeArrowheads="1"/>
          </p:cNvPicPr>
          <p:nvPr/>
        </p:nvPicPr>
        <p:blipFill rotWithShape="1">
          <a:blip r:embed="rId3">
            <a:extLst>
              <a:ext uri="{28A0092B-C50C-407E-A947-70E740481C1C}">
                <a14:useLocalDpi xmlns:a14="http://schemas.microsoft.com/office/drawing/2010/main" val="0"/>
              </a:ext>
            </a:extLst>
          </a:blip>
          <a:srcRect t="26921" b="28954"/>
          <a:stretch/>
        </p:blipFill>
        <p:spPr bwMode="auto">
          <a:xfrm>
            <a:off x="2627784" y="3140968"/>
            <a:ext cx="4239004"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639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br>
              <a:rPr lang="en-US" altLang="ko-KR" dirty="0"/>
            </a:br>
            <a:endParaRPr lang="ko-KR" altLang="en-US" dirty="0"/>
          </a:p>
        </p:txBody>
      </p:sp>
      <p:sp>
        <p:nvSpPr>
          <p:cNvPr id="15" name="Title 11"/>
          <p:cNvSpPr txBox="1">
            <a:spLocks/>
          </p:cNvSpPr>
          <p:nvPr/>
        </p:nvSpPr>
        <p:spPr>
          <a:xfrm>
            <a:off x="539552" y="1205757"/>
            <a:ext cx="8229600" cy="532180"/>
          </a:xfrm>
          <a:prstGeom prst="rect">
            <a:avLst/>
          </a:prstGeom>
        </p:spPr>
        <p:txBody>
          <a:bodyPr anchor="ctr">
            <a:normAutofit fontScale="82500" lnSpcReduction="20000"/>
          </a:bodyPr>
          <a:lstStyle>
            <a:lvl1pPr algn="l" defTabSz="914400" rtl="0" eaLnBrk="1" latinLnBrk="1" hangingPunct="1">
              <a:spcBef>
                <a:spcPct val="0"/>
              </a:spcBef>
              <a:buNone/>
              <a:defRPr sz="4000" b="1" kern="1200" baseline="0">
                <a:solidFill>
                  <a:schemeClr val="bg1"/>
                </a:solidFill>
                <a:latin typeface="Arial" pitchFamily="34" charset="0"/>
                <a:ea typeface="+mj-ea"/>
                <a:cs typeface="Arial" pitchFamily="34" charset="0"/>
              </a:defRPr>
            </a:lvl1pPr>
          </a:lstStyle>
          <a:p>
            <a:r>
              <a:rPr lang="en-US">
                <a:solidFill>
                  <a:srgbClr val="FF0000"/>
                </a:solidFill>
              </a:rPr>
              <a:t>About the Speaker </a:t>
            </a:r>
            <a:r>
              <a:rPr lang="mr-IN" dirty="0">
                <a:solidFill>
                  <a:srgbClr val="FF0000"/>
                </a:solidFill>
              </a:rPr>
              <a:t>–</a:t>
            </a:r>
            <a:r>
              <a:rPr lang="en-US" dirty="0">
                <a:solidFill>
                  <a:srgbClr val="FF0000"/>
                </a:solidFill>
              </a:rPr>
              <a:t> Sandy Lawrence</a:t>
            </a:r>
          </a:p>
        </p:txBody>
      </p:sp>
      <p:sp>
        <p:nvSpPr>
          <p:cNvPr id="19" name="Subtitle 4"/>
          <p:cNvSpPr txBox="1">
            <a:spLocks/>
          </p:cNvSpPr>
          <p:nvPr/>
        </p:nvSpPr>
        <p:spPr>
          <a:xfrm>
            <a:off x="107504" y="1857402"/>
            <a:ext cx="8246070" cy="4737276"/>
          </a:xfrm>
          <a:prstGeom prst="rect">
            <a:avLst/>
          </a:prstGeom>
        </p:spPr>
        <p:txBody>
          <a:bodyPr vert="horz" lIns="91440" tIns="45720" rIns="91440" bIns="45720" rtlCol="0" anchor="b">
            <a:normAutofit fontScale="62500" lnSpcReduction="20000"/>
          </a:bodyPr>
          <a:lstStyle>
            <a:lvl1pPr marL="0" indent="0" algn="l" defTabSz="914400" rtl="0" eaLnBrk="1" latinLnBrk="0" hangingPunct="1">
              <a:spcBef>
                <a:spcPct val="20000"/>
              </a:spcBef>
              <a:buFont typeface="Arial" pitchFamily="34" charset="0"/>
              <a:buNone/>
              <a:defRPr sz="2400" b="1" kern="1200">
                <a:solidFill>
                  <a:srgbClr val="00B0F0"/>
                </a:solidFill>
                <a:latin typeface="+mn-lt"/>
                <a:ea typeface="+mn-ea"/>
                <a:cs typeface="+mn-cs"/>
              </a:defRPr>
            </a:lvl1pPr>
            <a:lvl2pPr marL="457200" indent="0" algn="l" defTabSz="914400" rtl="0" eaLnBrk="1" latinLnBrk="0" hangingPunct="1">
              <a:spcBef>
                <a:spcPct val="20000"/>
              </a:spcBef>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lvl="1">
              <a:spcBef>
                <a:spcPts val="300"/>
              </a:spcBef>
              <a:spcAft>
                <a:spcPts val="300"/>
              </a:spcAft>
            </a:pPr>
            <a:r>
              <a:rPr lang="en-US" b="0" dirty="0"/>
              <a:t>Lots of Years Delivering Innovative Solutions  </a:t>
            </a:r>
            <a:r>
              <a:rPr lang="en-US" b="0" dirty="0">
                <a:sym typeface="Wingdings"/>
              </a:rPr>
              <a:t></a:t>
            </a:r>
            <a:r>
              <a:rPr lang="en-US" b="0" dirty="0"/>
              <a:t>  (40+)</a:t>
            </a:r>
          </a:p>
          <a:p>
            <a:pPr lvl="2">
              <a:spcBef>
                <a:spcPts val="300"/>
              </a:spcBef>
              <a:spcAft>
                <a:spcPts val="300"/>
              </a:spcAft>
            </a:pPr>
            <a:r>
              <a:rPr lang="en-US" b="0" dirty="0"/>
              <a:t>Big 4 consulting, commercial, defense, entrepreneur</a:t>
            </a:r>
          </a:p>
          <a:p>
            <a:pPr lvl="2">
              <a:spcBef>
                <a:spcPts val="300"/>
              </a:spcBef>
              <a:spcAft>
                <a:spcPts val="300"/>
              </a:spcAft>
            </a:pPr>
            <a:r>
              <a:rPr lang="en-US" b="0" dirty="0"/>
              <a:t>Strategy, PMOs, Service Catalog, Portfolio, Program and Project Management</a:t>
            </a:r>
          </a:p>
          <a:p>
            <a:pPr lvl="1">
              <a:spcBef>
                <a:spcPts val="300"/>
              </a:spcBef>
              <a:spcAft>
                <a:spcPts val="300"/>
              </a:spcAft>
            </a:pPr>
            <a:r>
              <a:rPr lang="en-US" b="0" dirty="0" err="1"/>
              <a:t>PfMP</a:t>
            </a:r>
            <a:r>
              <a:rPr lang="en-US" b="0" baseline="30000" dirty="0"/>
              <a:t>®</a:t>
            </a:r>
            <a:r>
              <a:rPr lang="en-US" b="0" dirty="0"/>
              <a:t> Certified– 26 Feb 2014</a:t>
            </a:r>
            <a:r>
              <a:rPr lang="en-US" b="0" i="1" dirty="0"/>
              <a:t> </a:t>
            </a:r>
            <a:r>
              <a:rPr lang="en-US" b="0" dirty="0"/>
              <a:t>(#1715212) </a:t>
            </a:r>
          </a:p>
          <a:p>
            <a:pPr lvl="1">
              <a:spcBef>
                <a:spcPts val="300"/>
              </a:spcBef>
              <a:spcAft>
                <a:spcPts val="300"/>
              </a:spcAft>
            </a:pPr>
            <a:r>
              <a:rPr lang="en-US" b="0" dirty="0" err="1"/>
              <a:t>PgMP</a:t>
            </a:r>
            <a:r>
              <a:rPr lang="en-US" b="0" baseline="30000" dirty="0"/>
              <a:t>®</a:t>
            </a:r>
            <a:r>
              <a:rPr lang="en-US" b="0" dirty="0"/>
              <a:t> Certified– 20 Mar 2009</a:t>
            </a:r>
            <a:r>
              <a:rPr lang="en-US" b="0" i="1" dirty="0"/>
              <a:t> (</a:t>
            </a:r>
            <a:r>
              <a:rPr lang="en-US" b="0" dirty="0"/>
              <a:t>#1243712) </a:t>
            </a:r>
          </a:p>
          <a:p>
            <a:pPr lvl="1">
              <a:spcBef>
                <a:spcPts val="300"/>
              </a:spcBef>
              <a:spcAft>
                <a:spcPts val="300"/>
              </a:spcAft>
            </a:pPr>
            <a:r>
              <a:rPr lang="en-US" b="0" dirty="0"/>
              <a:t>PMP</a:t>
            </a:r>
            <a:r>
              <a:rPr lang="en-US" b="0" baseline="30000" dirty="0"/>
              <a:t>®</a:t>
            </a:r>
            <a:r>
              <a:rPr lang="en-US" b="0" dirty="0"/>
              <a:t> Certified– 21 Jun 2005</a:t>
            </a:r>
            <a:r>
              <a:rPr lang="en-US" b="0" i="1" dirty="0"/>
              <a:t> </a:t>
            </a:r>
            <a:r>
              <a:rPr lang="en-US" b="0" dirty="0"/>
              <a:t>(#233019)</a:t>
            </a:r>
          </a:p>
          <a:p>
            <a:pPr lvl="1">
              <a:spcBef>
                <a:spcPts val="300"/>
              </a:spcBef>
              <a:spcAft>
                <a:spcPts val="300"/>
              </a:spcAft>
            </a:pPr>
            <a:r>
              <a:rPr lang="en-US" b="0" dirty="0"/>
              <a:t>SSGB, ITILv3, ITIL SOA, ITIL OSA </a:t>
            </a:r>
          </a:p>
          <a:p>
            <a:pPr lvl="1">
              <a:spcBef>
                <a:spcPts val="300"/>
              </a:spcBef>
              <a:spcAft>
                <a:spcPts val="300"/>
              </a:spcAft>
            </a:pPr>
            <a:r>
              <a:rPr lang="en-US" b="0" dirty="0"/>
              <a:t>Active Community &amp; PMI</a:t>
            </a:r>
            <a:r>
              <a:rPr lang="en-US" b="0" baseline="30000" dirty="0"/>
              <a:t>®</a:t>
            </a:r>
            <a:r>
              <a:rPr lang="en-US" b="0" dirty="0"/>
              <a:t> Volunteer &amp; Speaker</a:t>
            </a:r>
          </a:p>
          <a:p>
            <a:pPr lvl="2"/>
            <a:r>
              <a:rPr lang="en-US" sz="1600" b="0" dirty="0"/>
              <a:t>PMI </a:t>
            </a:r>
            <a:r>
              <a:rPr lang="en-US" sz="1600" b="0" dirty="0" err="1"/>
              <a:t>Betatest</a:t>
            </a:r>
            <a:r>
              <a:rPr lang="en-US" sz="1600" b="0" dirty="0"/>
              <a:t> Micro-cert </a:t>
            </a:r>
            <a:r>
              <a:rPr lang="mr-IN" sz="1600" b="0" dirty="0"/>
              <a:t>–</a:t>
            </a:r>
            <a:r>
              <a:rPr lang="en-US" sz="1600" b="0" dirty="0"/>
              <a:t> Organizational Transformation I (2020)  </a:t>
            </a:r>
            <a:r>
              <a:rPr lang="en-US" sz="1600" b="0" i="1" dirty="0"/>
              <a:t>passed!</a:t>
            </a:r>
          </a:p>
          <a:p>
            <a:pPr lvl="2"/>
            <a:r>
              <a:rPr lang="en-US" sz="1600" b="0" dirty="0"/>
              <a:t>Global and EMEA Conference Proposal Reviewer (both </a:t>
            </a:r>
            <a:r>
              <a:rPr lang="mr-IN" sz="1600" b="0" dirty="0"/>
              <a:t>–</a:t>
            </a:r>
            <a:r>
              <a:rPr lang="en-US" sz="1600" b="0" dirty="0"/>
              <a:t> 2020)</a:t>
            </a:r>
            <a:endParaRPr lang="en-US" sz="1200" b="0" dirty="0"/>
          </a:p>
          <a:p>
            <a:pPr lvl="2"/>
            <a:r>
              <a:rPr lang="en-US" sz="1600" b="0" dirty="0"/>
              <a:t>PfMP Pilot, Panel Review, Item writing (2013 – present)</a:t>
            </a:r>
          </a:p>
          <a:p>
            <a:pPr lvl="2"/>
            <a:r>
              <a:rPr lang="en-US" sz="1600" b="0" dirty="0" err="1"/>
              <a:t>PgMP</a:t>
            </a:r>
            <a:r>
              <a:rPr lang="en-US" sz="1600" b="0" dirty="0"/>
              <a:t> Panel Review Team, Item writing (2012 – present)</a:t>
            </a:r>
          </a:p>
          <a:p>
            <a:pPr lvl="2"/>
            <a:r>
              <a:rPr lang="en-US" sz="1600" b="0" dirty="0"/>
              <a:t>Military Liaison initiative (2014 – present)</a:t>
            </a:r>
          </a:p>
          <a:p>
            <a:pPr lvl="2"/>
            <a:r>
              <a:rPr lang="en-US" sz="1600" b="0" dirty="0"/>
              <a:t>PMI WBS guide (2018)</a:t>
            </a:r>
          </a:p>
          <a:p>
            <a:pPr lvl="2"/>
            <a:r>
              <a:rPr lang="en-US" sz="1600" b="0" dirty="0"/>
              <a:t>The Organization Project Management Advisory Group (OPM AG) (2014)</a:t>
            </a:r>
          </a:p>
          <a:p>
            <a:pPr lvl="2"/>
            <a:r>
              <a:rPr lang="en-US" sz="1600" b="0" dirty="0"/>
              <a:t>Organizational Project Management: Guide – Vice Chair, First Edition (2013)</a:t>
            </a:r>
          </a:p>
          <a:p>
            <a:pPr lvl="2"/>
            <a:r>
              <a:rPr lang="en-US" sz="1600" b="0" dirty="0"/>
              <a:t>Leadership Institute Master Class (LIMC) Graduate &amp; Advisor – (2011 – 2013) </a:t>
            </a:r>
          </a:p>
          <a:p>
            <a:pPr lvl="2"/>
            <a:r>
              <a:rPr lang="en-US" sz="1600" b="0" dirty="0"/>
              <a:t>PMI Tampa Bay Chapter Emeritus Board (2009 – present)</a:t>
            </a:r>
          </a:p>
          <a:p>
            <a:pPr lvl="2"/>
            <a:r>
              <a:rPr lang="en-US" sz="1600" b="0" dirty="0"/>
              <a:t>VP Professional Services and PMP prep class trainer, Tampa Bay Chapter (2006-2008)</a:t>
            </a:r>
          </a:p>
          <a:p>
            <a:pPr lvl="1"/>
            <a:r>
              <a:rPr lang="en-US" b="0" dirty="0"/>
              <a:t>Books Co-Authored (GR8Transitions4U)</a:t>
            </a:r>
          </a:p>
          <a:p>
            <a:pPr lvl="2"/>
            <a:r>
              <a:rPr lang="en-US" b="0" i="1" dirty="0"/>
              <a:t>The Transitioning Military :</a:t>
            </a:r>
          </a:p>
          <a:p>
            <a:pPr marL="1657350" lvl="3" indent="-285750">
              <a:buFont typeface="Arial" charset="0"/>
              <a:buChar char="•"/>
            </a:pPr>
            <a:r>
              <a:rPr lang="en-US" b="0" i="1" dirty="0"/>
              <a:t>Project Manager</a:t>
            </a:r>
            <a:r>
              <a:rPr lang="en-US" b="0" dirty="0"/>
              <a:t>, 2015, 2020</a:t>
            </a:r>
          </a:p>
          <a:p>
            <a:pPr marL="1657350" lvl="3" indent="-285750">
              <a:buFont typeface="Arial" charset="0"/>
              <a:buChar char="•"/>
            </a:pPr>
            <a:r>
              <a:rPr lang="en-US" b="0" i="1" dirty="0"/>
              <a:t>Logistician</a:t>
            </a:r>
            <a:r>
              <a:rPr lang="en-US" b="0" dirty="0"/>
              <a:t>, 2015</a:t>
            </a:r>
          </a:p>
          <a:p>
            <a:pPr marL="1657350" lvl="3" indent="-285750">
              <a:buFont typeface="Arial" charset="0"/>
              <a:buChar char="•"/>
            </a:pPr>
            <a:r>
              <a:rPr lang="en-US" b="0" dirty="0"/>
              <a:t>IT Professional, 2016</a:t>
            </a:r>
          </a:p>
          <a:p>
            <a:pPr marL="1657350" lvl="3" indent="-285750">
              <a:buFont typeface="Arial" charset="0"/>
              <a:buChar char="•"/>
            </a:pPr>
            <a:r>
              <a:rPr lang="en-US" b="0" dirty="0"/>
              <a:t>Cybersecurity Professional, 2017</a:t>
            </a:r>
          </a:p>
          <a:p>
            <a:pPr marL="1200150" lvl="2" indent="-285750">
              <a:buFont typeface="Arial" charset="0"/>
              <a:buChar char="•"/>
            </a:pPr>
            <a:r>
              <a:rPr lang="en-US" b="0" i="1" dirty="0"/>
              <a:t>The Transitioned Veteran (est. release, fall of 2020)</a:t>
            </a:r>
          </a:p>
        </p:txBody>
      </p:sp>
    </p:spTree>
    <p:extLst>
      <p:ext uri="{BB962C8B-B14F-4D97-AF65-F5344CB8AC3E}">
        <p14:creationId xmlns:p14="http://schemas.microsoft.com/office/powerpoint/2010/main" val="2026502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20281</TotalTime>
  <Words>1131</Words>
  <Application>Microsoft Macintosh PowerPoint</Application>
  <PresentationFormat>On-screen Show (4:3)</PresentationFormat>
  <Paragraphs>267</Paragraphs>
  <Slides>18</Slides>
  <Notes>18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18</vt:i4>
      </vt:variant>
    </vt:vector>
  </HeadingPairs>
  <TitlesOfParts>
    <vt:vector size="30" baseType="lpstr">
      <vt:lpstr>맑은 고딕</vt:lpstr>
      <vt:lpstr>Arial</vt:lpstr>
      <vt:lpstr>Arial Rounded MT Bold</vt:lpstr>
      <vt:lpstr>Bangla MN</vt:lpstr>
      <vt:lpstr>Calibri</vt:lpstr>
      <vt:lpstr>Comic Sans MS</vt:lpstr>
      <vt:lpstr>Driveby</vt:lpstr>
      <vt:lpstr>Open Sans</vt:lpstr>
      <vt:lpstr>whitney-medium</vt:lpstr>
      <vt:lpstr>Wingdings</vt:lpstr>
      <vt:lpstr>Office Theme</vt:lpstr>
      <vt:lpstr>Custom Design</vt:lpstr>
      <vt:lpstr>PowerPoint Presentation</vt:lpstr>
      <vt:lpstr> </vt:lpstr>
      <vt:lpstr>Transition Facts</vt:lpstr>
      <vt:lpstr>Transition Facts</vt:lpstr>
      <vt:lpstr>Transitional Thoughts</vt:lpstr>
      <vt:lpstr> </vt:lpstr>
      <vt:lpstr> </vt:lpstr>
      <vt:lpstr>Filter and Focus</vt:lpstr>
      <vt:lpstr>Filter and Focus</vt:lpstr>
      <vt:lpstr> </vt:lpstr>
      <vt:lpstr>PowerPoint Presentation</vt:lpstr>
      <vt:lpstr> </vt:lpstr>
      <vt:lpstr>PowerPoint Presentation</vt:lpstr>
      <vt:lpstr>10 Reasons to change jobs (because you want to)</vt:lpstr>
      <vt:lpstr> </vt:lpstr>
      <vt:lpstr> </vt:lpstr>
      <vt:lpstr>PowerPoint Presentation</vt:lpstr>
      <vt:lpstr> </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Steven Kopischke</cp:lastModifiedBy>
  <cp:revision>216</cp:revision>
  <dcterms:created xsi:type="dcterms:W3CDTF">2014-04-01T16:35:38Z</dcterms:created>
  <dcterms:modified xsi:type="dcterms:W3CDTF">2020-07-15T00:31:55Z</dcterms:modified>
</cp:coreProperties>
</file>