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25"/>
  </p:notesMasterIdLst>
  <p:handoutMasterIdLst>
    <p:handoutMasterId r:id="rId26"/>
  </p:handoutMasterIdLst>
  <p:sldIdLst>
    <p:sldId id="281" r:id="rId2"/>
    <p:sldId id="343" r:id="rId3"/>
    <p:sldId id="310" r:id="rId4"/>
    <p:sldId id="321" r:id="rId5"/>
    <p:sldId id="319" r:id="rId6"/>
    <p:sldId id="320" r:id="rId7"/>
    <p:sldId id="318" r:id="rId8"/>
    <p:sldId id="374" r:id="rId9"/>
    <p:sldId id="322" r:id="rId10"/>
    <p:sldId id="355" r:id="rId11"/>
    <p:sldId id="384" r:id="rId12"/>
    <p:sldId id="383" r:id="rId13"/>
    <p:sldId id="356" r:id="rId14"/>
    <p:sldId id="345" r:id="rId15"/>
    <p:sldId id="347" r:id="rId16"/>
    <p:sldId id="354" r:id="rId17"/>
    <p:sldId id="351" r:id="rId18"/>
    <p:sldId id="369" r:id="rId19"/>
    <p:sldId id="385" r:id="rId20"/>
    <p:sldId id="366" r:id="rId21"/>
    <p:sldId id="375" r:id="rId22"/>
    <p:sldId id="349" r:id="rId23"/>
    <p:sldId id="332" r:id="rId2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016C"/>
    <a:srgbClr val="0000FF"/>
    <a:srgbClr val="D39D60"/>
    <a:srgbClr val="E31DB9"/>
    <a:srgbClr val="A68462"/>
    <a:srgbClr val="E7D2AD"/>
    <a:srgbClr val="E8E2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5" autoAdjust="0"/>
    <p:restoredTop sz="81588" autoAdjust="0"/>
  </p:normalViewPr>
  <p:slideViewPr>
    <p:cSldViewPr>
      <p:cViewPr varScale="1">
        <p:scale>
          <a:sx n="58" d="100"/>
          <a:sy n="58" d="100"/>
        </p:scale>
        <p:origin x="131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7F7E2EE-E55B-47D6-9E18-AC32EA9E0BB4}" type="datetimeFigureOut">
              <a:rPr lang="en-US"/>
              <a:pPr>
                <a:defRPr/>
              </a:pPr>
              <a:t>5/10/2016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D63A8FA-9862-4772-A716-B7BBF8D49828}" type="slidenum">
              <a:rPr/>
              <a:pPr>
                <a:defRPr/>
              </a:pPr>
              <a:t>‹#›</a:t>
            </a:fld>
            <a:endParaRPr lang="en-US" dirty="0"/>
          </a:p>
        </p:txBody>
      </p:sp>
    </p:spTree>
    <p:extLst>
      <p:ext uri="{BB962C8B-B14F-4D97-AF65-F5344CB8AC3E}">
        <p14:creationId xmlns:p14="http://schemas.microsoft.com/office/powerpoint/2010/main" val="1990653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EDF82641-8F07-4568-A73D-CDCF30BF2371}" type="datetimeFigureOut">
              <a:rPr lang="en-US"/>
              <a:pPr>
                <a:defRPr/>
              </a:pPr>
              <a:t>5/10/2016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C5509692-1E25-4EDA-84EF-E9E60AE33BA9}" type="slidenum">
              <a:rPr lang="en-US"/>
              <a:pPr>
                <a:defRPr/>
              </a:pPr>
              <a:t>‹#›</a:t>
            </a:fld>
            <a:endParaRPr lang="en-US" dirty="0"/>
          </a:p>
        </p:txBody>
      </p:sp>
    </p:spTree>
    <p:extLst>
      <p:ext uri="{BB962C8B-B14F-4D97-AF65-F5344CB8AC3E}">
        <p14:creationId xmlns:p14="http://schemas.microsoft.com/office/powerpoint/2010/main" val="1021280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4E522-0950-44C4-BF21-4690BF25F7C3}" type="slidenum">
              <a:rPr lang="en-US"/>
              <a:pPr fontAlgn="base">
                <a:spcBef>
                  <a:spcPct val="0"/>
                </a:spcBef>
                <a:spcAft>
                  <a:spcPct val="0"/>
                </a:spcAft>
                <a:defRPr/>
              </a:pPr>
              <a:t>1</a:t>
            </a:fld>
            <a:endParaRPr lang="en-US"/>
          </a:p>
        </p:txBody>
      </p:sp>
    </p:spTree>
    <p:extLst>
      <p:ext uri="{BB962C8B-B14F-4D97-AF65-F5344CB8AC3E}">
        <p14:creationId xmlns:p14="http://schemas.microsoft.com/office/powerpoint/2010/main" val="2537169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488347-6ED4-4DD0-94D3-29525F3C5B59}" type="slidenum">
              <a:rPr lang="en-US"/>
              <a:pPr fontAlgn="base">
                <a:spcBef>
                  <a:spcPct val="0"/>
                </a:spcBef>
                <a:spcAft>
                  <a:spcPct val="0"/>
                </a:spcAft>
                <a:defRPr/>
              </a:pPr>
              <a:t>2</a:t>
            </a:fld>
            <a:endParaRPr lang="en-US"/>
          </a:p>
        </p:txBody>
      </p:sp>
    </p:spTree>
    <p:extLst>
      <p:ext uri="{BB962C8B-B14F-4D97-AF65-F5344CB8AC3E}">
        <p14:creationId xmlns:p14="http://schemas.microsoft.com/office/powerpoint/2010/main" val="1930039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4E522-0950-44C4-BF21-4690BF25F7C3}" type="slidenum">
              <a:rPr lang="en-US"/>
              <a:pPr fontAlgn="base">
                <a:spcBef>
                  <a:spcPct val="0"/>
                </a:spcBef>
                <a:spcAft>
                  <a:spcPct val="0"/>
                </a:spcAft>
                <a:defRPr/>
              </a:pPr>
              <a:t>3</a:t>
            </a:fld>
            <a:endParaRPr lang="en-US"/>
          </a:p>
        </p:txBody>
      </p:sp>
    </p:spTree>
    <p:extLst>
      <p:ext uri="{BB962C8B-B14F-4D97-AF65-F5344CB8AC3E}">
        <p14:creationId xmlns:p14="http://schemas.microsoft.com/office/powerpoint/2010/main" val="1886579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4</a:t>
            </a:fld>
            <a:endParaRPr lang="en-US"/>
          </a:p>
        </p:txBody>
      </p:sp>
    </p:spTree>
    <p:extLst>
      <p:ext uri="{BB962C8B-B14F-4D97-AF65-F5344CB8AC3E}">
        <p14:creationId xmlns:p14="http://schemas.microsoft.com/office/powerpoint/2010/main" val="2555829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5</a:t>
            </a:fld>
            <a:endParaRPr lang="en-US"/>
          </a:p>
        </p:txBody>
      </p:sp>
    </p:spTree>
    <p:extLst>
      <p:ext uri="{BB962C8B-B14F-4D97-AF65-F5344CB8AC3E}">
        <p14:creationId xmlns:p14="http://schemas.microsoft.com/office/powerpoint/2010/main" val="2131092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6</a:t>
            </a:fld>
            <a:endParaRPr lang="en-US"/>
          </a:p>
        </p:txBody>
      </p:sp>
    </p:spTree>
    <p:extLst>
      <p:ext uri="{BB962C8B-B14F-4D97-AF65-F5344CB8AC3E}">
        <p14:creationId xmlns:p14="http://schemas.microsoft.com/office/powerpoint/2010/main" val="252765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7</a:t>
            </a:fld>
            <a:endParaRPr lang="en-US"/>
          </a:p>
        </p:txBody>
      </p:sp>
    </p:spTree>
    <p:extLst>
      <p:ext uri="{BB962C8B-B14F-4D97-AF65-F5344CB8AC3E}">
        <p14:creationId xmlns:p14="http://schemas.microsoft.com/office/powerpoint/2010/main" val="740721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8</a:t>
            </a:fld>
            <a:endParaRPr lang="en-US"/>
          </a:p>
        </p:txBody>
      </p:sp>
    </p:spTree>
    <p:extLst>
      <p:ext uri="{BB962C8B-B14F-4D97-AF65-F5344CB8AC3E}">
        <p14:creationId xmlns:p14="http://schemas.microsoft.com/office/powerpoint/2010/main" val="2030467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9</a:t>
            </a:fld>
            <a:endParaRPr lang="en-US"/>
          </a:p>
        </p:txBody>
      </p:sp>
    </p:spTree>
    <p:extLst>
      <p:ext uri="{BB962C8B-B14F-4D97-AF65-F5344CB8AC3E}">
        <p14:creationId xmlns:p14="http://schemas.microsoft.com/office/powerpoint/2010/main" val="3365002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Cohesion is sponsoring tonight’s meeting.</a:t>
            </a: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10</a:t>
            </a:fld>
            <a:endParaRPr lang="en-US"/>
          </a:p>
        </p:txBody>
      </p:sp>
    </p:spTree>
    <p:extLst>
      <p:ext uri="{BB962C8B-B14F-4D97-AF65-F5344CB8AC3E}">
        <p14:creationId xmlns:p14="http://schemas.microsoft.com/office/powerpoint/2010/main" val="200125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This is a partner event that we are promoting.</a:t>
            </a: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11</a:t>
            </a:fld>
            <a:endParaRPr lang="en-US"/>
          </a:p>
        </p:txBody>
      </p:sp>
    </p:spTree>
    <p:extLst>
      <p:ext uri="{BB962C8B-B14F-4D97-AF65-F5344CB8AC3E}">
        <p14:creationId xmlns:p14="http://schemas.microsoft.com/office/powerpoint/2010/main" val="716676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Anurag </a:t>
            </a:r>
            <a:r>
              <a:rPr lang="en-US" dirty="0" err="1" smtClean="0"/>
              <a:t>Argarwal</a:t>
            </a:r>
            <a:r>
              <a:rPr lang="en-US" dirty="0" smtClean="0"/>
              <a:t> provided this presentation down in Sarasota and got rave reviews.</a:t>
            </a: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12</a:t>
            </a:fld>
            <a:endParaRPr lang="en-US"/>
          </a:p>
        </p:txBody>
      </p:sp>
    </p:spTree>
    <p:extLst>
      <p:ext uri="{BB962C8B-B14F-4D97-AF65-F5344CB8AC3E}">
        <p14:creationId xmlns:p14="http://schemas.microsoft.com/office/powerpoint/2010/main" val="154427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13</a:t>
            </a:fld>
            <a:endParaRPr lang="en-US"/>
          </a:p>
        </p:txBody>
      </p:sp>
    </p:spTree>
    <p:extLst>
      <p:ext uri="{BB962C8B-B14F-4D97-AF65-F5344CB8AC3E}">
        <p14:creationId xmlns:p14="http://schemas.microsoft.com/office/powerpoint/2010/main" val="3705298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14</a:t>
            </a:fld>
            <a:endParaRPr lang="en-US"/>
          </a:p>
        </p:txBody>
      </p:sp>
    </p:spTree>
    <p:extLst>
      <p:ext uri="{BB962C8B-B14F-4D97-AF65-F5344CB8AC3E}">
        <p14:creationId xmlns:p14="http://schemas.microsoft.com/office/powerpoint/2010/main" val="501420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15</a:t>
            </a:fld>
            <a:endParaRPr lang="en-US"/>
          </a:p>
        </p:txBody>
      </p:sp>
    </p:spTree>
    <p:extLst>
      <p:ext uri="{BB962C8B-B14F-4D97-AF65-F5344CB8AC3E}">
        <p14:creationId xmlns:p14="http://schemas.microsoft.com/office/powerpoint/2010/main" val="569272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16</a:t>
            </a:fld>
            <a:endParaRPr lang="en-US"/>
          </a:p>
        </p:txBody>
      </p:sp>
    </p:spTree>
    <p:extLst>
      <p:ext uri="{BB962C8B-B14F-4D97-AF65-F5344CB8AC3E}">
        <p14:creationId xmlns:p14="http://schemas.microsoft.com/office/powerpoint/2010/main" val="970294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17</a:t>
            </a:fld>
            <a:endParaRPr lang="en-US"/>
          </a:p>
        </p:txBody>
      </p:sp>
    </p:spTree>
    <p:extLst>
      <p:ext uri="{BB962C8B-B14F-4D97-AF65-F5344CB8AC3E}">
        <p14:creationId xmlns:p14="http://schemas.microsoft.com/office/powerpoint/2010/main" val="1997280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Jameson Segler has volunteered</a:t>
            </a:r>
            <a:r>
              <a:rPr lang="en-US" baseline="0" dirty="0" smtClean="0"/>
              <a:t> to organize PMI-PBA Study Group as well as other exam-prep study groups.</a:t>
            </a: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18</a:t>
            </a:fld>
            <a:endParaRPr lang="en-US"/>
          </a:p>
        </p:txBody>
      </p:sp>
    </p:spTree>
    <p:extLst>
      <p:ext uri="{BB962C8B-B14F-4D97-AF65-F5344CB8AC3E}">
        <p14:creationId xmlns:p14="http://schemas.microsoft.com/office/powerpoint/2010/main" val="1147011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Another set</a:t>
            </a:r>
            <a:r>
              <a:rPr lang="en-US" baseline="0" dirty="0" smtClean="0"/>
              <a:t> of Initiatives kicking off are the </a:t>
            </a:r>
            <a:r>
              <a:rPr lang="en-US" b="1" baseline="0" dirty="0" smtClean="0"/>
              <a:t>Champions Program </a:t>
            </a:r>
            <a:r>
              <a:rPr lang="en-US" baseline="0" dirty="0" smtClean="0"/>
              <a:t>and the </a:t>
            </a:r>
            <a:r>
              <a:rPr lang="en-US" b="1" baseline="0" dirty="0" smtClean="0"/>
              <a:t>PMO Leadership Summit</a:t>
            </a:r>
            <a:r>
              <a:rPr lang="en-US" baseline="0" dirty="0" smtClean="0"/>
              <a:t> led by Scott McCance. Contact Scott if you have an interest in being involved or you know an organization that wants to be involved.</a:t>
            </a: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19</a:t>
            </a:fld>
            <a:endParaRPr lang="en-US"/>
          </a:p>
        </p:txBody>
      </p:sp>
    </p:spTree>
    <p:extLst>
      <p:ext uri="{BB962C8B-B14F-4D97-AF65-F5344CB8AC3E}">
        <p14:creationId xmlns:p14="http://schemas.microsoft.com/office/powerpoint/2010/main" val="2617463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If you have not been a member of PMI Florida Suncoast Chapter and you are interested in becoming a member at</a:t>
            </a:r>
            <a:r>
              <a:rPr lang="en-US" baseline="0" dirty="0" smtClean="0"/>
              <a:t> no charge—saving $30.00—please contact Bill Wagner.</a:t>
            </a: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4FC14-08D7-4AD2-90C7-0466AB5E5CF2}" type="slidenum">
              <a:rPr lang="en-US"/>
              <a:pPr fontAlgn="base">
                <a:spcBef>
                  <a:spcPct val="0"/>
                </a:spcBef>
                <a:spcAft>
                  <a:spcPct val="0"/>
                </a:spcAft>
                <a:defRPr/>
              </a:pPr>
              <a:t>20</a:t>
            </a:fld>
            <a:endParaRPr lang="en-US"/>
          </a:p>
        </p:txBody>
      </p:sp>
    </p:spTree>
    <p:extLst>
      <p:ext uri="{BB962C8B-B14F-4D97-AF65-F5344CB8AC3E}">
        <p14:creationId xmlns:p14="http://schemas.microsoft.com/office/powerpoint/2010/main" val="2797988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55DC61-DFD6-4B5D-AB30-2F28078D331B}" type="slidenum">
              <a:rPr lang="en-US"/>
              <a:pPr fontAlgn="base">
                <a:spcBef>
                  <a:spcPct val="0"/>
                </a:spcBef>
                <a:spcAft>
                  <a:spcPct val="0"/>
                </a:spcAft>
                <a:defRPr/>
              </a:pPr>
              <a:t>21</a:t>
            </a:fld>
            <a:endParaRPr lang="en-US"/>
          </a:p>
        </p:txBody>
      </p:sp>
    </p:spTree>
    <p:extLst>
      <p:ext uri="{BB962C8B-B14F-4D97-AF65-F5344CB8AC3E}">
        <p14:creationId xmlns:p14="http://schemas.microsoft.com/office/powerpoint/2010/main" val="2000819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E82ABF-67CD-472B-AB6F-7221698A9099}" type="slidenum">
              <a:rPr lang="en-US"/>
              <a:pPr fontAlgn="base">
                <a:spcBef>
                  <a:spcPct val="0"/>
                </a:spcBef>
                <a:spcAft>
                  <a:spcPct val="0"/>
                </a:spcAft>
                <a:defRPr/>
              </a:pPr>
              <a:t>22</a:t>
            </a:fld>
            <a:endParaRPr lang="en-US"/>
          </a:p>
        </p:txBody>
      </p:sp>
    </p:spTree>
    <p:extLst>
      <p:ext uri="{BB962C8B-B14F-4D97-AF65-F5344CB8AC3E}">
        <p14:creationId xmlns:p14="http://schemas.microsoft.com/office/powerpoint/2010/main" val="24688858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E82ABF-67CD-472B-AB6F-7221698A9099}" type="slidenum">
              <a:rPr lang="en-US"/>
              <a:pPr fontAlgn="base">
                <a:spcBef>
                  <a:spcPct val="0"/>
                </a:spcBef>
                <a:spcAft>
                  <a:spcPct val="0"/>
                </a:spcAft>
                <a:defRPr/>
              </a:pPr>
              <a:t>23</a:t>
            </a:fld>
            <a:endParaRPr lang="en-US"/>
          </a:p>
        </p:txBody>
      </p:sp>
    </p:spTree>
    <p:extLst>
      <p:ext uri="{BB962C8B-B14F-4D97-AF65-F5344CB8AC3E}">
        <p14:creationId xmlns:p14="http://schemas.microsoft.com/office/powerpoint/2010/main" val="1046698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7" descr="PMI1.jpg                                                       00703EF4MY HD                          BE93234D:"/>
          <p:cNvPicPr>
            <a:picLocks noChangeAspect="1" noChangeArrowheads="1"/>
          </p:cNvPicPr>
          <p:nvPr userDrawn="1"/>
        </p:nvPicPr>
        <p:blipFill>
          <a:blip r:embed="rId2"/>
          <a:srcRect/>
          <a:stretch>
            <a:fillRect/>
          </a:stretch>
        </p:blipFill>
        <p:spPr bwMode="auto">
          <a:xfrm>
            <a:off x="1588" y="0"/>
            <a:ext cx="9142412" cy="6859588"/>
          </a:xfrm>
          <a:prstGeom prst="rect">
            <a:avLst/>
          </a:prstGeom>
          <a:noFill/>
          <a:ln w="9525">
            <a:noFill/>
            <a:miter lim="800000"/>
            <a:headEnd/>
            <a:tailEnd/>
          </a:ln>
        </p:spPr>
      </p:pic>
      <p:sp>
        <p:nvSpPr>
          <p:cNvPr id="6" name="Rectangle 2"/>
          <p:cNvSpPr>
            <a:spLocks noGrp="1" noChangeArrowheads="1"/>
          </p:cNvSpPr>
          <p:nvPr>
            <p:ph type="ctrTitle"/>
          </p:nvPr>
        </p:nvSpPr>
        <p:spPr>
          <a:xfrm>
            <a:off x="533400" y="3657600"/>
            <a:ext cx="7772400" cy="1143000"/>
          </a:xfrm>
        </p:spPr>
        <p:txBody>
          <a:bodyPr/>
          <a:lstStyle/>
          <a:p>
            <a:r>
              <a:rPr lang="en-US" dirty="0" smtClean="0"/>
              <a:t>PMI PowerPoint Template</a:t>
            </a:r>
            <a:br>
              <a:rPr lang="en-US" dirty="0" smtClean="0"/>
            </a:br>
            <a:r>
              <a:rPr lang="en-US" dirty="0" smtClean="0"/>
              <a:t>Maximum 2 Lines, Arial 28pt bold</a:t>
            </a:r>
          </a:p>
        </p:txBody>
      </p:sp>
      <p:sp>
        <p:nvSpPr>
          <p:cNvPr id="7" name="Rectangle 3"/>
          <p:cNvSpPr>
            <a:spLocks noGrp="1" noChangeArrowheads="1"/>
          </p:cNvSpPr>
          <p:nvPr>
            <p:ph type="subTitle" idx="1"/>
          </p:nvPr>
        </p:nvSpPr>
        <p:spPr>
          <a:xfrm>
            <a:off x="533400" y="5715000"/>
            <a:ext cx="6400800" cy="762000"/>
          </a:xfrm>
        </p:spPr>
        <p:txBody>
          <a:bodyPr/>
          <a:lstStyle>
            <a:lvl1pPr>
              <a:buFontTx/>
              <a:buNone/>
              <a:defRPr/>
            </a:lvl1pPr>
          </a:lstStyle>
          <a:p>
            <a:r>
              <a:rPr lang="en-US" dirty="0" smtClean="0"/>
              <a:t>Name of Presenter, 18pt Regular</a:t>
            </a:r>
          </a:p>
          <a:p>
            <a:r>
              <a:rPr lang="en-US" dirty="0" smtClean="0"/>
              <a:t>DD Month YYYY</a:t>
            </a:r>
          </a:p>
        </p:txBody>
      </p:sp>
    </p:spTree>
  </p:cSld>
  <p:clrMapOvr>
    <a:masterClrMapping/>
  </p:clrMapOvr>
  <p:transition spd="slow" advClick="0" advTm="15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620000" cy="533400"/>
          </a:xfrm>
        </p:spPr>
        <p:txBody>
          <a:bodyPr/>
          <a:lstStyle>
            <a:lvl1pPr>
              <a:defRPr sz="28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a:xfrm>
            <a:off x="685800" y="6610350"/>
            <a:ext cx="2209800" cy="247650"/>
          </a:xfrm>
        </p:spPr>
        <p:txBody>
          <a:bodyPr/>
          <a:lstStyle>
            <a:lvl1pPr>
              <a:defRPr sz="1050">
                <a:solidFill>
                  <a:srgbClr val="FFFFFF"/>
                </a:solidFill>
                <a:latin typeface="+mn-lt"/>
              </a:defRPr>
            </a:lvl1pPr>
          </a:lstStyle>
          <a:p>
            <a:pPr>
              <a:defRPr/>
            </a:pPr>
            <a:r>
              <a:rPr lang="en-US"/>
              <a:t>Suncoast PMI April 2012</a:t>
            </a:r>
            <a:endParaRPr lang="en-US">
              <a:solidFill>
                <a:srgbClr val="455560"/>
              </a:solidFill>
            </a:endParaRPr>
          </a:p>
        </p:txBody>
      </p:sp>
    </p:spTree>
  </p:cSld>
  <p:clrMapOvr>
    <a:masterClrMapping/>
  </p:clrMapOvr>
  <p:transition spd="slow" advClick="0" advTm="1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524000"/>
            <a:ext cx="3810000" cy="4267200"/>
          </a:xfrm>
        </p:spPr>
        <p:txBody>
          <a:bodyPr>
            <a:normAutofit/>
          </a:bodyPr>
          <a:lstStyle/>
          <a:p>
            <a:pPr lvl="0"/>
            <a:r>
              <a:rPr lang="en-US" noProof="0" dirty="0" smtClean="0"/>
              <a:t>Click icon to add chart</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Suncoast PMI April 2012</a:t>
            </a:r>
          </a:p>
        </p:txBody>
      </p:sp>
      <p:sp>
        <p:nvSpPr>
          <p:cNvPr id="1027" name="Rectangle 3"/>
          <p:cNvSpPr>
            <a:spLocks noGrp="1" noChangeArrowheads="1"/>
          </p:cNvSpPr>
          <p:nvPr>
            <p:ph type="body" idx="1"/>
          </p:nvPr>
        </p:nvSpPr>
        <p:spPr bwMode="auto">
          <a:xfrm>
            <a:off x="685800" y="1524000"/>
            <a:ext cx="77724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Date Placeholder 3"/>
          <p:cNvSpPr>
            <a:spLocks noGrp="1"/>
          </p:cNvSpPr>
          <p:nvPr>
            <p:ph type="dt" sz="quarter" idx="2"/>
          </p:nvPr>
        </p:nvSpPr>
        <p:spPr>
          <a:xfrm>
            <a:off x="1524000" y="6572250"/>
            <a:ext cx="2209800" cy="228600"/>
          </a:xfrm>
          <a:prstGeom prst="rect">
            <a:avLst/>
          </a:prstGeom>
        </p:spPr>
        <p:txBody>
          <a:bodyPr/>
          <a:lstStyle>
            <a:lvl1pPr eaLnBrk="0" hangingPunct="0">
              <a:defRPr sz="1050">
                <a:solidFill>
                  <a:srgbClr val="FFFFFF"/>
                </a:solidFill>
                <a:latin typeface="+mn-lt"/>
              </a:defRPr>
            </a:lvl1pPr>
          </a:lstStyle>
          <a:p>
            <a:pPr>
              <a:defRPr/>
            </a:pPr>
            <a:r>
              <a:rPr lang="en-US"/>
              <a:t>Presentation Title</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0" r:id="rId3"/>
    <p:sldLayoutId id="2147483719" r:id="rId4"/>
    <p:sldLayoutId id="2147483718" r:id="rId5"/>
    <p:sldLayoutId id="2147483717" r:id="rId6"/>
    <p:sldLayoutId id="2147483716" r:id="rId7"/>
    <p:sldLayoutId id="2147483715" r:id="rId8"/>
    <p:sldLayoutId id="2147483714" r:id="rId9"/>
    <p:sldLayoutId id="2147483713" r:id="rId10"/>
    <p:sldLayoutId id="2147483712" r:id="rId11"/>
    <p:sldLayoutId id="2147483711" r:id="rId12"/>
  </p:sldLayoutIdLst>
  <p:transition spd="slow" advClick="0" advTm="15000">
    <p:fade/>
  </p:transition>
  <p:hf hdr="0" ftr="0" dt="0"/>
  <p:txStyles>
    <p:title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eaLnBrk="1" fontAlgn="base" hangingPunct="1">
        <a:spcBef>
          <a:spcPct val="0"/>
        </a:spcBef>
        <a:spcAft>
          <a:spcPct val="0"/>
        </a:spcAft>
        <a:defRPr sz="2800" b="1">
          <a:solidFill>
            <a:srgbClr val="007AC2"/>
          </a:solidFill>
          <a:latin typeface="Arial" charset="0"/>
        </a:defRPr>
      </a:lvl6pPr>
      <a:lvl7pPr marL="914400" algn="l" rtl="0" eaLnBrk="1" fontAlgn="base" hangingPunct="1">
        <a:spcBef>
          <a:spcPct val="0"/>
        </a:spcBef>
        <a:spcAft>
          <a:spcPct val="0"/>
        </a:spcAft>
        <a:defRPr sz="2800" b="1">
          <a:solidFill>
            <a:srgbClr val="007AC2"/>
          </a:solidFill>
          <a:latin typeface="Arial" charset="0"/>
        </a:defRPr>
      </a:lvl7pPr>
      <a:lvl8pPr marL="1371600" algn="l" rtl="0" eaLnBrk="1" fontAlgn="base" hangingPunct="1">
        <a:spcBef>
          <a:spcPct val="0"/>
        </a:spcBef>
        <a:spcAft>
          <a:spcPct val="0"/>
        </a:spcAft>
        <a:defRPr sz="2800" b="1">
          <a:solidFill>
            <a:srgbClr val="007AC2"/>
          </a:solidFill>
          <a:latin typeface="Arial" charset="0"/>
        </a:defRPr>
      </a:lvl8pPr>
      <a:lvl9pPr marL="1828800" algn="l" rtl="0" eaLnBrk="1" fontAlgn="base" hangingPunct="1">
        <a:spcBef>
          <a:spcPct val="0"/>
        </a:spcBef>
        <a:spcAft>
          <a:spcPct val="0"/>
        </a:spcAft>
        <a:defRPr sz="2800" b="1">
          <a:solidFill>
            <a:srgbClr val="007AC2"/>
          </a:solidFill>
          <a:latin typeface="Arial" charset="0"/>
        </a:defRPr>
      </a:lvl9pPr>
    </p:titleStyle>
    <p:body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jpe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g"/><Relationship Id="rId3" Type="http://schemas.openxmlformats.org/officeDocument/2006/relationships/image" Target="../media/image4.jpeg"/><Relationship Id="rId21" Type="http://schemas.openxmlformats.org/officeDocument/2006/relationships/image" Target="../media/image27.jpeg"/><Relationship Id="rId7" Type="http://schemas.openxmlformats.org/officeDocument/2006/relationships/image" Target="../media/image13.jpeg"/><Relationship Id="rId12" Type="http://schemas.openxmlformats.org/officeDocument/2006/relationships/image" Target="../media/image18.jpg"/><Relationship Id="rId17" Type="http://schemas.openxmlformats.org/officeDocument/2006/relationships/image" Target="../media/image23.jpeg"/><Relationship Id="rId2" Type="http://schemas.openxmlformats.org/officeDocument/2006/relationships/notesSlide" Target="../notesSlides/notesSlide7.xml"/><Relationship Id="rId16" Type="http://schemas.openxmlformats.org/officeDocument/2006/relationships/image" Target="../media/image22.jpeg"/><Relationship Id="rId20"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g"/><Relationship Id="rId5" Type="http://schemas.openxmlformats.org/officeDocument/2006/relationships/image" Target="../media/image11.png"/><Relationship Id="rId15" Type="http://schemas.openxmlformats.org/officeDocument/2006/relationships/image" Target="../media/image21.jpeg"/><Relationship Id="rId23" Type="http://schemas.openxmlformats.org/officeDocument/2006/relationships/image" Target="../media/image29.jpeg"/><Relationship Id="rId10" Type="http://schemas.openxmlformats.org/officeDocument/2006/relationships/image" Target="../media/image16.jpeg"/><Relationship Id="rId19" Type="http://schemas.openxmlformats.org/officeDocument/2006/relationships/image" Target="../media/image25.jpg"/><Relationship Id="rId4" Type="http://schemas.openxmlformats.org/officeDocument/2006/relationships/image" Target="../media/image3.jpeg"/><Relationship Id="rId9" Type="http://schemas.openxmlformats.org/officeDocument/2006/relationships/image" Target="../media/image15.jpeg"/><Relationship Id="rId14" Type="http://schemas.openxmlformats.org/officeDocument/2006/relationships/image" Target="../media/image20.jpeg"/><Relationship Id="rId22" Type="http://schemas.openxmlformats.org/officeDocument/2006/relationships/image" Target="../media/image28.jp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jpeg"/><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jpeg"/><Relationship Id="rId7"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3.jpeg"/><Relationship Id="rId4" Type="http://schemas.openxmlformats.org/officeDocument/2006/relationships/image" Target="../media/image45.jpg"/></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18.jpg"/><Relationship Id="rId3" Type="http://schemas.openxmlformats.org/officeDocument/2006/relationships/image" Target="../media/image48.png"/><Relationship Id="rId7" Type="http://schemas.openxmlformats.org/officeDocument/2006/relationships/image" Target="../media/image51.png"/><Relationship Id="rId12"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png"/><Relationship Id="rId10" Type="http://schemas.microsoft.com/office/2007/relationships/hdphoto" Target="../media/hdphoto1.wdp"/><Relationship Id="rId4" Type="http://schemas.openxmlformats.org/officeDocument/2006/relationships/image" Target="../media/image3.jpeg"/><Relationship Id="rId9"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jpeg"/><Relationship Id="rId7"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3.jpeg"/><Relationship Id="rId9"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990600" y="3200400"/>
            <a:ext cx="6934200" cy="1754326"/>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May 10, </a:t>
            </a:r>
            <a:r>
              <a:rPr lang="en-US" sz="3600" b="1" dirty="0" smtClean="0">
                <a:solidFill>
                  <a:srgbClr val="D39D60"/>
                </a:solidFill>
                <a:latin typeface="Copperplate Gothic Bold" pitchFamily="34" charset="0"/>
              </a:rPr>
              <a:t>2016</a:t>
            </a:r>
            <a:endParaRPr lang="en-US" sz="3600" b="1" dirty="0">
              <a:solidFill>
                <a:srgbClr val="D39D60"/>
              </a:solidFill>
              <a:latin typeface="Copperplate Gothic Bold" pitchFamily="34" charset="0"/>
            </a:endParaRPr>
          </a:p>
          <a:p>
            <a:pPr algn="ctr">
              <a:lnSpc>
                <a:spcPct val="150000"/>
              </a:lnSpc>
            </a:pPr>
            <a:r>
              <a:rPr lang="en-US" sz="3600" b="1" dirty="0">
                <a:solidFill>
                  <a:srgbClr val="D39D60"/>
                </a:solidFill>
                <a:latin typeface="Copperplate Gothic Bold" pitchFamily="34" charset="0"/>
              </a:rPr>
              <a:t>Chapter Meeting</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9006" y="914400"/>
            <a:ext cx="6207194" cy="2362200"/>
          </a:xfrm>
          <a:prstGeom prst="rect">
            <a:avLst/>
          </a:prstGeom>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7"/>
          <p:cNvSpPr txBox="1">
            <a:spLocks noGrp="1" noChangeArrowheads="1"/>
          </p:cNvSpPr>
          <p:nvPr/>
        </p:nvSpPr>
        <p:spPr bwMode="auto">
          <a:xfrm>
            <a:off x="647700" y="1199817"/>
            <a:ext cx="7886700" cy="4462760"/>
          </a:xfrm>
          <a:prstGeom prst="rect">
            <a:avLst/>
          </a:prstGeom>
          <a:noFill/>
          <a:ln w="9525">
            <a:noFill/>
            <a:miter lim="800000"/>
            <a:headEnd/>
            <a:tailEnd/>
          </a:ln>
          <a:extLst/>
        </p:spPr>
        <p:txBody>
          <a:bodyPr wrap="square">
            <a:spAutoFit/>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10000"/>
              </a:lnSpc>
              <a:buClr>
                <a:schemeClr val="tx2"/>
              </a:buClr>
              <a:buSzPct val="70000"/>
              <a:buFontTx/>
              <a:buNone/>
              <a:tabLst>
                <a:tab pos="2114550" algn="l"/>
              </a:tabLst>
              <a:defRPr/>
            </a:pPr>
            <a:r>
              <a:rPr lang="en-US" sz="2800" b="1" cap="small" dirty="0" smtClean="0">
                <a:ln w="1905"/>
                <a:solidFill>
                  <a:srgbClr val="D39D60"/>
                </a:solidFill>
                <a:effectLst>
                  <a:innerShdw blurRad="69850" dist="43180" dir="5400000">
                    <a:srgbClr val="000000">
                      <a:alpha val="65000"/>
                    </a:srgbClr>
                  </a:innerShdw>
                </a:effectLst>
                <a:cs typeface="Arial" charset="0"/>
              </a:rPr>
              <a:t>Tonight’s Agenda</a:t>
            </a:r>
            <a:endParaRPr lang="en-US" sz="2800" b="1" cap="small" dirty="0">
              <a:ln w="1905"/>
              <a:solidFill>
                <a:srgbClr val="D39D60"/>
              </a:solidFill>
              <a:effectLst>
                <a:innerShdw blurRad="69850" dist="43180" dir="5400000">
                  <a:srgbClr val="000000">
                    <a:alpha val="65000"/>
                  </a:srgbClr>
                </a:innerShdw>
              </a:effectLst>
              <a:cs typeface="Arial" charset="0"/>
            </a:endParaRPr>
          </a:p>
          <a:p>
            <a:pPr marL="0" indent="0" algn="ctr">
              <a:spcBef>
                <a:spcPts val="1200"/>
              </a:spcBef>
              <a:buNone/>
              <a:defRPr/>
            </a:pPr>
            <a:r>
              <a:rPr lang="en-US" sz="2400" b="1" dirty="0" smtClean="0">
                <a:solidFill>
                  <a:schemeClr val="tx1"/>
                </a:solidFill>
              </a:rPr>
              <a:t>Registration, Networking/Socializing, Light Snack</a:t>
            </a:r>
            <a:endParaRPr lang="en-US" sz="2400" b="1" dirty="0">
              <a:solidFill>
                <a:schemeClr val="tx1"/>
              </a:solidFill>
            </a:endParaRPr>
          </a:p>
          <a:p>
            <a:pPr marL="0" indent="0" algn="ctr">
              <a:lnSpc>
                <a:spcPct val="100000"/>
              </a:lnSpc>
              <a:spcBef>
                <a:spcPts val="0"/>
              </a:spcBef>
              <a:buNone/>
              <a:defRPr/>
            </a:pPr>
            <a:r>
              <a:rPr lang="en-US" sz="1800" dirty="0" smtClean="0">
                <a:solidFill>
                  <a:schemeClr val="tx1"/>
                </a:solidFill>
              </a:rPr>
              <a:t>5:30-6:15 PM</a:t>
            </a:r>
          </a:p>
          <a:p>
            <a:pPr marL="0" indent="0" algn="ctr">
              <a:spcBef>
                <a:spcPts val="1200"/>
              </a:spcBef>
              <a:buNone/>
              <a:defRPr/>
            </a:pPr>
            <a:r>
              <a:rPr lang="en-US" sz="3200" b="1" dirty="0">
                <a:solidFill>
                  <a:srgbClr val="0000FF"/>
                </a:solidFill>
              </a:rPr>
              <a:t>Business Meeting / Announcements</a:t>
            </a:r>
          </a:p>
          <a:p>
            <a:pPr marL="0" indent="0" algn="ctr">
              <a:lnSpc>
                <a:spcPct val="100000"/>
              </a:lnSpc>
              <a:spcBef>
                <a:spcPts val="0"/>
              </a:spcBef>
              <a:buNone/>
              <a:defRPr/>
            </a:pPr>
            <a:r>
              <a:rPr lang="en-US" sz="2400" dirty="0" smtClean="0">
                <a:solidFill>
                  <a:srgbClr val="0000FF"/>
                </a:solidFill>
              </a:rPr>
              <a:t>6:15-6:30 </a:t>
            </a:r>
            <a:r>
              <a:rPr lang="en-US" sz="2400" dirty="0">
                <a:solidFill>
                  <a:srgbClr val="0000FF"/>
                </a:solidFill>
              </a:rPr>
              <a:t>PM</a:t>
            </a:r>
          </a:p>
          <a:p>
            <a:pPr marL="0" indent="0" algn="ctr">
              <a:spcBef>
                <a:spcPts val="1200"/>
              </a:spcBef>
              <a:buNone/>
              <a:defRPr/>
            </a:pPr>
            <a:r>
              <a:rPr lang="en-US" sz="2400" b="1" dirty="0" smtClean="0">
                <a:solidFill>
                  <a:schemeClr val="tx1"/>
                </a:solidFill>
              </a:rPr>
              <a:t>PM Workshop Activities</a:t>
            </a:r>
            <a:endParaRPr lang="en-US" sz="2400" b="1" dirty="0">
              <a:solidFill>
                <a:schemeClr val="tx1"/>
              </a:solidFill>
            </a:endParaRPr>
          </a:p>
          <a:p>
            <a:pPr marL="0" indent="0" algn="ctr">
              <a:lnSpc>
                <a:spcPct val="100000"/>
              </a:lnSpc>
              <a:spcBef>
                <a:spcPts val="0"/>
              </a:spcBef>
              <a:buNone/>
              <a:defRPr/>
            </a:pPr>
            <a:r>
              <a:rPr lang="en-US" sz="1800" dirty="0" smtClean="0">
                <a:solidFill>
                  <a:schemeClr val="tx1"/>
                </a:solidFill>
              </a:rPr>
              <a:t>6:30-7:45 PM</a:t>
            </a:r>
            <a:endParaRPr lang="en-US" sz="1800" dirty="0">
              <a:solidFill>
                <a:schemeClr val="tx1"/>
              </a:solidFill>
            </a:endParaRPr>
          </a:p>
          <a:p>
            <a:pPr marL="0" indent="0" algn="ctr">
              <a:spcBef>
                <a:spcPts val="1200"/>
              </a:spcBef>
              <a:buNone/>
              <a:defRPr/>
            </a:pPr>
            <a:r>
              <a:rPr lang="en-US" sz="2400" b="1" dirty="0" smtClean="0">
                <a:solidFill>
                  <a:schemeClr val="tx1"/>
                </a:solidFill>
              </a:rPr>
              <a:t>Closing Remarks</a:t>
            </a:r>
            <a:endParaRPr lang="en-US" sz="2400" b="1" dirty="0">
              <a:solidFill>
                <a:schemeClr val="tx1"/>
              </a:solidFill>
            </a:endParaRPr>
          </a:p>
          <a:p>
            <a:pPr marL="0" indent="0" algn="ctr">
              <a:lnSpc>
                <a:spcPct val="100000"/>
              </a:lnSpc>
              <a:spcBef>
                <a:spcPts val="0"/>
              </a:spcBef>
              <a:buNone/>
              <a:defRPr/>
            </a:pPr>
            <a:r>
              <a:rPr lang="en-US" sz="1800" dirty="0" smtClean="0">
                <a:solidFill>
                  <a:schemeClr val="tx1"/>
                </a:solidFill>
              </a:rPr>
              <a:t>7:45-8:00 PM</a:t>
            </a:r>
          </a:p>
        </p:txBody>
      </p:sp>
      <p:sp>
        <p:nvSpPr>
          <p:cNvPr id="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Tree>
    <p:extLst>
      <p:ext uri="{BB962C8B-B14F-4D97-AF65-F5344CB8AC3E}">
        <p14:creationId xmlns:p14="http://schemas.microsoft.com/office/powerpoint/2010/main" val="2887753737"/>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990600" y="15240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Vision</a:t>
            </a:r>
            <a:endParaRPr lang="en-US" sz="3600" b="1" dirty="0">
              <a:solidFill>
                <a:srgbClr val="D39D60"/>
              </a:solidFill>
              <a:latin typeface="Copperplate Gothic Bold" pitchFamily="34" charset="0"/>
            </a:endParaRPr>
          </a:p>
        </p:txBody>
      </p:sp>
      <p:sp>
        <p:nvSpPr>
          <p:cNvPr id="2" name="TextBox 1"/>
          <p:cNvSpPr txBox="1"/>
          <p:nvPr/>
        </p:nvSpPr>
        <p:spPr>
          <a:xfrm>
            <a:off x="381000" y="2209800"/>
            <a:ext cx="8534400" cy="1295400"/>
          </a:xfrm>
          <a:prstGeom prst="rect">
            <a:avLst/>
          </a:prstGeom>
          <a:noFill/>
        </p:spPr>
        <p:txBody>
          <a:bodyPr wrap="square" rtlCol="0">
            <a:noAutofit/>
          </a:bodyPr>
          <a:lstStyle/>
          <a:p>
            <a:pPr algn="ctr"/>
            <a:r>
              <a:rPr lang="en-US" sz="2400" dirty="0" smtClean="0"/>
              <a:t>Local leadership and management embracing the PMI principles, values, and certifications as key components in organizational and individual success in the field of project management.</a:t>
            </a:r>
            <a:endParaRPr lang="en-US" sz="2400" dirty="0"/>
          </a:p>
        </p:txBody>
      </p:sp>
      <p:sp>
        <p:nvSpPr>
          <p:cNvPr id="5" name="Rectangle 4"/>
          <p:cNvSpPr>
            <a:spLocks noChangeArrowheads="1"/>
          </p:cNvSpPr>
          <p:nvPr/>
        </p:nvSpPr>
        <p:spPr bwMode="auto">
          <a:xfrm>
            <a:off x="990600" y="3743183"/>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Mission</a:t>
            </a:r>
            <a:endParaRPr lang="en-US" sz="3600" b="1" dirty="0">
              <a:solidFill>
                <a:srgbClr val="D39D60"/>
              </a:solidFill>
              <a:latin typeface="Copperplate Gothic Bold" pitchFamily="34" charset="0"/>
            </a:endParaRPr>
          </a:p>
        </p:txBody>
      </p:sp>
      <p:sp>
        <p:nvSpPr>
          <p:cNvPr id="6" name="TextBox 5"/>
          <p:cNvSpPr txBox="1"/>
          <p:nvPr/>
        </p:nvSpPr>
        <p:spPr>
          <a:xfrm>
            <a:off x="381000" y="4486417"/>
            <a:ext cx="8534400" cy="1295400"/>
          </a:xfrm>
          <a:prstGeom prst="rect">
            <a:avLst/>
          </a:prstGeom>
          <a:noFill/>
        </p:spPr>
        <p:txBody>
          <a:bodyPr wrap="square" rtlCol="0">
            <a:noAutofit/>
          </a:bodyPr>
          <a:lstStyle/>
          <a:p>
            <a:pPr algn="ctr"/>
            <a:r>
              <a:rPr lang="en-US" sz="2400" dirty="0" smtClean="0"/>
              <a:t>The PMI Florida Suncoast Chapter leads the local community in the advancement in the field of project management by promoting the PMI’s values and principles, as well as by organizing and facilitating events, activities, and initiatives to support individuals and organizations.</a:t>
            </a:r>
            <a:endParaRPr lang="en-US" sz="24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76200"/>
            <a:ext cx="4419600" cy="1681916"/>
          </a:xfrm>
          <a:prstGeom prst="rect">
            <a:avLst/>
          </a:prstGeom>
        </p:spPr>
      </p:pic>
    </p:spTree>
    <p:extLst>
      <p:ext uri="{BB962C8B-B14F-4D97-AF65-F5344CB8AC3E}">
        <p14:creationId xmlns:p14="http://schemas.microsoft.com/office/powerpoint/2010/main" val="1600244646"/>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histlerwag.com/wp-content/uploads/2015/03/thank-you-clothesline-752x483.jpg"/>
          <p:cNvPicPr>
            <a:picLocks noChangeAspect="1" noChangeArrowheads="1"/>
          </p:cNvPicPr>
          <p:nvPr/>
        </p:nvPicPr>
        <p:blipFill rotWithShape="1">
          <a:blip r:embed="rId3">
            <a:extLst>
              <a:ext uri="{28A0092B-C50C-407E-A947-70E740481C1C}">
                <a14:useLocalDpi xmlns:a14="http://schemas.microsoft.com/office/drawing/2010/main" val="0"/>
              </a:ext>
            </a:extLst>
          </a:blip>
          <a:srcRect l="10933" t="17109" r="8540" b="41484"/>
          <a:stretch/>
        </p:blipFill>
        <p:spPr bwMode="auto">
          <a:xfrm>
            <a:off x="76200" y="1447800"/>
            <a:ext cx="8997950" cy="29718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Tree>
    <p:extLst>
      <p:ext uri="{BB962C8B-B14F-4D97-AF65-F5344CB8AC3E}">
        <p14:creationId xmlns:p14="http://schemas.microsoft.com/office/powerpoint/2010/main" val="1781855552"/>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histlerwag.com/wp-content/uploads/2015/03/thank-you-clothesline-752x483.jpg"/>
          <p:cNvPicPr>
            <a:picLocks noChangeAspect="1" noChangeArrowheads="1"/>
          </p:cNvPicPr>
          <p:nvPr/>
        </p:nvPicPr>
        <p:blipFill rotWithShape="1">
          <a:blip r:embed="rId3">
            <a:extLst>
              <a:ext uri="{28A0092B-C50C-407E-A947-70E740481C1C}">
                <a14:useLocalDpi xmlns:a14="http://schemas.microsoft.com/office/drawing/2010/main" val="0"/>
              </a:ext>
            </a:extLst>
          </a:blip>
          <a:srcRect t="17109" b="41484"/>
          <a:stretch/>
        </p:blipFill>
        <p:spPr bwMode="auto">
          <a:xfrm>
            <a:off x="762000" y="457200"/>
            <a:ext cx="71628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85800" y="2209800"/>
            <a:ext cx="7543800" cy="584775"/>
          </a:xfrm>
          <a:prstGeom prst="rect">
            <a:avLst/>
          </a:prstGeom>
          <a:noFill/>
        </p:spPr>
        <p:txBody>
          <a:bodyPr wrap="square" lIns="91440" tIns="45720" rIns="91440" bIns="45720">
            <a:spAutoFit/>
          </a:bodyPr>
          <a:lstStyle/>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Chapter Meeting Venue</a:t>
            </a:r>
            <a:endParaRPr lang="en-US" sz="32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10" name="Picture 9"/>
          <p:cNvPicPr/>
          <p:nvPr/>
        </p:nvPicPr>
        <p:blipFill rotWithShape="1">
          <a:blip r:embed="rId5" cstate="print">
            <a:extLst>
              <a:ext uri="{28A0092B-C50C-407E-A947-70E740481C1C}">
                <a14:useLocalDpi xmlns:a14="http://schemas.microsoft.com/office/drawing/2010/main" val="0"/>
              </a:ext>
            </a:extLst>
          </a:blip>
          <a:srcRect l="14145"/>
          <a:stretch/>
        </p:blipFill>
        <p:spPr>
          <a:xfrm>
            <a:off x="609600" y="2954427"/>
            <a:ext cx="3886200" cy="2989173"/>
          </a:xfrm>
          <a:prstGeom prst="rect">
            <a:avLst/>
          </a:prstGeom>
        </p:spPr>
      </p:pic>
      <p:sp>
        <p:nvSpPr>
          <p:cNvPr id="12" name="Rectangle 11"/>
          <p:cNvSpPr/>
          <p:nvPr/>
        </p:nvSpPr>
        <p:spPr>
          <a:xfrm>
            <a:off x="609600" y="2895600"/>
            <a:ext cx="3810000" cy="830997"/>
          </a:xfrm>
          <a:prstGeom prst="rect">
            <a:avLst/>
          </a:prstGeom>
          <a:noFill/>
        </p:spPr>
        <p:txBody>
          <a:bodyPr wrap="square" lIns="91440" tIns="45720" rIns="91440" bIns="45720">
            <a:spAutoFit/>
          </a:bodyPr>
          <a:lstStyle/>
          <a:p>
            <a:r>
              <a:rPr lang="en-US" sz="2800" b="1" dirty="0" err="1" smtClean="0">
                <a:ln w="6600">
                  <a:solidFill>
                    <a:schemeClr val="accent2"/>
                  </a:solidFill>
                  <a:prstDash val="solid"/>
                </a:ln>
                <a:solidFill>
                  <a:srgbClr val="FFFFFF"/>
                </a:solidFill>
                <a:effectLst>
                  <a:outerShdw dist="38100" dir="2700000" algn="tl" rotWithShape="0">
                    <a:schemeClr val="accent2"/>
                  </a:outerShdw>
                </a:effectLst>
              </a:rPr>
              <a:t>EpiCenter</a:t>
            </a:r>
            <a:endParaRPr lang="en-US" sz="2800" b="1" dirty="0" smtClean="0">
              <a:ln w="6600">
                <a:solidFill>
                  <a:schemeClr val="accent2"/>
                </a:solidFill>
                <a:prstDash val="solid"/>
              </a:ln>
              <a:solidFill>
                <a:srgbClr val="FFFFFF"/>
              </a:solidFill>
              <a:effectLst>
                <a:outerShdw dist="38100" dir="2700000" algn="tl" rotWithShape="0">
                  <a:schemeClr val="accent2"/>
                </a:outerShdw>
              </a:effectLst>
            </a:endParaRPr>
          </a:p>
          <a:p>
            <a:r>
              <a:rPr lang="en-US" sz="2000" b="1" cap="none" spc="0" dirty="0" smtClean="0">
                <a:ln w="6600">
                  <a:solidFill>
                    <a:schemeClr val="accent2"/>
                  </a:solidFill>
                  <a:prstDash val="solid"/>
                </a:ln>
                <a:solidFill>
                  <a:srgbClr val="FFFFFF"/>
                </a:solidFill>
                <a:effectLst>
                  <a:outerShdw dist="38100" dir="2700000" algn="tl" rotWithShape="0">
                    <a:schemeClr val="accent2"/>
                  </a:outerShdw>
                </a:effectLst>
              </a:rPr>
              <a:t>at St. Petersburg College</a:t>
            </a:r>
            <a:endParaRPr lang="en-US" sz="20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Picture 12"/>
          <p:cNvPicPr/>
          <p:nvPr/>
        </p:nvPicPr>
        <p:blipFill>
          <a:blip r:embed="rId6" cstate="print">
            <a:extLst>
              <a:ext uri="{28A0092B-C50C-407E-A947-70E740481C1C}">
                <a14:useLocalDpi xmlns:a14="http://schemas.microsoft.com/office/drawing/2010/main" val="0"/>
              </a:ext>
            </a:extLst>
          </a:blip>
          <a:stretch>
            <a:fillRect/>
          </a:stretch>
        </p:blipFill>
        <p:spPr>
          <a:xfrm>
            <a:off x="4622800" y="3352800"/>
            <a:ext cx="4064000" cy="2286000"/>
          </a:xfrm>
          <a:prstGeom prst="rect">
            <a:avLst/>
          </a:prstGeom>
        </p:spPr>
      </p:pic>
    </p:spTree>
    <p:extLst>
      <p:ext uri="{BB962C8B-B14F-4D97-AF65-F5344CB8AC3E}">
        <p14:creationId xmlns:p14="http://schemas.microsoft.com/office/powerpoint/2010/main" val="3157450628"/>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histlerwag.com/wp-content/uploads/2015/03/thank-you-clothesline-752x483.jpg"/>
          <p:cNvPicPr>
            <a:picLocks noChangeAspect="1" noChangeArrowheads="1"/>
          </p:cNvPicPr>
          <p:nvPr/>
        </p:nvPicPr>
        <p:blipFill rotWithShape="1">
          <a:blip r:embed="rId3">
            <a:extLst>
              <a:ext uri="{28A0092B-C50C-407E-A947-70E740481C1C}">
                <a14:useLocalDpi xmlns:a14="http://schemas.microsoft.com/office/drawing/2010/main" val="0"/>
              </a:ext>
            </a:extLst>
          </a:blip>
          <a:srcRect t="17109" b="41484"/>
          <a:stretch/>
        </p:blipFill>
        <p:spPr bwMode="auto">
          <a:xfrm>
            <a:off x="762000" y="457200"/>
            <a:ext cx="71628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6200" y="2057400"/>
            <a:ext cx="8991600" cy="584775"/>
          </a:xfrm>
          <a:prstGeom prst="rect">
            <a:avLst/>
          </a:prstGeom>
          <a:noFill/>
        </p:spPr>
        <p:txBody>
          <a:bodyPr wrap="square" lIns="91440" tIns="45720" rIns="91440" bIns="45720">
            <a:spAutoFit/>
          </a:bodyPr>
          <a:lstStyle/>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Meeting Sponsor</a:t>
            </a:r>
            <a:endParaRPr lang="en-US" sz="32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10" name="Picture 9"/>
          <p:cNvPicPr>
            <a:picLocks noChangeAspect="1"/>
          </p:cNvPicPr>
          <p:nvPr/>
        </p:nvPicPr>
        <p:blipFill>
          <a:blip r:embed="rId5"/>
          <a:stretch>
            <a:fillRect/>
          </a:stretch>
        </p:blipFill>
        <p:spPr>
          <a:xfrm>
            <a:off x="1768572" y="4367753"/>
            <a:ext cx="1499647" cy="1499647"/>
          </a:xfrm>
          <a:prstGeom prst="rect">
            <a:avLst/>
          </a:prstGeom>
        </p:spPr>
      </p:pic>
      <p:pic>
        <p:nvPicPr>
          <p:cNvPr id="12" name="Picture 11"/>
          <p:cNvPicPr>
            <a:picLocks noChangeAspect="1"/>
          </p:cNvPicPr>
          <p:nvPr/>
        </p:nvPicPr>
        <p:blipFill>
          <a:blip r:embed="rId6"/>
          <a:stretch>
            <a:fillRect/>
          </a:stretch>
        </p:blipFill>
        <p:spPr>
          <a:xfrm>
            <a:off x="1441238" y="2641814"/>
            <a:ext cx="6102562" cy="1600672"/>
          </a:xfrm>
          <a:prstGeom prst="rect">
            <a:avLst/>
          </a:prstGeom>
        </p:spPr>
      </p:pic>
      <p:pic>
        <p:nvPicPr>
          <p:cNvPr id="15" name="Picture 2" descr="http://static1.squarespace.com/static/5548df9be4b0837d0407c3ba/t/5671ae2cbfe873e01e79ed54/1450290744891/?format=300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30194" y="4368428"/>
            <a:ext cx="1499616" cy="149961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390650" y="5867400"/>
            <a:ext cx="2190750" cy="381000"/>
          </a:xfrm>
          <a:prstGeom prst="rect">
            <a:avLst/>
          </a:prstGeom>
          <a:noFill/>
        </p:spPr>
        <p:txBody>
          <a:bodyPr wrap="square" rtlCol="0">
            <a:spAutoFit/>
          </a:bodyPr>
          <a:lstStyle/>
          <a:p>
            <a:pPr algn="ctr"/>
            <a:r>
              <a:rPr lang="en-US" dirty="0" smtClean="0"/>
              <a:t>John Owens</a:t>
            </a:r>
            <a:endParaRPr lang="en-US" dirty="0"/>
          </a:p>
        </p:txBody>
      </p:sp>
      <p:sp>
        <p:nvSpPr>
          <p:cNvPr id="17" name="TextBox 16"/>
          <p:cNvSpPr txBox="1"/>
          <p:nvPr/>
        </p:nvSpPr>
        <p:spPr>
          <a:xfrm>
            <a:off x="3472764" y="5867400"/>
            <a:ext cx="2190750" cy="381000"/>
          </a:xfrm>
          <a:prstGeom prst="rect">
            <a:avLst/>
          </a:prstGeom>
          <a:noFill/>
        </p:spPr>
        <p:txBody>
          <a:bodyPr wrap="square" rtlCol="0">
            <a:spAutoFit/>
          </a:bodyPr>
          <a:lstStyle/>
          <a:p>
            <a:pPr algn="ctr"/>
            <a:r>
              <a:rPr lang="en-US" dirty="0" smtClean="0"/>
              <a:t>John Larson</a:t>
            </a:r>
            <a:endParaRPr lang="en-US" dirty="0"/>
          </a:p>
        </p:txBody>
      </p:sp>
      <p:pic>
        <p:nvPicPr>
          <p:cNvPr id="19" name="Picture 4" descr="https://media.licdn.com/media/AAEAAQAAAAAAAAXwAAAAJDljZWZiMjJlLTA2ZTktNGE4Zi04MTU0LTBmYmQyMzExYTA2NA.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1785" y="4367784"/>
            <a:ext cx="1499615" cy="149961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5566716" y="5867400"/>
            <a:ext cx="2190750" cy="369332"/>
          </a:xfrm>
          <a:prstGeom prst="rect">
            <a:avLst/>
          </a:prstGeom>
          <a:noFill/>
        </p:spPr>
        <p:txBody>
          <a:bodyPr wrap="square" rtlCol="0">
            <a:spAutoFit/>
          </a:bodyPr>
          <a:lstStyle/>
          <a:p>
            <a:pPr algn="ctr"/>
            <a:r>
              <a:rPr lang="en-US" dirty="0" smtClean="0"/>
              <a:t>Steven Warneke</a:t>
            </a:r>
            <a:endParaRPr lang="en-US" dirty="0"/>
          </a:p>
        </p:txBody>
      </p:sp>
    </p:spTree>
    <p:extLst>
      <p:ext uri="{BB962C8B-B14F-4D97-AF65-F5344CB8AC3E}">
        <p14:creationId xmlns:p14="http://schemas.microsoft.com/office/powerpoint/2010/main" val="3651334061"/>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histlerwag.com/wp-content/uploads/2015/03/thank-you-clothesline-752x483.jpg"/>
          <p:cNvPicPr>
            <a:picLocks noChangeAspect="1" noChangeArrowheads="1"/>
          </p:cNvPicPr>
          <p:nvPr/>
        </p:nvPicPr>
        <p:blipFill rotWithShape="1">
          <a:blip r:embed="rId3">
            <a:extLst>
              <a:ext uri="{28A0092B-C50C-407E-A947-70E740481C1C}">
                <a14:useLocalDpi xmlns:a14="http://schemas.microsoft.com/office/drawing/2010/main" val="0"/>
              </a:ext>
            </a:extLst>
          </a:blip>
          <a:srcRect t="17109" b="41484"/>
          <a:stretch/>
        </p:blipFill>
        <p:spPr bwMode="auto">
          <a:xfrm>
            <a:off x="762000" y="457200"/>
            <a:ext cx="71628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6200" y="2209800"/>
            <a:ext cx="8991600" cy="584775"/>
          </a:xfrm>
          <a:prstGeom prst="rect">
            <a:avLst/>
          </a:prstGeom>
          <a:noFill/>
        </p:spPr>
        <p:txBody>
          <a:bodyPr wrap="square" lIns="91440" tIns="45720" rIns="91440" bIns="45720">
            <a:spAutoFit/>
          </a:bodyPr>
          <a:lstStyle/>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Board Members and Volunteer Leaders</a:t>
            </a:r>
            <a:endParaRPr lang="en-US" sz="32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80" y="2934758"/>
            <a:ext cx="942481" cy="91440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71264" y="2934758"/>
            <a:ext cx="914400" cy="914400"/>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11967" y="2934758"/>
            <a:ext cx="914400" cy="914400"/>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36498" y="2934758"/>
            <a:ext cx="914400" cy="914400"/>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29800" y="4038600"/>
            <a:ext cx="914400" cy="914400"/>
          </a:xfrm>
          <a:prstGeom prst="rect">
            <a:avLst/>
          </a:prstGeom>
        </p:spPr>
      </p:pic>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8200" y="4038600"/>
            <a:ext cx="914400" cy="914400"/>
          </a:xfrm>
          <a:prstGeom prst="rect">
            <a:avLst/>
          </a:prstGeom>
        </p:spPr>
      </p:pic>
      <p:pic>
        <p:nvPicPr>
          <p:cNvPr id="6" name="Picture 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52670" y="2934758"/>
            <a:ext cx="846667" cy="914400"/>
          </a:xfrm>
          <a:prstGeom prst="rect">
            <a:avLst/>
          </a:prstGeom>
        </p:spPr>
      </p:pic>
      <p:pic>
        <p:nvPicPr>
          <p:cNvPr id="7" name="Picture 6"/>
          <p:cNvPicPr>
            <a:picLocks noChangeAspect="1"/>
          </p:cNvPicPr>
          <p:nvPr/>
        </p:nvPicPr>
        <p:blipFill rotWithShape="1">
          <a:blip r:embed="rId12">
            <a:extLst>
              <a:ext uri="{28A0092B-C50C-407E-A947-70E740481C1C}">
                <a14:useLocalDpi xmlns:a14="http://schemas.microsoft.com/office/drawing/2010/main" val="0"/>
              </a:ext>
            </a:extLst>
          </a:blip>
          <a:srcRect t="5712" b="10077"/>
          <a:stretch/>
        </p:blipFill>
        <p:spPr>
          <a:xfrm>
            <a:off x="8077200" y="2934758"/>
            <a:ext cx="914400" cy="914400"/>
          </a:xfrm>
          <a:prstGeom prst="rect">
            <a:avLst/>
          </a:prstGeom>
        </p:spPr>
      </p:pic>
      <p:pic>
        <p:nvPicPr>
          <p:cNvPr id="37" name="Picture 36" descr="FB_IMG_1445391049786"/>
          <p:cNvPicPr>
            <a:picLocks noChangeAspect="1" noChangeArrowheads="1"/>
          </p:cNvPicPr>
          <p:nvPr/>
        </p:nvPicPr>
        <p:blipFill>
          <a:blip r:embed="rId13" cstate="print">
            <a:extLst>
              <a:ext uri="{28A0092B-C50C-407E-A947-70E740481C1C}">
                <a14:useLocalDpi xmlns:a14="http://schemas.microsoft.com/office/drawing/2010/main" val="0"/>
              </a:ext>
            </a:extLst>
          </a:blip>
          <a:srcRect l="14809" t="7538" r="54576" b="71619"/>
          <a:stretch>
            <a:fillRect/>
          </a:stretch>
        </p:blipFill>
        <p:spPr bwMode="auto">
          <a:xfrm>
            <a:off x="6021400" y="4027751"/>
            <a:ext cx="912398" cy="925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7" descr="https://media.licdn.com/media/p/2/000/1e1/35d/1c225ab.jpg"/>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5200" y="4027752"/>
            <a:ext cx="925248" cy="925248"/>
          </a:xfrm>
          <a:prstGeom prst="rect">
            <a:avLst/>
          </a:prstGeom>
          <a:noFill/>
          <a:ln>
            <a:noFill/>
          </a:ln>
        </p:spPr>
      </p:pic>
      <p:pic>
        <p:nvPicPr>
          <p:cNvPr id="40" name="Picture 39" descr="https://media.licdn.com/media/AAEAAQAAAAAAAAW6AAAAJDEwZGM3MTM5LTdhZmQtNGZmYS1hOGJjLWFkYThmOTFjOTE3MA.jpg"/>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34000" y="4038600"/>
            <a:ext cx="914400" cy="914400"/>
          </a:xfrm>
          <a:prstGeom prst="rect">
            <a:avLst/>
          </a:prstGeom>
          <a:noFill/>
          <a:ln>
            <a:noFill/>
          </a:ln>
        </p:spPr>
      </p:pic>
      <p:pic>
        <p:nvPicPr>
          <p:cNvPr id="39" name="Picture 2" descr="https://media.licdn.com/media/AAEAAQAAAAAAAAP3AAAAJDM2ZDUyZjhiLWE5ZTYtNGYyMC1iNTVkLTRlY2RmNTE5MTA5YQ.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454126" y="2937450"/>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s://media.licdn.com/media/p/5/005/07f/29a/3cc7b75.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773420" y="5142442"/>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895940" y="5148717"/>
            <a:ext cx="914400" cy="914400"/>
          </a:xfrm>
          <a:prstGeom prst="rect">
            <a:avLst/>
          </a:prstGeom>
        </p:spPr>
      </p:pic>
      <p:pic>
        <p:nvPicPr>
          <p:cNvPr id="43" name="Picture 4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650898" y="5148717"/>
            <a:ext cx="914400" cy="914400"/>
          </a:xfrm>
          <a:prstGeom prst="rect">
            <a:avLst/>
          </a:prstGeom>
        </p:spPr>
      </p:pic>
      <p:pic>
        <p:nvPicPr>
          <p:cNvPr id="44" name="Picture 4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212160" y="5148717"/>
            <a:ext cx="914400" cy="914400"/>
          </a:xfrm>
          <a:prstGeom prst="rect">
            <a:avLst/>
          </a:prstGeom>
        </p:spPr>
      </p:pic>
      <p:pic>
        <p:nvPicPr>
          <p:cNvPr id="45" name="Picture 44"/>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334680" y="5142442"/>
            <a:ext cx="914400" cy="914400"/>
          </a:xfrm>
          <a:prstGeom prst="rect">
            <a:avLst/>
          </a:prstGeom>
        </p:spPr>
      </p:pic>
      <p:pic>
        <p:nvPicPr>
          <p:cNvPr id="46" name="Picture 45"/>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57200" y="5148717"/>
            <a:ext cx="914400" cy="914400"/>
          </a:xfrm>
          <a:prstGeom prst="rect">
            <a:avLst/>
          </a:prstGeom>
        </p:spPr>
      </p:pic>
      <p:pic>
        <p:nvPicPr>
          <p:cNvPr id="5122" name="Picture 2" descr="https://media.licdn.com/media/AAEAAQAAAAAAAAU7AAAAJDc2MjE3YjFkLTNkMzMtNDA2Ni04Nzc5LTY4MzVjYWFmN2JkOQ.jp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725600" y="4027751"/>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058393"/>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histlerwag.com/wp-content/uploads/2015/03/thank-you-clothesline-752x483.jpg"/>
          <p:cNvPicPr>
            <a:picLocks noChangeAspect="1" noChangeArrowheads="1"/>
          </p:cNvPicPr>
          <p:nvPr/>
        </p:nvPicPr>
        <p:blipFill rotWithShape="1">
          <a:blip r:embed="rId3">
            <a:extLst>
              <a:ext uri="{28A0092B-C50C-407E-A947-70E740481C1C}">
                <a14:useLocalDpi xmlns:a14="http://schemas.microsoft.com/office/drawing/2010/main" val="0"/>
              </a:ext>
            </a:extLst>
          </a:blip>
          <a:srcRect t="17109" b="41484"/>
          <a:stretch/>
        </p:blipFill>
        <p:spPr bwMode="auto">
          <a:xfrm>
            <a:off x="762000" y="457200"/>
            <a:ext cx="71628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6200" y="2873276"/>
            <a:ext cx="8991600" cy="2308324"/>
          </a:xfrm>
          <a:prstGeom prst="rect">
            <a:avLst/>
          </a:prstGeom>
          <a:noFill/>
        </p:spPr>
        <p:txBody>
          <a:bodyPr wrap="square" lIns="91440" tIns="45720" rIns="91440" bIns="45720">
            <a:spAutoFit/>
          </a:bodyPr>
          <a:lstStyle/>
          <a:p>
            <a:pPr algn="ctr"/>
            <a:r>
              <a:rPr lang="en-US" sz="4800" b="1" dirty="0" smtClean="0">
                <a:ln w="6600">
                  <a:solidFill>
                    <a:schemeClr val="accent2"/>
                  </a:solidFill>
                  <a:prstDash val="solid"/>
                </a:ln>
                <a:solidFill>
                  <a:srgbClr val="FFFFFF"/>
                </a:solidFill>
                <a:effectLst>
                  <a:outerShdw dist="38100" dir="2700000" algn="tl" rotWithShape="0">
                    <a:schemeClr val="accent2"/>
                  </a:outerShdw>
                </a:effectLst>
              </a:rPr>
              <a:t>New Members</a:t>
            </a:r>
          </a:p>
          <a:p>
            <a:pPr algn="ctr"/>
            <a:r>
              <a:rPr lang="en-US" sz="4800" b="1" dirty="0" smtClean="0">
                <a:ln w="6600">
                  <a:solidFill>
                    <a:schemeClr val="accent2"/>
                  </a:solidFill>
                  <a:prstDash val="solid"/>
                </a:ln>
                <a:solidFill>
                  <a:srgbClr val="FFFFFF"/>
                </a:solidFill>
                <a:effectLst>
                  <a:outerShdw dist="38100" dir="2700000" algn="tl" rotWithShape="0">
                    <a:schemeClr val="accent2"/>
                  </a:outerShdw>
                </a:effectLst>
              </a:rPr>
              <a:t>and</a:t>
            </a:r>
          </a:p>
          <a:p>
            <a:pPr algn="ctr"/>
            <a:r>
              <a:rPr lang="en-US" sz="4800" b="1" dirty="0" smtClean="0">
                <a:ln w="6600">
                  <a:solidFill>
                    <a:schemeClr val="accent2"/>
                  </a:solidFill>
                  <a:prstDash val="solid"/>
                </a:ln>
                <a:solidFill>
                  <a:srgbClr val="FFFFFF"/>
                </a:solidFill>
                <a:effectLst>
                  <a:outerShdw dist="38100" dir="2700000" algn="tl" rotWithShape="0">
                    <a:schemeClr val="accent2"/>
                  </a:outerShdw>
                </a:effectLst>
              </a:rPr>
              <a:t>Renewing Members</a:t>
            </a:r>
            <a:endParaRPr lang="en-US" sz="48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Tree>
    <p:extLst>
      <p:ext uri="{BB962C8B-B14F-4D97-AF65-F5344CB8AC3E}">
        <p14:creationId xmlns:p14="http://schemas.microsoft.com/office/powerpoint/2010/main" val="2343654299"/>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therenderranch.com/wp-content/uploads/2013/08/NewsPape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54" r="2630" b="4633"/>
          <a:stretch/>
        </p:blipFill>
        <p:spPr bwMode="auto">
          <a:xfrm>
            <a:off x="1066800" y="430107"/>
            <a:ext cx="7162800" cy="580981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Tree>
    <p:extLst>
      <p:ext uri="{BB962C8B-B14F-4D97-AF65-F5344CB8AC3E}">
        <p14:creationId xmlns:p14="http://schemas.microsoft.com/office/powerpoint/2010/main" val="1740789977"/>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38" y="49137"/>
            <a:ext cx="1371600" cy="1361339"/>
          </a:xfrm>
          <a:prstGeom prst="rect">
            <a:avLst/>
          </a:prstGeom>
        </p:spPr>
      </p:pic>
      <p:sp>
        <p:nvSpPr>
          <p:cNvPr id="12" name="Rectangle 11"/>
          <p:cNvSpPr/>
          <p:nvPr/>
        </p:nvSpPr>
        <p:spPr>
          <a:xfrm>
            <a:off x="76200" y="1367135"/>
            <a:ext cx="8991600" cy="2062103"/>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A Different Way to</a:t>
            </a:r>
          </a:p>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Meet and Collaborate</a:t>
            </a: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May 10th,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29400" y="3600450"/>
            <a:ext cx="2209800" cy="1657350"/>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3000" y="3905250"/>
            <a:ext cx="1534026" cy="968322"/>
          </a:xfrm>
          <a:prstGeom prst="rect">
            <a:avLst/>
          </a:prstGeom>
        </p:spPr>
      </p:pic>
      <p:pic>
        <p:nvPicPr>
          <p:cNvPr id="15" name="Picture 14"/>
          <p:cNvPicPr>
            <a:picLocks noChangeAspect="1"/>
          </p:cNvPicPr>
          <p:nvPr/>
        </p:nvPicPr>
        <p:blipFill>
          <a:blip r:embed="rId7"/>
          <a:stretch>
            <a:fillRect/>
          </a:stretch>
        </p:blipFill>
        <p:spPr>
          <a:xfrm>
            <a:off x="624509" y="3505200"/>
            <a:ext cx="1600200" cy="1600200"/>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 y="5029200"/>
            <a:ext cx="5434985" cy="1337006"/>
          </a:xfrm>
          <a:prstGeom prst="rect">
            <a:avLst/>
          </a:prstGeom>
        </p:spPr>
      </p:pic>
    </p:spTree>
    <p:extLst>
      <p:ext uri="{BB962C8B-B14F-4D97-AF65-F5344CB8AC3E}">
        <p14:creationId xmlns:p14="http://schemas.microsoft.com/office/powerpoint/2010/main" val="3824534190"/>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a:t>
            </a: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Partner Meeting</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2062103"/>
          </a:xfrm>
          <a:prstGeom prst="rect">
            <a:avLst/>
          </a:prstGeom>
          <a:noFill/>
        </p:spPr>
        <p:txBody>
          <a:bodyPr wrap="square" lIns="91440" tIns="45720" rIns="91440" bIns="45720">
            <a:spAutoFit/>
          </a:bodyPr>
          <a:lstStyle/>
          <a:p>
            <a:pPr algn="ct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May 19, </a:t>
            </a:r>
            <a:r>
              <a:rPr lang="en-US" sz="3200" b="1" dirty="0" smtClean="0">
                <a:ln w="6600">
                  <a:solidFill>
                    <a:schemeClr val="accent2"/>
                  </a:solidFill>
                  <a:prstDash val="solid"/>
                </a:ln>
                <a:solidFill>
                  <a:srgbClr val="FFFFFF"/>
                </a:solidFill>
                <a:effectLst>
                  <a:outerShdw dist="38100" dir="2700000" algn="tl" rotWithShape="0">
                    <a:schemeClr val="accent2"/>
                  </a:outerShdw>
                </a:effectLst>
              </a:rPr>
              <a:t>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8"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6411" t="72608" r="69619" b="20932"/>
          <a:stretch/>
        </p:blipFill>
        <p:spPr bwMode="auto">
          <a:xfrm>
            <a:off x="5989376" y="4265316"/>
            <a:ext cx="2849824" cy="10686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37454" t="24412" r="47565" b="60514"/>
          <a:stretch/>
        </p:blipFill>
        <p:spPr bwMode="auto">
          <a:xfrm>
            <a:off x="1832452" y="3525553"/>
            <a:ext cx="1672748" cy="23418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82310" t="24764" r="3833" b="71252"/>
          <a:stretch/>
        </p:blipFill>
        <p:spPr bwMode="auto">
          <a:xfrm>
            <a:off x="3581400" y="3810000"/>
            <a:ext cx="1524000" cy="6096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53316" t="24765" r="21847" b="67930"/>
          <a:stretch/>
        </p:blipFill>
        <p:spPr bwMode="auto">
          <a:xfrm>
            <a:off x="3567430" y="4458617"/>
            <a:ext cx="1766570" cy="7229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2622" t="10767" r="68914" b="74159"/>
          <a:stretch/>
        </p:blipFill>
        <p:spPr bwMode="auto">
          <a:xfrm>
            <a:off x="76200" y="80586"/>
            <a:ext cx="1447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uncoastpmi.org/images/WITI_2016_05_19_Ev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15959" t="1229" r="16510" b="92013"/>
          <a:stretch/>
        </p:blipFill>
        <p:spPr bwMode="auto">
          <a:xfrm>
            <a:off x="354774" y="1333224"/>
            <a:ext cx="8484426" cy="118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638765"/>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a:t>
            </a: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Meeting</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2062103"/>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Big Data Analytics</a:t>
            </a:r>
          </a:p>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Not Just For Big Business</a:t>
            </a: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June 14,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6200"/>
            <a:ext cx="1369586" cy="1371600"/>
          </a:xfrm>
          <a:prstGeom prst="rect">
            <a:avLst/>
          </a:prstGeom>
        </p:spPr>
      </p:pic>
      <p:pic>
        <p:nvPicPr>
          <p:cNvPr id="7" name="Picture 6" descr="http://suncoastpmi.org/images/Dr-Anurag-Agarwa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3581400"/>
            <a:ext cx="1600200" cy="24003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133850" y="3810000"/>
            <a:ext cx="4095750" cy="954107"/>
          </a:xfrm>
          <a:prstGeom prst="rect">
            <a:avLst/>
          </a:prstGeom>
          <a:noFill/>
        </p:spPr>
        <p:txBody>
          <a:bodyPr wrap="square" rtlCol="0">
            <a:spAutoFit/>
          </a:bodyPr>
          <a:lstStyle/>
          <a:p>
            <a:r>
              <a:rPr lang="en-US" sz="2000" b="1" dirty="0" smtClean="0"/>
              <a:t>Dr. Anurag </a:t>
            </a:r>
            <a:r>
              <a:rPr lang="en-US" sz="2000" b="1" dirty="0" err="1" smtClean="0"/>
              <a:t>Argarwal</a:t>
            </a:r>
            <a:endParaRPr lang="en-US" sz="2000" b="1" dirty="0"/>
          </a:p>
          <a:p>
            <a:r>
              <a:rPr lang="en-US" dirty="0" smtClean="0"/>
              <a:t>Information Systems Professor</a:t>
            </a:r>
          </a:p>
          <a:p>
            <a:r>
              <a:rPr lang="en-US" dirty="0" smtClean="0"/>
              <a:t>University of South Florida - Sarasota</a:t>
            </a:r>
            <a:endParaRPr lang="en-US" dirty="0"/>
          </a:p>
        </p:txBody>
      </p:sp>
    </p:spTree>
    <p:extLst>
      <p:ext uri="{BB962C8B-B14F-4D97-AF65-F5344CB8AC3E}">
        <p14:creationId xmlns:p14="http://schemas.microsoft.com/office/powerpoint/2010/main" val="2833578315"/>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1323439"/>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Across the Bay Networking</a:t>
            </a: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July,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849" y="2822175"/>
            <a:ext cx="7915883" cy="2362200"/>
          </a:xfrm>
          <a:prstGeom prst="rect">
            <a:avLst/>
          </a:prstGeom>
        </p:spPr>
      </p:pic>
      <p:pic>
        <p:nvPicPr>
          <p:cNvPr id="7" name="Picture 6" descr="https://media.licdn.com/media/AAEAAQAAAAAAAAW6AAAAJDEwZGM3MTM5LTdhZmQtNGZmYS1hOGJjLWFkYThmOTFjOTE3M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1800" y="5410200"/>
            <a:ext cx="914400" cy="914400"/>
          </a:xfrm>
          <a:prstGeom prst="rect">
            <a:avLst/>
          </a:prstGeom>
          <a:noFill/>
          <a:ln>
            <a:noFill/>
          </a:ln>
        </p:spPr>
      </p:pic>
      <p:sp>
        <p:nvSpPr>
          <p:cNvPr id="8" name="Content Placeholder 1"/>
          <p:cNvSpPr>
            <a:spLocks noGrp="1"/>
          </p:cNvSpPr>
          <p:nvPr/>
        </p:nvSpPr>
        <p:spPr bwMode="auto">
          <a:xfrm>
            <a:off x="3962400" y="5486400"/>
            <a:ext cx="33528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nSpc>
                <a:spcPct val="100000"/>
              </a:lnSpc>
              <a:spcBef>
                <a:spcPts val="0"/>
              </a:spcBef>
              <a:buFontTx/>
              <a:buNone/>
              <a:defRPr/>
            </a:pPr>
            <a:r>
              <a:rPr lang="en-US" sz="2400" b="1" dirty="0" smtClean="0">
                <a:solidFill>
                  <a:schemeClr val="tx1"/>
                </a:solidFill>
                <a:latin typeface="Calibri" pitchFamily="34" charset="0"/>
                <a:cs typeface="Calibri" pitchFamily="34" charset="0"/>
              </a:rPr>
              <a:t>Anthony Aguilar</a:t>
            </a:r>
            <a:endParaRPr lang="en-US" sz="2400" b="1" dirty="0" smtClean="0">
              <a:solidFill>
                <a:schemeClr val="tx1"/>
              </a:solidFill>
              <a:latin typeface="Calibri" pitchFamily="34" charset="0"/>
              <a:cs typeface="Calibri" pitchFamily="34" charset="0"/>
            </a:endParaRPr>
          </a:p>
          <a:p>
            <a:pPr marL="0" indent="0">
              <a:lnSpc>
                <a:spcPct val="100000"/>
              </a:lnSpc>
              <a:spcBef>
                <a:spcPts val="0"/>
              </a:spcBef>
              <a:buFontTx/>
              <a:buNone/>
              <a:defRPr/>
            </a:pPr>
            <a:r>
              <a:rPr lang="en-US" dirty="0" smtClean="0">
                <a:solidFill>
                  <a:schemeClr val="tx1"/>
                </a:solidFill>
                <a:latin typeface="Calibri" pitchFamily="34" charset="0"/>
                <a:cs typeface="Calibri" pitchFamily="34" charset="0"/>
              </a:rPr>
              <a:t>VP of Special Projects</a:t>
            </a:r>
            <a:endParaRPr lang="en-US" i="1"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3317425498"/>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5400" y="609600"/>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066800"/>
            <a:ext cx="8991600" cy="2800767"/>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Women in</a:t>
            </a:r>
          </a:p>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Project Management</a:t>
            </a:r>
          </a:p>
          <a:p>
            <a:pPr algn="ctr"/>
            <a:r>
              <a:rPr lang="en-US" sz="4800" b="1" dirty="0" smtClean="0">
                <a:ln w="6600">
                  <a:solidFill>
                    <a:schemeClr val="accent2"/>
                  </a:solidFill>
                  <a:prstDash val="solid"/>
                </a:ln>
                <a:solidFill>
                  <a:srgbClr val="FFFFFF"/>
                </a:solidFill>
                <a:effectLst>
                  <a:outerShdw dist="38100" dir="2700000" algn="tl" rotWithShape="0">
                    <a:schemeClr val="accent2"/>
                  </a:outerShdw>
                </a:effectLst>
              </a:rPr>
              <a:t>“Showcase”</a:t>
            </a: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August 23,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6200"/>
            <a:ext cx="1369586" cy="1371600"/>
          </a:xfrm>
          <a:prstGeom prst="rect">
            <a:avLst/>
          </a:prstGeom>
        </p:spPr>
      </p:pic>
      <p:sp>
        <p:nvSpPr>
          <p:cNvPr id="7" name="Text Box 2"/>
          <p:cNvSpPr txBox="1">
            <a:spLocks noChangeArrowheads="1"/>
          </p:cNvSpPr>
          <p:nvPr/>
        </p:nvSpPr>
        <p:spPr bwMode="auto">
          <a:xfrm>
            <a:off x="76200" y="3276600"/>
            <a:ext cx="2724885" cy="2463495"/>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07000"/>
              </a:lnSpc>
              <a:spcBef>
                <a:spcPts val="0"/>
              </a:spcBef>
              <a:spcAft>
                <a:spcPts val="0"/>
              </a:spcAft>
            </a:pPr>
            <a:r>
              <a:rPr lang="en-US" sz="3600" b="1" dirty="0" smtClean="0">
                <a:effectLst/>
                <a:latin typeface="Calibri" panose="020F0502020204030204" pitchFamily="34" charset="0"/>
                <a:ea typeface="Calibri" panose="020F0502020204030204" pitchFamily="34" charset="0"/>
                <a:cs typeface="Times New Roman" panose="02020603050405020304" pitchFamily="18" charset="0"/>
              </a:rPr>
              <a:t>Part Two of the</a:t>
            </a:r>
          </a:p>
          <a:p>
            <a:pPr marL="0" marR="0" algn="ctr">
              <a:lnSpc>
                <a:spcPct val="107000"/>
              </a:lnSpc>
              <a:spcBef>
                <a:spcPts val="0"/>
              </a:spcBef>
              <a:spcAft>
                <a:spcPts val="0"/>
              </a:spcAft>
            </a:pPr>
            <a:r>
              <a:rPr lang="en-US" sz="3600" b="1" dirty="0" smtClean="0">
                <a:effectLst/>
                <a:latin typeface="Calibri" panose="020F0502020204030204" pitchFamily="34" charset="0"/>
                <a:ea typeface="Calibri" panose="020F0502020204030204" pitchFamily="34" charset="0"/>
                <a:cs typeface="Times New Roman" panose="02020603050405020304" pitchFamily="18" charset="0"/>
              </a:rPr>
              <a:t>Two-Part Series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p:cNvPicPr/>
          <p:nvPr/>
        </p:nvPicPr>
        <p:blipFill>
          <a:blip r:embed="rId5">
            <a:extLst>
              <a:ext uri="{28A0092B-C50C-407E-A947-70E740481C1C}">
                <a14:useLocalDpi xmlns:a14="http://schemas.microsoft.com/office/drawing/2010/main" val="0"/>
              </a:ext>
            </a:extLst>
          </a:blip>
          <a:stretch>
            <a:fillRect/>
          </a:stretch>
        </p:blipFill>
        <p:spPr>
          <a:xfrm>
            <a:off x="6477001" y="3300492"/>
            <a:ext cx="2472372" cy="1825930"/>
          </a:xfrm>
          <a:prstGeom prst="rect">
            <a:avLst/>
          </a:prstGeom>
        </p:spPr>
      </p:pic>
      <p:sp>
        <p:nvSpPr>
          <p:cNvPr id="8" name="Rectangle 7"/>
          <p:cNvSpPr/>
          <p:nvPr/>
        </p:nvSpPr>
        <p:spPr>
          <a:xfrm>
            <a:off x="6443027" y="5126422"/>
            <a:ext cx="2624773" cy="1027974"/>
          </a:xfrm>
          <a:prstGeom prst="rect">
            <a:avLst/>
          </a:prstGeom>
        </p:spPr>
        <p:txBody>
          <a:bodyPr wrap="square">
            <a:spAutoFit/>
          </a:bodyPr>
          <a:lstStyle/>
          <a:p>
            <a:pPr marL="0" marR="0">
              <a:lnSpc>
                <a:spcPct val="107000"/>
              </a:lnSpc>
              <a:spcBef>
                <a:spcPts val="0"/>
              </a:spcBef>
              <a:spcAft>
                <a:spcPts val="0"/>
              </a:spcAft>
            </a:pPr>
            <a:r>
              <a:rPr lang="en-US" sz="2400" b="1" dirty="0">
                <a:latin typeface="Calibri" panose="020F0502020204030204" pitchFamily="34" charset="0"/>
                <a:ea typeface="Calibri" panose="020F0502020204030204" pitchFamily="34" charset="0"/>
                <a:cs typeface="Times New Roman" panose="02020603050405020304" pitchFamily="18" charset="0"/>
              </a:rPr>
              <a:t>Crowne Plaza</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5303 West Kennedy Blvd</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r>
              <a:rPr lang="en-US" sz="1600" b="1" dirty="0">
                <a:solidFill>
                  <a:srgbClr val="000000"/>
                </a:solidFill>
                <a:latin typeface="Arial" panose="020B0604020202020204" pitchFamily="34" charset="0"/>
                <a:ea typeface="Calibri" panose="020F0502020204030204" pitchFamily="34" charset="0"/>
              </a:rPr>
              <a:t>Tampa, FL 33609</a:t>
            </a:r>
            <a:endParaRPr lang="en-US" sz="1600" dirty="0"/>
          </a:p>
        </p:txBody>
      </p:sp>
      <p:pic>
        <p:nvPicPr>
          <p:cNvPr id="12" name="Picture 11" descr="https://c2.staticflickr.com/4/3645/3297407563_807125ea60.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44690" y="3962400"/>
            <a:ext cx="1697990" cy="1120775"/>
          </a:xfrm>
          <a:prstGeom prst="rect">
            <a:avLst/>
          </a:prstGeom>
          <a:noFill/>
          <a:ln>
            <a:noFill/>
          </a:ln>
        </p:spPr>
      </p:pic>
      <p:pic>
        <p:nvPicPr>
          <p:cNvPr id="13" name="Picture 12" descr="http://8txb81fmsytmpvkp2gk1z8y2.wpengine.netdna-cdn.com/wp-content/uploads/2011/03/TechCocktailSXSW15.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97290" y="3962400"/>
            <a:ext cx="1664970" cy="1116965"/>
          </a:xfrm>
          <a:prstGeom prst="rect">
            <a:avLst/>
          </a:prstGeom>
          <a:noFill/>
          <a:ln>
            <a:noFill/>
          </a:ln>
        </p:spPr>
      </p:pic>
      <p:pic>
        <p:nvPicPr>
          <p:cNvPr id="14" name="Picture 13" descr="http://technical.ly/philly/wp-content/uploads/sites/2/2014/10/techcock1.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9090" y="5206365"/>
            <a:ext cx="1663700" cy="1042035"/>
          </a:xfrm>
          <a:prstGeom prst="rect">
            <a:avLst/>
          </a:prstGeom>
          <a:noFill/>
          <a:ln>
            <a:noFill/>
          </a:ln>
        </p:spPr>
      </p:pic>
    </p:spTree>
    <p:extLst>
      <p:ext uri="{BB962C8B-B14F-4D97-AF65-F5344CB8AC3E}">
        <p14:creationId xmlns:p14="http://schemas.microsoft.com/office/powerpoint/2010/main" val="740063474"/>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828800"/>
            <a:ext cx="2743200" cy="20574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7471" y="2286000"/>
            <a:ext cx="4077929" cy="2057400"/>
          </a:xfrm>
          <a:prstGeom prst="rect">
            <a:avLst/>
          </a:prstGeom>
        </p:spPr>
      </p:pic>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67135"/>
            <a:ext cx="8991600" cy="1323439"/>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Golf Outing</a:t>
            </a: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August 26,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00" y="76200"/>
            <a:ext cx="2133600" cy="1070356"/>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1191" y="3352800"/>
            <a:ext cx="3291409" cy="1834896"/>
          </a:xfrm>
          <a:prstGeom prst="rect">
            <a:avLst/>
          </a:prstGeom>
        </p:spPr>
      </p:pic>
      <p:sp>
        <p:nvSpPr>
          <p:cNvPr id="4" name="Rectangle 3"/>
          <p:cNvSpPr/>
          <p:nvPr/>
        </p:nvSpPr>
        <p:spPr>
          <a:xfrm>
            <a:off x="138913" y="4397514"/>
            <a:ext cx="8700287" cy="707886"/>
          </a:xfrm>
          <a:prstGeom prst="rect">
            <a:avLst/>
          </a:prstGeom>
          <a:noFill/>
        </p:spPr>
        <p:txBody>
          <a:bodyPr wrap="square" lIns="91440" tIns="45720" rIns="91440" bIns="45720">
            <a:spAutoFit/>
          </a:bodyPr>
          <a:lstStyle/>
          <a:p>
            <a:pPr algn="ctr"/>
            <a:r>
              <a:rPr lang="en-US" sz="4000" b="1" cap="none" spc="0" dirty="0" smtClean="0">
                <a:ln w="22225">
                  <a:solidFill>
                    <a:schemeClr val="bg1"/>
                  </a:solidFill>
                  <a:prstDash val="solid"/>
                </a:ln>
                <a:solidFill>
                  <a:srgbClr val="0000FF"/>
                </a:solidFill>
                <a:effectLst/>
              </a:rPr>
              <a:t>Looking for Players and Sponsors</a:t>
            </a:r>
            <a:endParaRPr lang="en-US" sz="4000" b="1" cap="none" spc="0" dirty="0">
              <a:ln w="22225">
                <a:solidFill>
                  <a:schemeClr val="bg1"/>
                </a:solidFill>
                <a:prstDash val="solid"/>
              </a:ln>
              <a:solidFill>
                <a:srgbClr val="0000FF"/>
              </a:solidFill>
              <a:effectLst/>
            </a:endParaRPr>
          </a:p>
        </p:txBody>
      </p:sp>
      <p:sp>
        <p:nvSpPr>
          <p:cNvPr id="14" name="Rectangle 13"/>
          <p:cNvSpPr/>
          <p:nvPr/>
        </p:nvSpPr>
        <p:spPr>
          <a:xfrm>
            <a:off x="215113" y="5464314"/>
            <a:ext cx="8700287" cy="707886"/>
          </a:xfrm>
          <a:prstGeom prst="rect">
            <a:avLst/>
          </a:prstGeom>
          <a:noFill/>
        </p:spPr>
        <p:txBody>
          <a:bodyPr wrap="square" lIns="91440" tIns="45720" rIns="91440" bIns="45720">
            <a:spAutoFit/>
          </a:bodyPr>
          <a:lstStyle/>
          <a:p>
            <a:pPr algn="ctr"/>
            <a:r>
              <a:rPr lang="en-US" sz="4000" cap="none" spc="0" dirty="0" smtClean="0">
                <a:ln w="22225">
                  <a:solidFill>
                    <a:schemeClr val="bg1"/>
                  </a:solidFill>
                  <a:prstDash val="solid"/>
                </a:ln>
                <a:solidFill>
                  <a:srgbClr val="0000FF"/>
                </a:solidFill>
                <a:effectLst/>
              </a:rPr>
              <a:t>Contact </a:t>
            </a:r>
            <a:r>
              <a:rPr lang="en-US" sz="4000" b="1" cap="none" spc="0" dirty="0" smtClean="0">
                <a:ln w="22225">
                  <a:solidFill>
                    <a:schemeClr val="bg1"/>
                  </a:solidFill>
                  <a:prstDash val="solid"/>
                </a:ln>
                <a:solidFill>
                  <a:srgbClr val="0000FF"/>
                </a:solidFill>
                <a:effectLst/>
              </a:rPr>
              <a:t>Bill Wagner</a:t>
            </a:r>
            <a:r>
              <a:rPr lang="en-US" sz="4000" cap="none" spc="0" dirty="0" smtClean="0">
                <a:ln w="22225">
                  <a:solidFill>
                    <a:schemeClr val="bg1"/>
                  </a:solidFill>
                  <a:prstDash val="solid"/>
                </a:ln>
                <a:solidFill>
                  <a:srgbClr val="0000FF"/>
                </a:solidFill>
                <a:effectLst/>
              </a:rPr>
              <a:t> for more details.</a:t>
            </a:r>
            <a:endParaRPr lang="en-US" sz="4000" cap="none" spc="0" dirty="0">
              <a:ln w="22225">
                <a:solidFill>
                  <a:schemeClr val="bg1"/>
                </a:solidFill>
                <a:prstDash val="solid"/>
              </a:ln>
              <a:solidFill>
                <a:srgbClr val="0000FF"/>
              </a:solidFill>
              <a:effectLst/>
            </a:endParaRPr>
          </a:p>
        </p:txBody>
      </p:sp>
    </p:spTree>
    <p:extLst>
      <p:ext uri="{BB962C8B-B14F-4D97-AF65-F5344CB8AC3E}">
        <p14:creationId xmlns:p14="http://schemas.microsoft.com/office/powerpoint/2010/main" val="1598109745"/>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1295400" y="833735"/>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Meetings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457200" y="1143000"/>
            <a:ext cx="8153400" cy="2800767"/>
          </a:xfrm>
          <a:prstGeom prst="rect">
            <a:avLst/>
          </a:prstGeom>
          <a:noFill/>
        </p:spPr>
        <p:txBody>
          <a:bodyPr wrap="square" lIns="91440" tIns="45720" rIns="91440" bIns="45720">
            <a:spAutoFit/>
          </a:bodyPr>
          <a:lstStyle/>
          <a:p>
            <a:pPr algn="ctr"/>
            <a:r>
              <a:rPr lang="en-US" sz="4800" b="1" dirty="0" smtClean="0">
                <a:ln w="6600">
                  <a:solidFill>
                    <a:schemeClr val="accent2"/>
                  </a:solidFill>
                  <a:prstDash val="solid"/>
                </a:ln>
                <a:solidFill>
                  <a:srgbClr val="FFFFFF"/>
                </a:solidFill>
                <a:effectLst>
                  <a:outerShdw dist="38100" dir="2700000" algn="tl" rotWithShape="0">
                    <a:schemeClr val="accent2"/>
                  </a:outerShdw>
                </a:effectLst>
              </a:rPr>
              <a:t>How to Transition to Project Management and Why You Want To!</a:t>
            </a: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3200" b="1" dirty="0" smtClean="0">
                <a:ln w="6600">
                  <a:solidFill>
                    <a:schemeClr val="accent2"/>
                  </a:solidFill>
                  <a:prstDash val="solid"/>
                </a:ln>
                <a:solidFill>
                  <a:srgbClr val="FFFFFF"/>
                </a:solidFill>
                <a:effectLst>
                  <a:outerShdw dist="38100" dir="2700000" algn="tl" rotWithShape="0">
                    <a:schemeClr val="accent2"/>
                  </a:outerShdw>
                </a:effectLst>
              </a:rPr>
              <a:t>October or November, 2016</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grpSp>
        <p:nvGrpSpPr>
          <p:cNvPr id="11" name="Group 10"/>
          <p:cNvGrpSpPr/>
          <p:nvPr/>
        </p:nvGrpSpPr>
        <p:grpSpPr>
          <a:xfrm>
            <a:off x="1376534" y="3976688"/>
            <a:ext cx="6472066" cy="1357312"/>
            <a:chOff x="1009650" y="2579685"/>
            <a:chExt cx="4508500" cy="945516"/>
          </a:xfrm>
        </p:grpSpPr>
        <p:pic>
          <p:nvPicPr>
            <p:cNvPr id="12" name="Picture 16" descr="https://pawtfop4.org/wp-content/uploads/2014/12/navy_em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0350" y="2591751"/>
              <a:ext cx="933450" cy="9334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http://4.bp.blogspot.com/-uIqy9v6oz8I/UFUHzluc08I/AAAAAAAAA5w/bnyQYCIeQ5g/s1600/U.S.+Air+Force+%5BEmblem%5D%5B1.5%5D.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08400" y="2591751"/>
              <a:ext cx="933450" cy="9334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0" descr="http://3.bp.blogspot.com/-ihNJt8eaFyU/UF_pHrG5rGI/AAAAAAAAA9I/bQ4RMMjUXHk/s200/U.S.+Department+of+the+Army+%5BDA%5D+%5BSeal%5D%5B1.5%5D.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9650" y="2579685"/>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descr="http://4.bp.blogspot.com/_ItvgSxt635U/TKVmwPrE4jI/AAAAAAAAAGI/x1_B84IJyzw/s400/US+Marine+Corps+Seal+%5B2x2%5D.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05000" y="2579685"/>
              <a:ext cx="914400"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4603750" y="2601276"/>
              <a:ext cx="914400" cy="914400"/>
              <a:chOff x="-2670502" y="2038350"/>
              <a:chExt cx="2670502" cy="2667000"/>
            </a:xfrm>
          </p:grpSpPr>
          <p:pic>
            <p:nvPicPr>
              <p:cNvPr id="17" name="Picture 26" descr="http://image.spreadshirtmedia.com/image-server/v1/compositions/18464283/views/1,width=280,height=280,appearanceId=6.png/us-coast-guard-uscg-emblem_design.pn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26429" b="74643" l="26786" r="73929"/>
                        </a14:imgEffect>
                      </a14:imgLayer>
                    </a14:imgProps>
                  </a:ext>
                  <a:ext uri="{28A0092B-C50C-407E-A947-70E740481C1C}">
                    <a14:useLocalDpi xmlns:a14="http://schemas.microsoft.com/office/drawing/2010/main" val="0"/>
                  </a:ext>
                </a:extLst>
              </a:blip>
              <a:srcRect/>
              <a:stretch>
                <a:fillRect/>
              </a:stretch>
            </p:blipFill>
            <p:spPr bwMode="auto">
              <a:xfrm>
                <a:off x="-2670502" y="2038350"/>
                <a:ext cx="2667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4" descr="http://image.spreadshirtmedia.com/image-server/v1/compositions/18464283/views/1,width=280,height=280,appearanceId=6.png/us-coast-guard-uscg-emblem_design.png"/>
              <p:cNvPicPr>
                <a:picLocks noChangeAspect="1" noChangeArrowheads="1"/>
              </p:cNvPicPr>
              <p:nvPr/>
            </p:nvPicPr>
            <p:blipFill>
              <a:blip r:embed="rId11" cstate="print">
                <a:extLst>
                  <a:ext uri="{BEBA8EAE-BF5A-486C-A8C5-ECC9F3942E4B}">
                    <a14:imgProps xmlns:a14="http://schemas.microsoft.com/office/drawing/2010/main">
                      <a14:imgLayer r:embed="rId10">
                        <a14:imgEffect>
                          <a14:backgroundRemoval t="0" b="100000" l="3101" r="100000"/>
                        </a14:imgEffect>
                      </a14:imgLayer>
                    </a14:imgProps>
                  </a:ext>
                  <a:ext uri="{28A0092B-C50C-407E-A947-70E740481C1C}">
                    <a14:useLocalDpi xmlns:a14="http://schemas.microsoft.com/office/drawing/2010/main" val="0"/>
                  </a:ext>
                </a:extLst>
              </a:blip>
              <a:srcRect/>
              <a:stretch>
                <a:fillRect/>
              </a:stretch>
            </p:blipFill>
            <p:spPr bwMode="auto">
              <a:xfrm>
                <a:off x="-2667000" y="2038350"/>
                <a:ext cx="2667000" cy="26670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0" name="Picture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2400" y="107980"/>
            <a:ext cx="2133600" cy="1068655"/>
          </a:xfrm>
          <a:prstGeom prst="rect">
            <a:avLst/>
          </a:prstGeom>
        </p:spPr>
      </p:pic>
      <p:pic>
        <p:nvPicPr>
          <p:cNvPr id="21" name="Picture 20"/>
          <p:cNvPicPr>
            <a:picLocks noChangeAspect="1"/>
          </p:cNvPicPr>
          <p:nvPr/>
        </p:nvPicPr>
        <p:blipFill rotWithShape="1">
          <a:blip r:embed="rId13">
            <a:extLst>
              <a:ext uri="{28A0092B-C50C-407E-A947-70E740481C1C}">
                <a14:useLocalDpi xmlns:a14="http://schemas.microsoft.com/office/drawing/2010/main" val="0"/>
              </a:ext>
            </a:extLst>
          </a:blip>
          <a:srcRect t="5712" b="10077"/>
          <a:stretch/>
        </p:blipFill>
        <p:spPr>
          <a:xfrm>
            <a:off x="3429000" y="5334000"/>
            <a:ext cx="914400" cy="914400"/>
          </a:xfrm>
          <a:prstGeom prst="rect">
            <a:avLst/>
          </a:prstGeom>
        </p:spPr>
      </p:pic>
      <p:sp>
        <p:nvSpPr>
          <p:cNvPr id="22" name="Content Placeholder 1"/>
          <p:cNvSpPr>
            <a:spLocks noGrp="1"/>
          </p:cNvSpPr>
          <p:nvPr/>
        </p:nvSpPr>
        <p:spPr bwMode="auto">
          <a:xfrm>
            <a:off x="4343400" y="5410200"/>
            <a:ext cx="3352800"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nSpc>
                <a:spcPct val="100000"/>
              </a:lnSpc>
              <a:spcBef>
                <a:spcPts val="0"/>
              </a:spcBef>
              <a:buFontTx/>
              <a:buNone/>
              <a:defRPr/>
            </a:pPr>
            <a:r>
              <a:rPr lang="en-US" sz="2400" b="1" dirty="0" smtClean="0">
                <a:solidFill>
                  <a:schemeClr val="tx1"/>
                </a:solidFill>
                <a:latin typeface="Calibri" pitchFamily="34" charset="0"/>
                <a:cs typeface="Calibri" pitchFamily="34" charset="0"/>
              </a:rPr>
              <a:t>Leila Castellanos</a:t>
            </a:r>
            <a:endParaRPr lang="en-US" sz="2400" b="1" dirty="0" smtClean="0">
              <a:solidFill>
                <a:schemeClr val="tx1"/>
              </a:solidFill>
              <a:latin typeface="Calibri" pitchFamily="34" charset="0"/>
              <a:cs typeface="Calibri" pitchFamily="34" charset="0"/>
            </a:endParaRPr>
          </a:p>
          <a:p>
            <a:pPr marL="0" indent="0">
              <a:lnSpc>
                <a:spcPct val="100000"/>
              </a:lnSpc>
              <a:spcBef>
                <a:spcPts val="0"/>
              </a:spcBef>
              <a:buFontTx/>
              <a:buNone/>
              <a:defRPr/>
            </a:pPr>
            <a:r>
              <a:rPr lang="en-US" dirty="0" smtClean="0">
                <a:solidFill>
                  <a:schemeClr val="tx1"/>
                </a:solidFill>
                <a:latin typeface="Calibri" pitchFamily="34" charset="0"/>
                <a:cs typeface="Calibri" pitchFamily="34" charset="0"/>
              </a:rPr>
              <a:t>VP of Membership</a:t>
            </a:r>
            <a:endParaRPr lang="en-US" i="1"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3768502055"/>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9600" y="5200650"/>
            <a:ext cx="2794000" cy="1047750"/>
          </a:xfrm>
          <a:prstGeom prst="rect">
            <a:avLst/>
          </a:prstGeom>
        </p:spPr>
      </p:pic>
      <p:sp>
        <p:nvSpPr>
          <p:cNvPr id="6" name="TextBox 5"/>
          <p:cNvSpPr txBox="1"/>
          <p:nvPr/>
        </p:nvSpPr>
        <p:spPr>
          <a:xfrm>
            <a:off x="1295400" y="457200"/>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Events/Activities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990600"/>
            <a:ext cx="8991600" cy="830997"/>
          </a:xfrm>
          <a:prstGeom prst="rect">
            <a:avLst/>
          </a:prstGeom>
          <a:noFill/>
        </p:spPr>
        <p:txBody>
          <a:bodyPr wrap="square" lIns="91440" tIns="45720" rIns="91440" bIns="45720">
            <a:spAutoFit/>
          </a:bodyPr>
          <a:lstStyle/>
          <a:p>
            <a:pPr algn="ctr"/>
            <a:r>
              <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rPr>
              <a:t>Academic Outreach</a:t>
            </a: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
        <p:nvSpPr>
          <p:cNvPr id="11" name="Rectangle 10"/>
          <p:cNvSpPr/>
          <p:nvPr/>
        </p:nvSpPr>
        <p:spPr>
          <a:xfrm>
            <a:off x="2175691" y="1905000"/>
            <a:ext cx="3234509" cy="707886"/>
          </a:xfrm>
          <a:prstGeom prst="rect">
            <a:avLst/>
          </a:prstGeom>
          <a:noFill/>
        </p:spPr>
        <p:txBody>
          <a:bodyPr wrap="square" lIns="91440" tIns="45720" rIns="91440" bIns="45720">
            <a:spAutoFit/>
          </a:bodyPr>
          <a:lstStyle/>
          <a:p>
            <a:r>
              <a:rPr lang="en-US" sz="4000" b="1" cap="none" spc="0" dirty="0" smtClean="0">
                <a:ln w="22225">
                  <a:solidFill>
                    <a:schemeClr val="bg1"/>
                  </a:solidFill>
                  <a:prstDash val="solid"/>
                </a:ln>
                <a:solidFill>
                  <a:srgbClr val="0000FF"/>
                </a:solidFill>
                <a:effectLst/>
              </a:rPr>
              <a:t>Mentoring</a:t>
            </a:r>
            <a:endParaRPr lang="en-US" sz="4000" b="1" cap="none" spc="0" dirty="0">
              <a:ln w="22225">
                <a:solidFill>
                  <a:schemeClr val="bg1"/>
                </a:solidFill>
                <a:prstDash val="solid"/>
              </a:ln>
              <a:solidFill>
                <a:srgbClr val="0000FF"/>
              </a:solidFill>
              <a:effectLst/>
            </a:endParaRPr>
          </a:p>
        </p:txBody>
      </p:sp>
      <p:sp>
        <p:nvSpPr>
          <p:cNvPr id="12" name="Rectangle 11"/>
          <p:cNvSpPr/>
          <p:nvPr/>
        </p:nvSpPr>
        <p:spPr>
          <a:xfrm>
            <a:off x="2196313" y="3200400"/>
            <a:ext cx="4356887" cy="707886"/>
          </a:xfrm>
          <a:prstGeom prst="rect">
            <a:avLst/>
          </a:prstGeom>
          <a:noFill/>
        </p:spPr>
        <p:txBody>
          <a:bodyPr wrap="square" lIns="91440" tIns="45720" rIns="91440" bIns="45720">
            <a:spAutoFit/>
          </a:bodyPr>
          <a:lstStyle/>
          <a:p>
            <a:r>
              <a:rPr lang="en-US" sz="4000" b="1" cap="none" spc="0" dirty="0" smtClean="0">
                <a:ln w="22225">
                  <a:solidFill>
                    <a:schemeClr val="bg1"/>
                  </a:solidFill>
                  <a:prstDash val="solid"/>
                </a:ln>
                <a:solidFill>
                  <a:srgbClr val="0000FF"/>
                </a:solidFill>
                <a:effectLst/>
              </a:rPr>
              <a:t>Competitions</a:t>
            </a:r>
            <a:endParaRPr lang="en-US" sz="4000" b="1" cap="none" spc="0" dirty="0">
              <a:ln w="22225">
                <a:solidFill>
                  <a:schemeClr val="bg1"/>
                </a:solidFill>
                <a:prstDash val="solid"/>
              </a:ln>
              <a:solidFill>
                <a:srgbClr val="0000FF"/>
              </a:solidFill>
              <a:effectLst/>
            </a:endParaRPr>
          </a:p>
        </p:txBody>
      </p:sp>
      <p:sp>
        <p:nvSpPr>
          <p:cNvPr id="13" name="Rectangle 12"/>
          <p:cNvSpPr/>
          <p:nvPr/>
        </p:nvSpPr>
        <p:spPr>
          <a:xfrm>
            <a:off x="2272513" y="2552700"/>
            <a:ext cx="3061487" cy="707886"/>
          </a:xfrm>
          <a:prstGeom prst="rect">
            <a:avLst/>
          </a:prstGeom>
          <a:noFill/>
        </p:spPr>
        <p:txBody>
          <a:bodyPr wrap="square" lIns="91440" tIns="45720" rIns="91440" bIns="45720">
            <a:spAutoFit/>
          </a:bodyPr>
          <a:lstStyle/>
          <a:p>
            <a:r>
              <a:rPr lang="en-US" sz="4000" b="1" cap="none" spc="0" dirty="0" smtClean="0">
                <a:ln w="22225">
                  <a:solidFill>
                    <a:schemeClr val="bg1"/>
                  </a:solidFill>
                  <a:prstDash val="solid"/>
                </a:ln>
                <a:solidFill>
                  <a:srgbClr val="0000FF"/>
                </a:solidFill>
                <a:effectLst/>
              </a:rPr>
              <a:t>Curriculum</a:t>
            </a:r>
            <a:endParaRPr lang="en-US" sz="4000" b="1" cap="none" spc="0" dirty="0">
              <a:ln w="22225">
                <a:solidFill>
                  <a:schemeClr val="bg1"/>
                </a:solidFill>
                <a:prstDash val="solid"/>
              </a:ln>
              <a:solidFill>
                <a:srgbClr val="0000FF"/>
              </a:solidFill>
              <a:effectLst/>
            </a:endParaRPr>
          </a:p>
        </p:txBody>
      </p:sp>
      <p:sp>
        <p:nvSpPr>
          <p:cNvPr id="14" name="Rectangle 13"/>
          <p:cNvSpPr/>
          <p:nvPr/>
        </p:nvSpPr>
        <p:spPr>
          <a:xfrm>
            <a:off x="457200" y="3848100"/>
            <a:ext cx="5042687" cy="707886"/>
          </a:xfrm>
          <a:prstGeom prst="rect">
            <a:avLst/>
          </a:prstGeom>
          <a:noFill/>
        </p:spPr>
        <p:txBody>
          <a:bodyPr wrap="square" lIns="91440" tIns="45720" rIns="91440" bIns="45720">
            <a:spAutoFit/>
          </a:bodyPr>
          <a:lstStyle/>
          <a:p>
            <a:r>
              <a:rPr lang="en-US" sz="4000" b="1" cap="none" spc="0" dirty="0" smtClean="0">
                <a:ln w="22225">
                  <a:solidFill>
                    <a:schemeClr val="bg1"/>
                  </a:solidFill>
                  <a:prstDash val="solid"/>
                </a:ln>
                <a:solidFill>
                  <a:srgbClr val="0000FF"/>
                </a:solidFill>
                <a:effectLst/>
              </a:rPr>
              <a:t>Exam Prep Classes</a:t>
            </a:r>
            <a:endParaRPr lang="en-US" sz="4000" b="1" cap="none" spc="0" dirty="0">
              <a:ln w="22225">
                <a:solidFill>
                  <a:schemeClr val="bg1"/>
                </a:solidFill>
                <a:prstDash val="solid"/>
              </a:ln>
              <a:solidFill>
                <a:srgbClr val="0000FF"/>
              </a:solidFill>
              <a:effectLst/>
            </a:endParaRPr>
          </a:p>
        </p:txBody>
      </p:sp>
      <p:sp>
        <p:nvSpPr>
          <p:cNvPr id="15" name="Rectangle 14"/>
          <p:cNvSpPr/>
          <p:nvPr/>
        </p:nvSpPr>
        <p:spPr>
          <a:xfrm>
            <a:off x="457200" y="4495800"/>
            <a:ext cx="5638800" cy="707886"/>
          </a:xfrm>
          <a:prstGeom prst="rect">
            <a:avLst/>
          </a:prstGeom>
          <a:noFill/>
        </p:spPr>
        <p:txBody>
          <a:bodyPr wrap="square" lIns="91440" tIns="45720" rIns="91440" bIns="45720">
            <a:spAutoFit/>
          </a:bodyPr>
          <a:lstStyle/>
          <a:p>
            <a:r>
              <a:rPr lang="en-US" sz="4000" b="1" cap="none" spc="0" dirty="0" smtClean="0">
                <a:ln w="22225">
                  <a:solidFill>
                    <a:schemeClr val="bg1"/>
                  </a:solidFill>
                  <a:prstDash val="solid"/>
                </a:ln>
                <a:solidFill>
                  <a:srgbClr val="0000FF"/>
                </a:solidFill>
                <a:effectLst/>
              </a:rPr>
              <a:t>Student Membership</a:t>
            </a:r>
            <a:endParaRPr lang="en-US" sz="4000" b="1" cap="none" spc="0" dirty="0">
              <a:ln w="22225">
                <a:solidFill>
                  <a:schemeClr val="bg1"/>
                </a:solidFill>
                <a:prstDash val="solid"/>
              </a:ln>
              <a:solidFill>
                <a:srgbClr val="0000FF"/>
              </a:solidFill>
              <a:effectLst/>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5884" y="1821596"/>
            <a:ext cx="1828800" cy="182880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 y="1828800"/>
            <a:ext cx="1828800" cy="1828800"/>
          </a:xfrm>
          <a:prstGeom prst="rect">
            <a:avLst/>
          </a:prstGeom>
        </p:spPr>
      </p:pic>
      <p:pic>
        <p:nvPicPr>
          <p:cNvPr id="17" name="Picture 16"/>
          <p:cNvPicPr>
            <a:picLocks noChangeAspect="1"/>
          </p:cNvPicPr>
          <p:nvPr/>
        </p:nvPicPr>
        <p:blipFill rotWithShape="1">
          <a:blip r:embed="rId7">
            <a:extLst>
              <a:ext uri="{28A0092B-C50C-407E-A947-70E740481C1C}">
                <a14:useLocalDpi xmlns:a14="http://schemas.microsoft.com/office/drawing/2010/main" val="0"/>
              </a:ext>
            </a:extLst>
          </a:blip>
          <a:srcRect l="2160" r="8814" b="20442"/>
          <a:stretch/>
        </p:blipFill>
        <p:spPr>
          <a:xfrm>
            <a:off x="6400800" y="3124200"/>
            <a:ext cx="2667000" cy="1702382"/>
          </a:xfrm>
          <a:prstGeom prst="rect">
            <a:avLst/>
          </a:prstGeom>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00" y="76200"/>
            <a:ext cx="1384936" cy="1371600"/>
          </a:xfrm>
          <a:prstGeom prst="rect">
            <a:avLst/>
          </a:prstGeom>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2000" y="5410200"/>
            <a:ext cx="914400" cy="914400"/>
          </a:xfrm>
          <a:prstGeom prst="rect">
            <a:avLst/>
          </a:prstGeom>
        </p:spPr>
      </p:pic>
      <p:sp>
        <p:nvSpPr>
          <p:cNvPr id="22" name="Content Placeholder 1"/>
          <p:cNvSpPr>
            <a:spLocks noGrp="1"/>
          </p:cNvSpPr>
          <p:nvPr/>
        </p:nvSpPr>
        <p:spPr bwMode="auto">
          <a:xfrm>
            <a:off x="1752600" y="5486400"/>
            <a:ext cx="2390775"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nSpc>
                <a:spcPct val="100000"/>
              </a:lnSpc>
              <a:spcBef>
                <a:spcPts val="0"/>
              </a:spcBef>
              <a:buFontTx/>
              <a:buNone/>
              <a:defRPr/>
            </a:pPr>
            <a:r>
              <a:rPr lang="en-US" sz="2400" b="1" dirty="0" smtClean="0">
                <a:solidFill>
                  <a:schemeClr val="tx1"/>
                </a:solidFill>
                <a:latin typeface="Calibri" pitchFamily="34" charset="0"/>
                <a:cs typeface="Calibri" pitchFamily="34" charset="0"/>
              </a:rPr>
              <a:t>Kaitlyn Sussex</a:t>
            </a:r>
            <a:endParaRPr lang="en-US" sz="2400" b="1" dirty="0" smtClean="0">
              <a:solidFill>
                <a:schemeClr val="tx1"/>
              </a:solidFill>
              <a:latin typeface="Calibri" pitchFamily="34" charset="0"/>
              <a:cs typeface="Calibri" pitchFamily="34" charset="0"/>
            </a:endParaRPr>
          </a:p>
          <a:p>
            <a:pPr marL="0" indent="0">
              <a:lnSpc>
                <a:spcPct val="100000"/>
              </a:lnSpc>
              <a:spcBef>
                <a:spcPts val="0"/>
              </a:spcBef>
              <a:buFontTx/>
              <a:buNone/>
              <a:defRPr/>
            </a:pPr>
            <a:r>
              <a:rPr lang="en-US"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3655595671"/>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95400" y="457200"/>
            <a:ext cx="6477000" cy="523220"/>
          </a:xfrm>
          <a:prstGeom prst="rect">
            <a:avLst/>
          </a:prstGeom>
          <a:noFill/>
        </p:spPr>
        <p:txBody>
          <a:bodyPr>
            <a:spAutoFit/>
          </a:bodyPr>
          <a:lstStyle/>
          <a:p>
            <a:pPr algn="ctr" fontAlgn="auto">
              <a:spcBef>
                <a:spcPct val="20000"/>
              </a:spcBef>
              <a:spcAft>
                <a:spcPts val="0"/>
              </a:spcAft>
              <a:buClr>
                <a:schemeClr val="tx2"/>
              </a:buClr>
              <a:buSzPct val="70000"/>
              <a:buFont typeface="Wingdings" pitchFamily="2" charset="2"/>
              <a:buNone/>
              <a:defRPr/>
            </a:pPr>
            <a:r>
              <a:rPr lang="en-US" sz="2800" b="1" cap="small" dirty="0" smtClean="0">
                <a:ln w="1905"/>
                <a:solidFill>
                  <a:srgbClr val="D39D60"/>
                </a:solidFill>
                <a:effectLst>
                  <a:innerShdw blurRad="69850" dist="43180" dir="5400000">
                    <a:srgbClr val="000000">
                      <a:alpha val="65000"/>
                    </a:srgbClr>
                  </a:innerShdw>
                </a:effectLst>
                <a:latin typeface="+mn-lt"/>
                <a:cs typeface="Arial" charset="0"/>
              </a:rPr>
              <a:t>Future Events/Activities</a:t>
            </a:r>
            <a:endParaRPr lang="en-US" sz="2800" b="1" cap="small" dirty="0">
              <a:ln w="1905"/>
              <a:solidFill>
                <a:srgbClr val="D39D60"/>
              </a:solidFill>
              <a:effectLst>
                <a:innerShdw blurRad="69850" dist="43180" dir="5400000">
                  <a:srgbClr val="000000">
                    <a:alpha val="65000"/>
                  </a:srgbClr>
                </a:innerShdw>
              </a:effectLst>
              <a:latin typeface="+mn-lt"/>
              <a:cs typeface="Arial" charset="0"/>
            </a:endParaRPr>
          </a:p>
        </p:txBody>
      </p:sp>
      <p:sp>
        <p:nvSpPr>
          <p:cNvPr id="2" name="Rectangle 1"/>
          <p:cNvSpPr/>
          <p:nvPr/>
        </p:nvSpPr>
        <p:spPr>
          <a:xfrm>
            <a:off x="76200" y="1302603"/>
            <a:ext cx="8991600" cy="830997"/>
          </a:xfrm>
          <a:prstGeom prst="rect">
            <a:avLst/>
          </a:prstGeom>
          <a:noFill/>
        </p:spPr>
        <p:txBody>
          <a:bodyPr wrap="square" lIns="91440" tIns="45720" rIns="91440" bIns="45720">
            <a:spAutoFit/>
          </a:bodyPr>
          <a:lstStyle/>
          <a:p>
            <a:pPr algn="ctr"/>
            <a:r>
              <a:rPr lang="en-US" sz="4800" b="1" dirty="0" smtClean="0">
                <a:ln w="6600">
                  <a:solidFill>
                    <a:schemeClr val="accent2"/>
                  </a:solidFill>
                  <a:prstDash val="solid"/>
                </a:ln>
                <a:solidFill>
                  <a:srgbClr val="FFFFFF"/>
                </a:solidFill>
                <a:effectLst>
                  <a:outerShdw dist="38100" dir="2700000" algn="tl" rotWithShape="0">
                    <a:schemeClr val="accent2"/>
                  </a:outerShdw>
                </a:effectLst>
              </a:rPr>
              <a:t>PMI-PBA Study Group</a:t>
            </a:r>
            <a:endParaRPr lang="en-US" sz="4800" b="1" cap="none" spc="0" dirty="0" smtClean="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76200"/>
            <a:ext cx="1384936" cy="1371600"/>
          </a:xfrm>
          <a:prstGeom prst="rect">
            <a:avLst/>
          </a:prstGeom>
        </p:spPr>
      </p:pic>
      <p:pic>
        <p:nvPicPr>
          <p:cNvPr id="4" name="Picture 3"/>
          <p:cNvPicPr>
            <a:picLocks noChangeAspect="1"/>
          </p:cNvPicPr>
          <p:nvPr/>
        </p:nvPicPr>
        <p:blipFill>
          <a:blip r:embed="rId5"/>
          <a:stretch>
            <a:fillRect/>
          </a:stretch>
        </p:blipFill>
        <p:spPr>
          <a:xfrm>
            <a:off x="3048000" y="2286000"/>
            <a:ext cx="2590800" cy="3340592"/>
          </a:xfrm>
          <a:prstGeom prst="rect">
            <a:avLst/>
          </a:prstGeom>
        </p:spPr>
      </p:pic>
      <p:pic>
        <p:nvPicPr>
          <p:cNvPr id="5" name="Picture 4"/>
          <p:cNvPicPr>
            <a:picLocks noChangeAspect="1"/>
          </p:cNvPicPr>
          <p:nvPr/>
        </p:nvPicPr>
        <p:blipFill>
          <a:blip r:embed="rId6"/>
          <a:stretch>
            <a:fillRect/>
          </a:stretch>
        </p:blipFill>
        <p:spPr>
          <a:xfrm>
            <a:off x="407778" y="2285999"/>
            <a:ext cx="2564022" cy="3340593"/>
          </a:xfrm>
          <a:prstGeom prst="rect">
            <a:avLst/>
          </a:prstGeom>
        </p:spPr>
      </p:pic>
      <p:sp>
        <p:nvSpPr>
          <p:cNvPr id="10" name="Content Placeholder 1"/>
          <p:cNvSpPr>
            <a:spLocks noGrp="1"/>
          </p:cNvSpPr>
          <p:nvPr/>
        </p:nvSpPr>
        <p:spPr bwMode="auto">
          <a:xfrm>
            <a:off x="6172200" y="4572000"/>
            <a:ext cx="2390775"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gn="ctr">
              <a:lnSpc>
                <a:spcPct val="100000"/>
              </a:lnSpc>
              <a:spcBef>
                <a:spcPts val="0"/>
              </a:spcBef>
              <a:buFontTx/>
              <a:buNone/>
              <a:defRPr/>
            </a:pPr>
            <a:r>
              <a:rPr lang="en-US" sz="2400" b="1" dirty="0" smtClean="0">
                <a:solidFill>
                  <a:schemeClr val="tx1"/>
                </a:solidFill>
                <a:latin typeface="Calibri" pitchFamily="34" charset="0"/>
                <a:cs typeface="Calibri" pitchFamily="34" charset="0"/>
              </a:rPr>
              <a:t>Jameson Segler</a:t>
            </a:r>
            <a:endParaRPr lang="en-US" sz="2400" b="1" dirty="0" smtClean="0">
              <a:solidFill>
                <a:schemeClr val="tx1"/>
              </a:solidFill>
              <a:latin typeface="Calibri" pitchFamily="34" charset="0"/>
              <a:cs typeface="Calibri" pitchFamily="34" charset="0"/>
            </a:endParaRPr>
          </a:p>
          <a:p>
            <a:pPr marL="0" indent="0" algn="ctr">
              <a:lnSpc>
                <a:spcPct val="100000"/>
              </a:lnSpc>
              <a:spcBef>
                <a:spcPts val="0"/>
              </a:spcBef>
              <a:buFontTx/>
              <a:buNone/>
              <a:defRPr/>
            </a:pPr>
            <a:r>
              <a:rPr lang="en-US"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sp>
        <p:nvSpPr>
          <p:cNvPr id="3" name="Rectangle 2"/>
          <p:cNvSpPr/>
          <p:nvPr/>
        </p:nvSpPr>
        <p:spPr>
          <a:xfrm>
            <a:off x="5854203" y="5334000"/>
            <a:ext cx="3137397" cy="369332"/>
          </a:xfrm>
          <a:prstGeom prst="rect">
            <a:avLst/>
          </a:prstGeom>
        </p:spPr>
        <p:txBody>
          <a:bodyPr wrap="none">
            <a:spAutoFit/>
          </a:bodyPr>
          <a:lstStyle/>
          <a:p>
            <a:r>
              <a:rPr lang="en-US" dirty="0"/>
              <a:t>Jameson.Segler@gmail.com</a:t>
            </a:r>
          </a:p>
        </p:txBody>
      </p:sp>
      <p:pic>
        <p:nvPicPr>
          <p:cNvPr id="1026" name="Picture 2" descr="https://media.licdn.com/media/AAEAAQAAAAAAAAU7AAAAJDc2MjE3YjFkLTNkMzMtNDA2Ni04Nzc5LTY4MzVjYWFmN2JkOQ.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1669" y="2469638"/>
            <a:ext cx="1922463" cy="1922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065167"/>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525" y="890850"/>
            <a:ext cx="8915400" cy="2431435"/>
          </a:xfrm>
          <a:prstGeom prst="rect">
            <a:avLst/>
          </a:prstGeom>
          <a:noFill/>
        </p:spPr>
        <p:txBody>
          <a:bodyPr wrap="squar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Champions </a:t>
            </a:r>
            <a:r>
              <a:rPr lang="en-US" sz="5400" b="1" dirty="0" smtClean="0">
                <a:ln w="6600">
                  <a:solidFill>
                    <a:schemeClr val="accent2"/>
                  </a:solidFill>
                  <a:prstDash val="solid"/>
                </a:ln>
                <a:solidFill>
                  <a:srgbClr val="FFFFFF"/>
                </a:solidFill>
                <a:effectLst>
                  <a:outerShdw dist="38100" dir="2700000" algn="tl" rotWithShape="0">
                    <a:schemeClr val="accent2"/>
                  </a:outerShdw>
                </a:effectLst>
              </a:rPr>
              <a:t>Program</a:t>
            </a:r>
            <a:endParaRPr lang="en-US" sz="5400" b="1"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4400" dirty="0" smtClean="0">
                <a:ln w="6600">
                  <a:solidFill>
                    <a:schemeClr val="accent2"/>
                  </a:solidFill>
                  <a:prstDash val="solid"/>
                </a:ln>
                <a:solidFill>
                  <a:srgbClr val="FFFFFF"/>
                </a:solidFill>
                <a:effectLst>
                  <a:outerShdw dist="38100" dir="2700000" algn="tl" rotWithShape="0">
                    <a:schemeClr val="accent2"/>
                  </a:outerShdw>
                </a:effectLst>
              </a:rPr>
              <a:t>and</a:t>
            </a:r>
            <a:endParaRPr lang="en-US" sz="440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PMO Leadership Summit</a:t>
            </a:r>
            <a:endParaRPr lang="en-US" sz="5400" b="1" cap="none" spc="0" dirty="0" smtClean="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
        <p:nvSpPr>
          <p:cNvPr id="3" name="Rectangle 2"/>
          <p:cNvSpPr/>
          <p:nvPr/>
        </p:nvSpPr>
        <p:spPr>
          <a:xfrm>
            <a:off x="304800" y="3555075"/>
            <a:ext cx="8534400" cy="1945148"/>
          </a:xfrm>
          <a:prstGeom prst="rect">
            <a:avLst/>
          </a:prstGeom>
        </p:spPr>
        <p:txBody>
          <a:bodyPr wrap="square">
            <a:spAutoFit/>
          </a:bodyPr>
          <a:lstStyle/>
          <a:p>
            <a:pPr marL="342900" indent="-342900" algn="ctr">
              <a:lnSpc>
                <a:spcPct val="130000"/>
              </a:lnSpc>
              <a:spcBef>
                <a:spcPct val="20000"/>
              </a:spcBef>
              <a:buClr>
                <a:schemeClr val="tx2"/>
              </a:buClr>
              <a:buSzPct val="70000"/>
              <a:defRPr/>
            </a:pPr>
            <a:r>
              <a:rPr lang="en-US" sz="28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Contact</a:t>
            </a:r>
          </a:p>
          <a:p>
            <a:pPr marL="342900" indent="-342900" algn="ctr">
              <a:lnSpc>
                <a:spcPct val="130000"/>
              </a:lnSpc>
              <a:spcBef>
                <a:spcPct val="20000"/>
              </a:spcBef>
              <a:buClr>
                <a:schemeClr val="tx2"/>
              </a:buClr>
              <a:buSzPct val="70000"/>
              <a:defRPr/>
            </a:pPr>
            <a:r>
              <a:rPr lang="en-US" sz="2800" b="1" dirty="0" smtClean="0">
                <a:solidFill>
                  <a:srgbClr val="010000"/>
                </a:solidFill>
                <a:latin typeface="Verdana" pitchFamily="34" charset="0"/>
                <a:ea typeface="Verdana" pitchFamily="34" charset="0"/>
                <a:cs typeface="Verdana" pitchFamily="34" charset="0"/>
              </a:rPr>
              <a:t>Initiative Leader </a:t>
            </a:r>
            <a:r>
              <a:rPr lang="en-US" sz="2800" b="1" i="1" cap="all" dirty="0" err="1" smtClean="0">
                <a:ln w="1905"/>
                <a:solidFill>
                  <a:srgbClr val="D39D60"/>
                </a:solidFill>
                <a:effectLst>
                  <a:innerShdw blurRad="69850" dist="43180" dir="5400000">
                    <a:srgbClr val="000000">
                      <a:alpha val="65000"/>
                    </a:srgbClr>
                  </a:innerShdw>
                </a:effectLst>
                <a:cs typeface="Arial" charset="0"/>
              </a:rPr>
              <a:t>scott</a:t>
            </a:r>
            <a:r>
              <a:rPr lang="en-US" sz="2800" b="1" i="1" cap="all" dirty="0" smtClean="0">
                <a:ln w="1905"/>
                <a:solidFill>
                  <a:srgbClr val="D39D60"/>
                </a:solidFill>
                <a:effectLst>
                  <a:innerShdw blurRad="69850" dist="43180" dir="5400000">
                    <a:srgbClr val="000000">
                      <a:alpha val="65000"/>
                    </a:srgbClr>
                  </a:innerShdw>
                </a:effectLst>
                <a:cs typeface="Arial" charset="0"/>
              </a:rPr>
              <a:t> McCance</a:t>
            </a:r>
            <a:endParaRPr lang="en-US" sz="2800" b="1" i="1" cap="all" dirty="0">
              <a:ln w="1905"/>
              <a:solidFill>
                <a:srgbClr val="D39D60"/>
              </a:solidFill>
              <a:effectLst>
                <a:innerShdw blurRad="69850" dist="43180" dir="5400000">
                  <a:srgbClr val="000000">
                    <a:alpha val="65000"/>
                  </a:srgbClr>
                </a:innerShdw>
              </a:effectLst>
              <a:cs typeface="Arial" charset="0"/>
            </a:endParaRPr>
          </a:p>
          <a:p>
            <a:pPr marL="342900" indent="-342900" algn="ctr">
              <a:lnSpc>
                <a:spcPct val="130000"/>
              </a:lnSpc>
              <a:spcBef>
                <a:spcPct val="20000"/>
              </a:spcBef>
              <a:buClr>
                <a:schemeClr val="tx2"/>
              </a:buClr>
              <a:buSzPct val="70000"/>
              <a:defRPr/>
            </a:pPr>
            <a:r>
              <a:rPr lang="en-US" sz="2800" b="1" dirty="0" smtClean="0">
                <a:ln w="1905"/>
                <a:solidFill>
                  <a:srgbClr val="D39D60"/>
                </a:solidFill>
                <a:effectLst>
                  <a:innerShdw blurRad="69850" dist="43180" dir="5400000">
                    <a:srgbClr val="000000">
                      <a:alpha val="65000"/>
                    </a:srgbClr>
                  </a:innerShdw>
                </a:effectLst>
                <a:cs typeface="Arial" charset="0"/>
              </a:rPr>
              <a:t>Scott.McCance@PMI-FloridaSuncoast.org</a:t>
            </a:r>
          </a:p>
        </p:txBody>
      </p:sp>
    </p:spTree>
    <p:extLst>
      <p:ext uri="{BB962C8B-B14F-4D97-AF65-F5344CB8AC3E}">
        <p14:creationId xmlns:p14="http://schemas.microsoft.com/office/powerpoint/2010/main" val="987200364"/>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4900" y="1143000"/>
            <a:ext cx="6781800" cy="1446550"/>
          </a:xfrm>
          <a:prstGeom prst="rect">
            <a:avLst/>
          </a:prstGeom>
          <a:noFill/>
        </p:spPr>
        <p:txBody>
          <a:bodyPr wrap="square" lIns="91440" tIns="45720" rIns="91440" bIns="45720">
            <a:spAutoFit/>
          </a:bodyPr>
          <a:lstStyle/>
          <a:p>
            <a:pPr algn="ctr"/>
            <a:r>
              <a:rPr lang="en-US" sz="8800" b="1" dirty="0" smtClean="0">
                <a:ln w="6600">
                  <a:solidFill>
                    <a:schemeClr val="accent2"/>
                  </a:solidFill>
                  <a:prstDash val="solid"/>
                </a:ln>
                <a:solidFill>
                  <a:srgbClr val="FFFFFF"/>
                </a:solidFill>
                <a:effectLst>
                  <a:outerShdw dist="38100" dir="2700000" algn="tl" rotWithShape="0">
                    <a:schemeClr val="accent2"/>
                  </a:outerShdw>
                </a:effectLst>
              </a:rPr>
              <a:t>Guest Pass</a:t>
            </a:r>
            <a:endParaRPr lang="en-US" sz="8800" b="1" cap="none" spc="0" dirty="0" smtClean="0">
              <a:ln w="6600">
                <a:solidFill>
                  <a:schemeClr val="accent2"/>
                </a:solidFill>
                <a:prstDash val="solid"/>
              </a:ln>
              <a:solidFill>
                <a:srgbClr val="FFFFFF"/>
              </a:solidFill>
              <a:effectLst>
                <a:outerShdw dist="38100" dir="2700000" algn="tl" rotWithShape="0">
                  <a:schemeClr val="accent2"/>
                </a:outerShdw>
              </a:effectLst>
            </a:endParaRPr>
          </a:p>
        </p:txBody>
      </p:sp>
      <p:sp>
        <p:nvSpPr>
          <p:cNvPr id="18"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
        <p:nvSpPr>
          <p:cNvPr id="3" name="Rectangle 2"/>
          <p:cNvSpPr/>
          <p:nvPr/>
        </p:nvSpPr>
        <p:spPr>
          <a:xfrm>
            <a:off x="304800" y="3200400"/>
            <a:ext cx="8534400" cy="1945148"/>
          </a:xfrm>
          <a:prstGeom prst="rect">
            <a:avLst/>
          </a:prstGeom>
        </p:spPr>
        <p:txBody>
          <a:bodyPr wrap="square">
            <a:spAutoFit/>
          </a:bodyPr>
          <a:lstStyle/>
          <a:p>
            <a:pPr marL="342900" indent="-342900" algn="ctr">
              <a:lnSpc>
                <a:spcPct val="130000"/>
              </a:lnSpc>
              <a:spcBef>
                <a:spcPct val="20000"/>
              </a:spcBef>
              <a:buClr>
                <a:schemeClr val="tx2"/>
              </a:buClr>
              <a:buSzPct val="70000"/>
              <a:defRPr/>
            </a:pPr>
            <a:r>
              <a:rPr lang="en-US" sz="2800" b="1" kern="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Contact </a:t>
            </a:r>
            <a:r>
              <a:rPr lang="en-US" sz="2800" b="1" dirty="0">
                <a:solidFill>
                  <a:srgbClr val="010000"/>
                </a:solidFill>
                <a:latin typeface="Verdana" pitchFamily="34" charset="0"/>
                <a:ea typeface="Verdana" pitchFamily="34" charset="0"/>
                <a:cs typeface="Verdana" pitchFamily="34" charset="0"/>
              </a:rPr>
              <a:t>President </a:t>
            </a:r>
            <a:r>
              <a:rPr lang="en-US" sz="2800" b="1" i="1" cap="all" dirty="0">
                <a:ln w="1905"/>
                <a:solidFill>
                  <a:srgbClr val="D39D60"/>
                </a:solidFill>
                <a:effectLst>
                  <a:innerShdw blurRad="69850" dist="43180" dir="5400000">
                    <a:srgbClr val="000000">
                      <a:alpha val="65000"/>
                    </a:srgbClr>
                  </a:innerShdw>
                </a:effectLst>
                <a:cs typeface="Arial" charset="0"/>
              </a:rPr>
              <a:t>Bill Wagner</a:t>
            </a:r>
          </a:p>
          <a:p>
            <a:pPr marL="342900" indent="-342900" algn="ctr">
              <a:lnSpc>
                <a:spcPct val="130000"/>
              </a:lnSpc>
              <a:spcBef>
                <a:spcPct val="20000"/>
              </a:spcBef>
              <a:buClr>
                <a:schemeClr val="tx2"/>
              </a:buClr>
              <a:buSzPct val="70000"/>
              <a:defRPr/>
            </a:pPr>
            <a:r>
              <a:rPr lang="en-US" sz="2800" b="1" dirty="0" smtClean="0">
                <a:ln w="1905"/>
                <a:solidFill>
                  <a:srgbClr val="D39D60"/>
                </a:solidFill>
                <a:effectLst>
                  <a:innerShdw blurRad="69850" dist="43180" dir="5400000">
                    <a:srgbClr val="000000">
                      <a:alpha val="65000"/>
                    </a:srgbClr>
                  </a:innerShdw>
                </a:effectLst>
                <a:cs typeface="Arial" charset="0"/>
              </a:rPr>
              <a:t>William.Wagner@PMI-FloridaSuncoast.org</a:t>
            </a:r>
          </a:p>
          <a:p>
            <a:pPr marL="342900" indent="-342900" algn="ctr">
              <a:lnSpc>
                <a:spcPct val="130000"/>
              </a:lnSpc>
              <a:spcBef>
                <a:spcPct val="20000"/>
              </a:spcBef>
              <a:buClr>
                <a:schemeClr val="tx2"/>
              </a:buClr>
              <a:buSzPct val="70000"/>
              <a:defRPr/>
            </a:pPr>
            <a:r>
              <a:rPr lang="en-US" sz="2800" b="1" dirty="0" smtClean="0">
                <a:ln w="1905"/>
                <a:solidFill>
                  <a:srgbClr val="D39D60"/>
                </a:solidFill>
                <a:effectLst>
                  <a:innerShdw blurRad="69850" dist="43180" dir="5400000">
                    <a:srgbClr val="000000">
                      <a:alpha val="65000"/>
                    </a:srgbClr>
                  </a:innerShdw>
                </a:effectLst>
                <a:cs typeface="Arial" charset="0"/>
              </a:rPr>
              <a:t>419.304.5012</a:t>
            </a:r>
            <a:endParaRPr lang="en-US" sz="2800" dirty="0"/>
          </a:p>
        </p:txBody>
      </p:sp>
    </p:spTree>
    <p:extLst>
      <p:ext uri="{BB962C8B-B14F-4D97-AF65-F5344CB8AC3E}">
        <p14:creationId xmlns:p14="http://schemas.microsoft.com/office/powerpoint/2010/main" val="1146369031"/>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WLP\Wendy\Pics\Clip Art\volunteer3.png"/>
          <p:cNvPicPr>
            <a:picLocks noChangeAspect="1" noChangeArrowheads="1"/>
          </p:cNvPicPr>
          <p:nvPr/>
        </p:nvPicPr>
        <p:blipFill>
          <a:blip r:embed="rId3"/>
          <a:srcRect/>
          <a:stretch>
            <a:fillRect/>
          </a:stretch>
        </p:blipFill>
        <p:spPr bwMode="auto">
          <a:xfrm>
            <a:off x="6629400" y="895350"/>
            <a:ext cx="2263775" cy="1695450"/>
          </a:xfrm>
          <a:prstGeom prst="rect">
            <a:avLst/>
          </a:prstGeom>
          <a:noFill/>
          <a:ln w="9525">
            <a:noFill/>
            <a:miter lim="800000"/>
            <a:headEnd/>
            <a:tailEnd/>
          </a:ln>
        </p:spPr>
      </p:pic>
      <p:sp>
        <p:nvSpPr>
          <p:cNvPr id="9" name="Text Placeholder 7"/>
          <p:cNvSpPr txBox="1">
            <a:spLocks/>
          </p:cNvSpPr>
          <p:nvPr/>
        </p:nvSpPr>
        <p:spPr bwMode="auto">
          <a:xfrm>
            <a:off x="228600" y="914400"/>
            <a:ext cx="8686800" cy="5257800"/>
          </a:xfrm>
          <a:prstGeom prst="rect">
            <a:avLst/>
          </a:prstGeom>
          <a:noFill/>
          <a:ln w="9525">
            <a:noFill/>
            <a:miter lim="800000"/>
            <a:headEnd/>
            <a:tailEnd/>
          </a:ln>
        </p:spPr>
        <p:txBody>
          <a:bodyPr>
            <a:noAutofit/>
          </a:bodyPr>
          <a:lstStyle/>
          <a:p>
            <a:pPr algn="ctr">
              <a:lnSpc>
                <a:spcPct val="130000"/>
              </a:lnSpc>
              <a:spcBef>
                <a:spcPct val="20000"/>
              </a:spcBef>
              <a:buClr>
                <a:schemeClr val="tx2"/>
              </a:buClr>
              <a:buSzPct val="70000"/>
              <a:defRPr/>
            </a:pPr>
            <a:r>
              <a:rPr lang="en-US" sz="3600" b="1" cap="small" dirty="0">
                <a:ln w="1905"/>
                <a:solidFill>
                  <a:srgbClr val="D39D60"/>
                </a:solidFill>
                <a:effectLst>
                  <a:innerShdw blurRad="69850" dist="43180" dir="5400000">
                    <a:srgbClr val="000000">
                      <a:alpha val="65000"/>
                    </a:srgbClr>
                  </a:innerShdw>
                </a:effectLst>
                <a:latin typeface="+mn-lt"/>
                <a:cs typeface="Arial" charset="0"/>
              </a:rPr>
              <a:t>Get Involved!</a:t>
            </a:r>
          </a:p>
          <a:p>
            <a:pPr marL="342900" indent="-342900">
              <a:lnSpc>
                <a:spcPct val="130000"/>
              </a:lnSpc>
              <a:spcBef>
                <a:spcPct val="20000"/>
              </a:spcBef>
              <a:buClr>
                <a:schemeClr val="tx2"/>
              </a:buClr>
              <a:buSzPct val="70000"/>
              <a:buFont typeface="Wingdings" pitchFamily="2" charset="2"/>
              <a:buNone/>
              <a:defRPr/>
            </a:pPr>
            <a:r>
              <a:rPr lang="en-US" sz="20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Consider Volunteering!</a:t>
            </a:r>
          </a:p>
          <a:p>
            <a:pPr marL="342900" indent="-342900">
              <a:lnSpc>
                <a:spcPct val="130000"/>
              </a:lnSpc>
              <a:spcBef>
                <a:spcPct val="20000"/>
              </a:spcBef>
              <a:buClr>
                <a:schemeClr val="tx2"/>
              </a:buClr>
              <a:buSzPct val="70000"/>
              <a:defRPr/>
            </a:pPr>
            <a:r>
              <a:rPr lang="en-US" sz="2000" dirty="0"/>
              <a:t>Interaction with peers and mentors </a:t>
            </a:r>
          </a:p>
          <a:p>
            <a:pPr marL="342900" indent="-342900">
              <a:lnSpc>
                <a:spcPct val="130000"/>
              </a:lnSpc>
              <a:spcBef>
                <a:spcPct val="20000"/>
              </a:spcBef>
              <a:buClr>
                <a:schemeClr val="tx2"/>
              </a:buClr>
              <a:buSzPct val="70000"/>
              <a:defRPr/>
            </a:pPr>
            <a:r>
              <a:rPr lang="en-US" sz="2000" dirty="0" smtClean="0"/>
              <a:t>Contribute </a:t>
            </a:r>
            <a:r>
              <a:rPr lang="en-US" sz="2000" dirty="0"/>
              <a:t>value to </a:t>
            </a:r>
            <a:r>
              <a:rPr lang="en-US" sz="2000" dirty="0" smtClean="0"/>
              <a:t>PMI Florida Suncoast Chapter</a:t>
            </a:r>
          </a:p>
          <a:p>
            <a:pPr marL="342900" indent="-342900">
              <a:lnSpc>
                <a:spcPct val="130000"/>
              </a:lnSpc>
              <a:spcBef>
                <a:spcPct val="20000"/>
              </a:spcBef>
              <a:buClr>
                <a:schemeClr val="tx2"/>
              </a:buClr>
              <a:buSzPct val="70000"/>
              <a:defRPr/>
            </a:pPr>
            <a:r>
              <a:rPr lang="en-US" sz="2000" dirty="0" smtClean="0"/>
              <a:t>Positive feelings</a:t>
            </a:r>
          </a:p>
          <a:p>
            <a:pPr marL="342900" indent="-342900">
              <a:lnSpc>
                <a:spcPct val="130000"/>
              </a:lnSpc>
              <a:spcBef>
                <a:spcPct val="20000"/>
              </a:spcBef>
              <a:buClr>
                <a:schemeClr val="tx2"/>
              </a:buClr>
              <a:buSzPct val="70000"/>
              <a:defRPr/>
            </a:pPr>
            <a:r>
              <a:rPr lang="en-US" sz="2000" dirty="0" smtClean="0"/>
              <a:t>Sense of accomplishment</a:t>
            </a:r>
          </a:p>
          <a:p>
            <a:pPr marL="342900" indent="-342900">
              <a:lnSpc>
                <a:spcPct val="130000"/>
              </a:lnSpc>
              <a:spcBef>
                <a:spcPct val="20000"/>
              </a:spcBef>
              <a:buClr>
                <a:schemeClr val="tx2"/>
              </a:buClr>
              <a:buSzPct val="70000"/>
              <a:defRPr/>
            </a:pPr>
            <a:endParaRPr lang="en-US" sz="2000" dirty="0" smtClean="0"/>
          </a:p>
          <a:p>
            <a:pPr marL="342900" indent="-342900" algn="ctr">
              <a:lnSpc>
                <a:spcPct val="130000"/>
              </a:lnSpc>
              <a:spcBef>
                <a:spcPct val="20000"/>
              </a:spcBef>
              <a:buClr>
                <a:schemeClr val="tx2"/>
              </a:buClr>
              <a:buSzPct val="70000"/>
              <a:defRPr/>
            </a:pPr>
            <a:r>
              <a:rPr lang="en-US" sz="20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erdana" pitchFamily="34" charset="0"/>
                <a:ea typeface="Verdana" pitchFamily="34" charset="0"/>
                <a:cs typeface="Verdana" pitchFamily="34" charset="0"/>
              </a:rPr>
              <a:t>Contact </a:t>
            </a:r>
            <a:r>
              <a:rPr lang="en-US" sz="2000" b="1" dirty="0" smtClean="0">
                <a:solidFill>
                  <a:srgbClr val="010000"/>
                </a:solidFill>
                <a:latin typeface="Verdana" pitchFamily="34" charset="0"/>
                <a:ea typeface="Verdana" pitchFamily="34" charset="0"/>
                <a:cs typeface="Verdana" pitchFamily="34" charset="0"/>
              </a:rPr>
              <a:t>Volunteer Leadership Chair </a:t>
            </a:r>
            <a:r>
              <a:rPr lang="en-US" sz="2000" b="1" i="1" cap="all" dirty="0" smtClean="0">
                <a:ln w="1905"/>
                <a:solidFill>
                  <a:srgbClr val="D39D60"/>
                </a:solidFill>
                <a:effectLst>
                  <a:innerShdw blurRad="69850" dist="43180" dir="5400000">
                    <a:srgbClr val="000000">
                      <a:alpha val="65000"/>
                    </a:srgbClr>
                  </a:innerShdw>
                </a:effectLst>
                <a:cs typeface="Arial" charset="0"/>
              </a:rPr>
              <a:t>Wendy Peacock</a:t>
            </a:r>
          </a:p>
          <a:p>
            <a:pPr marL="342900" indent="-342900" algn="ctr">
              <a:lnSpc>
                <a:spcPct val="130000"/>
              </a:lnSpc>
              <a:spcBef>
                <a:spcPct val="20000"/>
              </a:spcBef>
              <a:buClr>
                <a:schemeClr val="tx2"/>
              </a:buClr>
              <a:buSzPct val="70000"/>
              <a:defRPr/>
            </a:pPr>
            <a:r>
              <a:rPr lang="en-US" sz="2000" b="1" dirty="0" smtClean="0">
                <a:ln w="1905"/>
                <a:solidFill>
                  <a:srgbClr val="D39D60"/>
                </a:solidFill>
                <a:effectLst>
                  <a:innerShdw blurRad="69850" dist="43180" dir="5400000">
                    <a:srgbClr val="000000">
                      <a:alpha val="65000"/>
                    </a:srgbClr>
                  </a:innerShdw>
                </a:effectLst>
                <a:cs typeface="Arial" charset="0"/>
              </a:rPr>
              <a:t>Wendy.Peacock@PMI-FloridaSuncoast.org</a:t>
            </a:r>
            <a:endParaRPr lang="en-US" sz="2000" b="1" i="1" cap="all" dirty="0">
              <a:ln w="1905"/>
              <a:solidFill>
                <a:srgbClr val="D39D60"/>
              </a:solidFill>
              <a:effectLst>
                <a:innerShdw blurRad="69850" dist="43180" dir="5400000">
                  <a:srgbClr val="000000">
                    <a:alpha val="65000"/>
                  </a:srgbClr>
                </a:innerShdw>
              </a:effectLst>
              <a:cs typeface="Arial" charset="0"/>
            </a:endParaRPr>
          </a:p>
        </p:txBody>
      </p:sp>
      <p:sp>
        <p:nvSpPr>
          <p:cNvPr id="14"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spTree>
    <p:extLst>
      <p:ext uri="{BB962C8B-B14F-4D97-AF65-F5344CB8AC3E}">
        <p14:creationId xmlns:p14="http://schemas.microsoft.com/office/powerpoint/2010/main" val="4283008229"/>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p:cNvSpPr>
            <a:spLocks noChangeArrowheads="1"/>
          </p:cNvSpPr>
          <p:nvPr/>
        </p:nvSpPr>
        <p:spPr bwMode="auto">
          <a:xfrm>
            <a:off x="228600" y="152400"/>
            <a:ext cx="7734300" cy="701731"/>
          </a:xfrm>
          <a:prstGeom prst="rect">
            <a:avLst/>
          </a:prstGeom>
          <a:noFill/>
          <a:ln w="9525">
            <a:noFill/>
            <a:miter lim="800000"/>
            <a:headEnd/>
            <a:tailEnd/>
          </a:ln>
        </p:spPr>
        <p:txBody>
          <a:bodyPr>
            <a:spAutoFit/>
          </a:bodyPr>
          <a:lstStyle/>
          <a:p>
            <a:pPr algn="ctr">
              <a:lnSpc>
                <a:spcPct val="110000"/>
              </a:lnSpc>
              <a:spcBef>
                <a:spcPct val="20000"/>
              </a:spcBef>
              <a:buClr>
                <a:schemeClr val="tx2"/>
              </a:buClr>
              <a:buSzPct val="70000"/>
              <a:tabLst>
                <a:tab pos="2114550" algn="l"/>
              </a:tabLst>
              <a:defRPr/>
            </a:pPr>
            <a:r>
              <a:rPr lang="en-US" sz="3600" dirty="0" smtClean="0">
                <a:ln w="1905"/>
                <a:effectLst>
                  <a:innerShdw blurRad="69850" dist="43180" dir="5400000">
                    <a:srgbClr val="000000">
                      <a:alpha val="65000"/>
                    </a:srgbClr>
                  </a:innerShdw>
                </a:effectLst>
                <a:latin typeface="Berlin Sans FB" panose="020E0602020502020306" pitchFamily="34" charset="0"/>
                <a:cs typeface="Arial" charset="0"/>
              </a:rPr>
              <a:t>Check out our Web Site</a:t>
            </a:r>
            <a:endParaRPr lang="en-US" sz="3600" dirty="0">
              <a:ln w="1905"/>
              <a:effectLst>
                <a:innerShdw blurRad="69850" dist="43180" dir="5400000">
                  <a:srgbClr val="000000">
                    <a:alpha val="65000"/>
                  </a:srgbClr>
                </a:innerShdw>
              </a:effectLst>
              <a:latin typeface="Berlin Sans FB" panose="020E0602020502020306" pitchFamily="34" charset="0"/>
              <a:cs typeface="Arial"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5" name="Picture 4"/>
          <p:cNvPicPr>
            <a:picLocks noChangeAspect="1"/>
          </p:cNvPicPr>
          <p:nvPr/>
        </p:nvPicPr>
        <p:blipFill rotWithShape="1">
          <a:blip r:embed="rId4"/>
          <a:srcRect l="6682" t="11243" r="8910" b="11713"/>
          <a:stretch/>
        </p:blipFill>
        <p:spPr>
          <a:xfrm>
            <a:off x="4310744" y="933506"/>
            <a:ext cx="4678064" cy="3638494"/>
          </a:xfrm>
          <a:prstGeom prst="rect">
            <a:avLst/>
          </a:prstGeom>
        </p:spPr>
      </p:pic>
      <p:pic>
        <p:nvPicPr>
          <p:cNvPr id="6" name="Picture 5"/>
          <p:cNvPicPr>
            <a:picLocks noChangeAspect="1"/>
          </p:cNvPicPr>
          <p:nvPr/>
        </p:nvPicPr>
        <p:blipFill rotWithShape="1">
          <a:blip r:embed="rId5"/>
          <a:srcRect l="7214" t="17459" r="9108" b="33255"/>
          <a:stretch/>
        </p:blipFill>
        <p:spPr>
          <a:xfrm>
            <a:off x="4341892" y="4455025"/>
            <a:ext cx="4636008" cy="2326776"/>
          </a:xfrm>
          <a:prstGeom prst="rect">
            <a:avLst/>
          </a:prstGeom>
        </p:spPr>
      </p:pic>
      <p:sp>
        <p:nvSpPr>
          <p:cNvPr id="11" name="TextBox 10"/>
          <p:cNvSpPr txBox="1"/>
          <p:nvPr/>
        </p:nvSpPr>
        <p:spPr>
          <a:xfrm>
            <a:off x="228600" y="2819400"/>
            <a:ext cx="3505200" cy="2677656"/>
          </a:xfrm>
          <a:prstGeom prst="rect">
            <a:avLst/>
          </a:prstGeom>
          <a:noFill/>
        </p:spPr>
        <p:txBody>
          <a:bodyPr wrap="square" rtlCol="0">
            <a:spAutoFit/>
          </a:bodyPr>
          <a:lstStyle/>
          <a:p>
            <a:pPr algn="r"/>
            <a:r>
              <a:rPr lang="en-US" sz="2400" b="1" dirty="0" smtClean="0"/>
              <a:t>Next Event</a:t>
            </a:r>
          </a:p>
          <a:p>
            <a:pPr algn="r"/>
            <a:endParaRPr lang="en-US" sz="2400" b="1" dirty="0" smtClean="0"/>
          </a:p>
          <a:p>
            <a:pPr algn="r"/>
            <a:r>
              <a:rPr lang="en-US" sz="2400" b="1" dirty="0" smtClean="0"/>
              <a:t>Other Upcoming Events</a:t>
            </a:r>
          </a:p>
          <a:p>
            <a:pPr algn="r"/>
            <a:endParaRPr lang="en-US" sz="2400" b="1" dirty="0" smtClean="0"/>
          </a:p>
          <a:p>
            <a:pPr algn="r"/>
            <a:r>
              <a:rPr lang="en-US" sz="2400" b="1" dirty="0" smtClean="0"/>
              <a:t>Initiative Updates</a:t>
            </a:r>
          </a:p>
          <a:p>
            <a:pPr algn="r"/>
            <a:endParaRPr lang="en-US" sz="2400" b="1" dirty="0" smtClean="0"/>
          </a:p>
        </p:txBody>
      </p:sp>
      <p:sp>
        <p:nvSpPr>
          <p:cNvPr id="7" name="Right Arrow 6"/>
          <p:cNvSpPr/>
          <p:nvPr/>
        </p:nvSpPr>
        <p:spPr bwMode="auto">
          <a:xfrm rot="1658551">
            <a:off x="3539884" y="3536871"/>
            <a:ext cx="2895600" cy="533400"/>
          </a:xfrm>
          <a:prstGeom prst="rightArrow">
            <a:avLst>
              <a:gd name="adj1" fmla="val 50000"/>
              <a:gd name="adj2" fmla="val 72041"/>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2" name="Right Arrow 11"/>
          <p:cNvSpPr/>
          <p:nvPr/>
        </p:nvSpPr>
        <p:spPr bwMode="auto">
          <a:xfrm rot="1658551">
            <a:off x="3620399" y="4060656"/>
            <a:ext cx="1484799" cy="533400"/>
          </a:xfrm>
          <a:prstGeom prst="rightArrow">
            <a:avLst>
              <a:gd name="adj1" fmla="val 50000"/>
              <a:gd name="adj2" fmla="val 72041"/>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3" name="Right Arrow 12"/>
          <p:cNvSpPr/>
          <p:nvPr/>
        </p:nvSpPr>
        <p:spPr bwMode="auto">
          <a:xfrm rot="504267">
            <a:off x="3671609" y="4948705"/>
            <a:ext cx="4650561" cy="533400"/>
          </a:xfrm>
          <a:prstGeom prst="rightArrow">
            <a:avLst>
              <a:gd name="adj1" fmla="val 50000"/>
              <a:gd name="adj2" fmla="val 72041"/>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4" name="TextBox 13"/>
          <p:cNvSpPr txBox="1"/>
          <p:nvPr/>
        </p:nvSpPr>
        <p:spPr>
          <a:xfrm>
            <a:off x="389417" y="1595735"/>
            <a:ext cx="3505200" cy="461665"/>
          </a:xfrm>
          <a:prstGeom prst="rect">
            <a:avLst/>
          </a:prstGeom>
          <a:noFill/>
        </p:spPr>
        <p:txBody>
          <a:bodyPr wrap="square" rtlCol="0">
            <a:spAutoFit/>
          </a:bodyPr>
          <a:lstStyle/>
          <a:p>
            <a:pPr algn="r"/>
            <a:r>
              <a:rPr lang="en-US" sz="2400" b="1" dirty="0" smtClean="0"/>
              <a:t>www.suncoastpmi.org</a:t>
            </a:r>
          </a:p>
        </p:txBody>
      </p:sp>
    </p:spTree>
    <p:extLst>
      <p:ext uri="{BB962C8B-B14F-4D97-AF65-F5344CB8AC3E}">
        <p14:creationId xmlns:p14="http://schemas.microsoft.com/office/powerpoint/2010/main" val="1504446426"/>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21476"/>
          <a:stretch/>
        </p:blipFill>
        <p:spPr>
          <a:xfrm>
            <a:off x="228600" y="1752600"/>
            <a:ext cx="5092165" cy="2786062"/>
          </a:xfrm>
          <a:prstGeom prst="rect">
            <a:avLst/>
          </a:prstGeom>
        </p:spPr>
      </p:pic>
      <p:sp>
        <p:nvSpPr>
          <p:cNvPr id="8" name="Rectangle 9"/>
          <p:cNvSpPr>
            <a:spLocks noChangeArrowheads="1"/>
          </p:cNvSpPr>
          <p:nvPr/>
        </p:nvSpPr>
        <p:spPr bwMode="auto">
          <a:xfrm>
            <a:off x="685800" y="457200"/>
            <a:ext cx="7734300" cy="1286506"/>
          </a:xfrm>
          <a:prstGeom prst="rect">
            <a:avLst/>
          </a:prstGeom>
          <a:noFill/>
          <a:ln w="9525">
            <a:noFill/>
            <a:miter lim="800000"/>
            <a:headEnd/>
            <a:tailEnd/>
          </a:ln>
        </p:spPr>
        <p:txBody>
          <a:bodyPr>
            <a:spAutoFit/>
          </a:bodyPr>
          <a:lstStyle/>
          <a:p>
            <a:pPr algn="ctr">
              <a:lnSpc>
                <a:spcPct val="110000"/>
              </a:lnSpc>
              <a:spcBef>
                <a:spcPct val="20000"/>
              </a:spcBef>
              <a:buClr>
                <a:schemeClr val="tx2"/>
              </a:buClr>
              <a:buSzPct val="70000"/>
              <a:tabLst>
                <a:tab pos="2114550" algn="l"/>
              </a:tabLst>
              <a:defRPr/>
            </a:pPr>
            <a:r>
              <a:rPr lang="en-US" sz="2800" b="1" cap="all" dirty="0" smtClean="0">
                <a:ln w="1905"/>
                <a:solidFill>
                  <a:srgbClr val="D39D60"/>
                </a:solidFill>
                <a:effectLst>
                  <a:innerShdw blurRad="69850" dist="43180" dir="5400000">
                    <a:srgbClr val="000000">
                      <a:alpha val="65000"/>
                    </a:srgbClr>
                  </a:innerShdw>
                </a:effectLst>
                <a:latin typeface="+mn-lt"/>
                <a:cs typeface="Arial" charset="0"/>
              </a:rPr>
              <a:t>Use Social Media</a:t>
            </a:r>
          </a:p>
          <a:p>
            <a:pPr algn="ctr">
              <a:lnSpc>
                <a:spcPct val="110000"/>
              </a:lnSpc>
              <a:spcBef>
                <a:spcPct val="20000"/>
              </a:spcBef>
              <a:buClr>
                <a:schemeClr val="tx2"/>
              </a:buClr>
              <a:buSzPct val="70000"/>
              <a:tabLst>
                <a:tab pos="2114550" algn="l"/>
              </a:tabLst>
              <a:defRPr/>
            </a:pPr>
            <a:r>
              <a:rPr lang="en-US" sz="3600" dirty="0" smtClean="0">
                <a:ln w="1905"/>
                <a:effectLst>
                  <a:innerShdw blurRad="69850" dist="43180" dir="5400000">
                    <a:srgbClr val="000000">
                      <a:alpha val="65000"/>
                    </a:srgbClr>
                  </a:innerShdw>
                </a:effectLst>
                <a:latin typeface="Berlin Sans FB" panose="020E0602020502020306" pitchFamily="34" charset="0"/>
                <a:cs typeface="Arial" charset="0"/>
              </a:rPr>
              <a:t>#</a:t>
            </a:r>
            <a:r>
              <a:rPr lang="en-US" sz="3600" dirty="0" err="1" smtClean="0">
                <a:ln w="1905"/>
                <a:effectLst>
                  <a:innerShdw blurRad="69850" dist="43180" dir="5400000">
                    <a:srgbClr val="000000">
                      <a:alpha val="65000"/>
                    </a:srgbClr>
                  </a:innerShdw>
                </a:effectLst>
                <a:latin typeface="Berlin Sans FB" panose="020E0602020502020306" pitchFamily="34" charset="0"/>
                <a:cs typeface="Arial" charset="0"/>
              </a:rPr>
              <a:t>PMIFloridaSuncoast</a:t>
            </a:r>
            <a:endParaRPr lang="en-US" sz="3600" dirty="0">
              <a:ln w="1905"/>
              <a:effectLst>
                <a:innerShdw blurRad="69850" dist="43180" dir="5400000">
                  <a:srgbClr val="000000">
                    <a:alpha val="65000"/>
                  </a:srgbClr>
                </a:innerShdw>
              </a:effectLst>
              <a:latin typeface="Berlin Sans FB" panose="020E0602020502020306" pitchFamily="34" charset="0"/>
              <a:cs typeface="Arial" charset="0"/>
            </a:endParaRPr>
          </a:p>
        </p:txBody>
      </p:sp>
      <p:sp>
        <p:nvSpPr>
          <p:cNvPr id="9" name="Rectangle 2"/>
          <p:cNvSpPr txBox="1">
            <a:spLocks noChangeArrowheads="1"/>
          </p:cNvSpPr>
          <p:nvPr/>
        </p:nvSpPr>
        <p:spPr bwMode="auto">
          <a:xfrm>
            <a:off x="647700" y="6400800"/>
            <a:ext cx="7696200" cy="304800"/>
          </a:xfrm>
          <a:prstGeom prst="rect">
            <a:avLst/>
          </a:prstGeom>
          <a:noFill/>
          <a:ln w="9525">
            <a:noFill/>
            <a:miter lim="800000"/>
            <a:headEnd/>
            <a:tailEnd/>
          </a:ln>
        </p:spPr>
        <p:txBody>
          <a:bodyPr>
            <a:normAutofit fontScale="70000" lnSpcReduction="20000"/>
          </a:bodyPr>
          <a:lstStyle/>
          <a:p>
            <a:pPr algn="ctr">
              <a:defRPr/>
            </a:pPr>
            <a:r>
              <a:rPr lang="en-US" sz="2400" b="1" i="1" kern="0" dirty="0">
                <a:solidFill>
                  <a:srgbClr val="007AC2"/>
                </a:solidFill>
                <a:latin typeface="+mj-lt"/>
                <a:ea typeface="+mj-ea"/>
                <a:cs typeface="+mj-cs"/>
              </a:rPr>
              <a:t>Making project management indispensable for business results.</a:t>
            </a:r>
            <a:r>
              <a:rPr lang="en-US" sz="2300" b="1" i="1" kern="0" baseline="30000" dirty="0">
                <a:solidFill>
                  <a:srgbClr val="007AC2"/>
                </a:solidFill>
                <a:latin typeface="+mj-lt"/>
                <a:ea typeface="+mj-ea"/>
                <a:cs typeface="+mj-cs"/>
              </a:rPr>
              <a:t>®</a:t>
            </a:r>
          </a:p>
          <a:p>
            <a:pPr algn="ctr">
              <a:defRPr/>
            </a:pPr>
            <a:endParaRPr lang="en-US" sz="2400" b="1" i="1" kern="0" dirty="0">
              <a:solidFill>
                <a:srgbClr val="007AC2"/>
              </a:solidFill>
              <a:latin typeface="+mj-lt"/>
              <a:ea typeface="+mj-ea"/>
              <a:cs typeface="+mj-cs"/>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76200"/>
            <a:ext cx="2133600" cy="811960"/>
          </a:xfrm>
          <a:prstGeom prst="rect">
            <a:avLst/>
          </a:prstGeom>
        </p:spPr>
      </p:pic>
      <p:pic>
        <p:nvPicPr>
          <p:cNvPr id="3" name="Picture 2"/>
          <p:cNvPicPr>
            <a:picLocks noChangeAspect="1"/>
          </p:cNvPicPr>
          <p:nvPr/>
        </p:nvPicPr>
        <p:blipFill>
          <a:blip r:embed="rId5"/>
          <a:stretch>
            <a:fillRect/>
          </a:stretch>
        </p:blipFill>
        <p:spPr>
          <a:xfrm>
            <a:off x="3581400" y="2109753"/>
            <a:ext cx="5312963" cy="3224247"/>
          </a:xfrm>
          <a:prstGeom prst="rect">
            <a:avLst/>
          </a:prstGeom>
        </p:spPr>
      </p:pic>
      <p:pic>
        <p:nvPicPr>
          <p:cNvPr id="2" name="Picture 1"/>
          <p:cNvPicPr>
            <a:picLocks noChangeAspect="1"/>
          </p:cNvPicPr>
          <p:nvPr/>
        </p:nvPicPr>
        <p:blipFill>
          <a:blip r:embed="rId6"/>
          <a:stretch>
            <a:fillRect/>
          </a:stretch>
        </p:blipFill>
        <p:spPr>
          <a:xfrm>
            <a:off x="1351456" y="3145631"/>
            <a:ext cx="4896976" cy="2971800"/>
          </a:xfrm>
          <a:prstGeom prst="rect">
            <a:avLst/>
          </a:prstGeom>
        </p:spPr>
      </p:pic>
      <p:sp>
        <p:nvSpPr>
          <p:cNvPr id="12" name="Content Placeholder 1"/>
          <p:cNvSpPr>
            <a:spLocks noGrp="1"/>
          </p:cNvSpPr>
          <p:nvPr/>
        </p:nvSpPr>
        <p:spPr bwMode="auto">
          <a:xfrm>
            <a:off x="6600825" y="5512725"/>
            <a:ext cx="2390775" cy="762000"/>
          </a:xfrm>
          <a:prstGeom prst="rect">
            <a:avLst/>
          </a:prstGeom>
          <a:noFill/>
          <a:ln w="9525">
            <a:noFill/>
            <a:miter lim="800000"/>
            <a:headEnd/>
            <a:tailEnd/>
          </a:ln>
        </p:spPr>
        <p:txBody>
          <a:bodyPr/>
          <a:lstStyle>
            <a:lvl1pPr marL="342900" indent="-342900" algn="l" rtl="0" eaLnBrk="1" fontAlgn="base" hangingPunct="1">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1" fontAlgn="base" hangingPunct="1">
              <a:lnSpc>
                <a:spcPct val="110000"/>
              </a:lnSpc>
              <a:spcBef>
                <a:spcPct val="20000"/>
              </a:spcBef>
              <a:spcAft>
                <a:spcPct val="0"/>
              </a:spcAft>
              <a:buChar char="–"/>
              <a:defRPr sz="2000">
                <a:solidFill>
                  <a:srgbClr val="455560"/>
                </a:solidFill>
                <a:latin typeface="+mn-lt"/>
              </a:defRPr>
            </a:lvl2pPr>
            <a:lvl3pPr marL="1085850" indent="-228600" algn="l" rtl="0" eaLnBrk="1" fontAlgn="base" hangingPunct="1">
              <a:spcBef>
                <a:spcPct val="20000"/>
              </a:spcBef>
              <a:spcAft>
                <a:spcPct val="0"/>
              </a:spcAft>
              <a:buChar char="•"/>
              <a:defRPr sz="2000">
                <a:solidFill>
                  <a:srgbClr val="455560"/>
                </a:solidFill>
                <a:latin typeface="+mn-lt"/>
              </a:defRPr>
            </a:lvl3pPr>
            <a:lvl4pPr marL="1428750" indent="-228600" algn="l" rtl="0" eaLnBrk="1" fontAlgn="base" hangingPunct="1">
              <a:spcBef>
                <a:spcPct val="20000"/>
              </a:spcBef>
              <a:spcAft>
                <a:spcPct val="0"/>
              </a:spcAft>
              <a:buChar char="–"/>
              <a:defRPr sz="2000">
                <a:solidFill>
                  <a:srgbClr val="455560"/>
                </a:solidFill>
                <a:latin typeface="+mn-lt"/>
              </a:defRPr>
            </a:lvl4pPr>
            <a:lvl5pPr marL="1771650" indent="-228600" algn="l" rtl="0" eaLnBrk="1" fontAlgn="base" hangingPunct="1">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a:lstStyle>
          <a:p>
            <a:pPr marL="0" indent="0">
              <a:lnSpc>
                <a:spcPct val="100000"/>
              </a:lnSpc>
              <a:spcBef>
                <a:spcPts val="0"/>
              </a:spcBef>
              <a:buFontTx/>
              <a:buNone/>
              <a:defRPr/>
            </a:pPr>
            <a:r>
              <a:rPr lang="en-US" sz="2400" b="1" dirty="0" smtClean="0">
                <a:solidFill>
                  <a:schemeClr val="tx1"/>
                </a:solidFill>
                <a:latin typeface="Calibri" pitchFamily="34" charset="0"/>
                <a:cs typeface="Calibri" pitchFamily="34" charset="0"/>
              </a:rPr>
              <a:t>Erica Woods</a:t>
            </a:r>
            <a:endParaRPr lang="en-US" sz="2400" b="1" dirty="0" smtClean="0">
              <a:solidFill>
                <a:schemeClr val="tx1"/>
              </a:solidFill>
              <a:latin typeface="Calibri" pitchFamily="34" charset="0"/>
              <a:cs typeface="Calibri" pitchFamily="34" charset="0"/>
            </a:endParaRPr>
          </a:p>
          <a:p>
            <a:pPr marL="0" indent="0">
              <a:lnSpc>
                <a:spcPct val="100000"/>
              </a:lnSpc>
              <a:spcBef>
                <a:spcPts val="0"/>
              </a:spcBef>
              <a:buFontTx/>
              <a:buNone/>
              <a:defRPr/>
            </a:pPr>
            <a:r>
              <a:rPr lang="en-US" dirty="0" smtClean="0">
                <a:solidFill>
                  <a:schemeClr val="tx1"/>
                </a:solidFill>
                <a:latin typeface="Calibri" pitchFamily="34" charset="0"/>
                <a:cs typeface="Calibri" pitchFamily="34" charset="0"/>
              </a:rPr>
              <a:t>Initiative Leader</a:t>
            </a:r>
            <a:endParaRPr lang="en-US" i="1" dirty="0">
              <a:solidFill>
                <a:srgbClr val="FF0000"/>
              </a:solidFill>
              <a:latin typeface="Calibri" pitchFamily="34" charset="0"/>
              <a:cs typeface="Calibri" pitchFamily="34" charset="0"/>
            </a:endParaRP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55425" y="5426825"/>
            <a:ext cx="914400" cy="914400"/>
          </a:xfrm>
          <a:prstGeom prst="rect">
            <a:avLst/>
          </a:prstGeom>
        </p:spPr>
      </p:pic>
    </p:spTree>
    <p:extLst>
      <p:ext uri="{BB962C8B-B14F-4D97-AF65-F5344CB8AC3E}">
        <p14:creationId xmlns:p14="http://schemas.microsoft.com/office/powerpoint/2010/main" val="408455874"/>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Slides_custom_blu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17284</TotalTime>
  <Words>649</Words>
  <Application>Microsoft Office PowerPoint</Application>
  <PresentationFormat>On-screen Show (4:3)</PresentationFormat>
  <Paragraphs>157</Paragraphs>
  <Slides>23</Slides>
  <Notes>23</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Berlin Sans FB</vt:lpstr>
      <vt:lpstr>Calibri</vt:lpstr>
      <vt:lpstr>Copperplate Gothic Bold</vt:lpstr>
      <vt:lpstr>Times</vt:lpstr>
      <vt:lpstr>Times New Roman</vt:lpstr>
      <vt:lpstr>Verdana</vt:lpstr>
      <vt:lpstr>Wingdings</vt:lpstr>
      <vt:lpstr>Slides_custom_blue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PMI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PMI PowerPoint Template Maximum 2 Lines, Arial 28pt bold</dc:title>
  <dc:creator>Kalila Gilbert</dc:creator>
  <cp:lastModifiedBy>Bill Wagner</cp:lastModifiedBy>
  <cp:revision>290</cp:revision>
  <dcterms:created xsi:type="dcterms:W3CDTF">2013-04-10T03:51:07Z</dcterms:created>
  <dcterms:modified xsi:type="dcterms:W3CDTF">2016-05-10T21:21:19Z</dcterms:modified>
</cp:coreProperties>
</file>