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21"/>
  </p:notesMasterIdLst>
  <p:handoutMasterIdLst>
    <p:handoutMasterId r:id="rId22"/>
  </p:handoutMasterIdLst>
  <p:sldIdLst>
    <p:sldId id="281" r:id="rId2"/>
    <p:sldId id="310" r:id="rId3"/>
    <p:sldId id="318" r:id="rId4"/>
    <p:sldId id="326" r:id="rId5"/>
    <p:sldId id="331" r:id="rId6"/>
    <p:sldId id="329" r:id="rId7"/>
    <p:sldId id="332" r:id="rId8"/>
    <p:sldId id="334" r:id="rId9"/>
    <p:sldId id="282" r:id="rId10"/>
    <p:sldId id="330" r:id="rId11"/>
    <p:sldId id="333" r:id="rId12"/>
    <p:sldId id="335" r:id="rId13"/>
    <p:sldId id="322" r:id="rId14"/>
    <p:sldId id="336" r:id="rId15"/>
    <p:sldId id="327" r:id="rId16"/>
    <p:sldId id="323" r:id="rId17"/>
    <p:sldId id="328" r:id="rId18"/>
    <p:sldId id="300" r:id="rId19"/>
    <p:sldId id="317" r:id="rId2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39D60"/>
    <a:srgbClr val="E31DB9"/>
    <a:srgbClr val="A68462"/>
    <a:srgbClr val="E7D2AD"/>
    <a:srgbClr val="E8E2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92" autoAdjust="0"/>
    <p:restoredTop sz="98993" autoAdjust="0"/>
  </p:normalViewPr>
  <p:slideViewPr>
    <p:cSldViewPr>
      <p:cViewPr varScale="1">
        <p:scale>
          <a:sx n="71" d="100"/>
          <a:sy n="71" d="100"/>
        </p:scale>
        <p:origin x="138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7F7E2EE-E55B-47D6-9E18-AC32EA9E0BB4}" type="datetimeFigureOut">
              <a:rPr lang="en-US"/>
              <a:pPr>
                <a:defRPr/>
              </a:pPr>
              <a:t>5/10/2016</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D63A8FA-9862-4772-A716-B7BBF8D49828}" type="slidenum">
              <a:rPr/>
              <a:pPr>
                <a:defRPr/>
              </a:pPr>
              <a:t>‹#›</a:t>
            </a:fld>
            <a:endParaRPr lang="en-US" dirty="0"/>
          </a:p>
        </p:txBody>
      </p:sp>
    </p:spTree>
    <p:extLst>
      <p:ext uri="{BB962C8B-B14F-4D97-AF65-F5344CB8AC3E}">
        <p14:creationId xmlns:p14="http://schemas.microsoft.com/office/powerpoint/2010/main" val="1990653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EDF82641-8F07-4568-A73D-CDCF30BF2371}" type="datetimeFigureOut">
              <a:rPr lang="en-US"/>
              <a:pPr>
                <a:defRPr/>
              </a:pPr>
              <a:t>5/10/2016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C5509692-1E25-4EDA-84EF-E9E60AE33BA9}" type="slidenum">
              <a:rPr lang="en-US"/>
              <a:pPr>
                <a:defRPr/>
              </a:pPr>
              <a:t>‹#›</a:t>
            </a:fld>
            <a:endParaRPr lang="en-US" dirty="0"/>
          </a:p>
        </p:txBody>
      </p:sp>
    </p:spTree>
    <p:extLst>
      <p:ext uri="{BB962C8B-B14F-4D97-AF65-F5344CB8AC3E}">
        <p14:creationId xmlns:p14="http://schemas.microsoft.com/office/powerpoint/2010/main" val="10212800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34E522-0950-44C4-BF21-4690BF25F7C3}" type="slidenum">
              <a:rPr lang="en-US"/>
              <a:pPr fontAlgn="base">
                <a:spcBef>
                  <a:spcPct val="0"/>
                </a:spcBef>
                <a:spcAft>
                  <a:spcPct val="0"/>
                </a:spcAft>
                <a:defRPr/>
              </a:pPr>
              <a:t>1</a:t>
            </a:fld>
            <a:endParaRPr lang="en-US"/>
          </a:p>
        </p:txBody>
      </p:sp>
    </p:spTree>
    <p:extLst>
      <p:ext uri="{BB962C8B-B14F-4D97-AF65-F5344CB8AC3E}">
        <p14:creationId xmlns:p14="http://schemas.microsoft.com/office/powerpoint/2010/main" val="2537169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34E522-0950-44C4-BF21-4690BF25F7C3}" type="slidenum">
              <a:rPr lang="en-US"/>
              <a:pPr fontAlgn="base">
                <a:spcBef>
                  <a:spcPct val="0"/>
                </a:spcBef>
                <a:spcAft>
                  <a:spcPct val="0"/>
                </a:spcAft>
                <a:defRPr/>
              </a:pPr>
              <a:t>2</a:t>
            </a:fld>
            <a:endParaRPr lang="en-US"/>
          </a:p>
        </p:txBody>
      </p:sp>
    </p:spTree>
    <p:extLst>
      <p:ext uri="{BB962C8B-B14F-4D97-AF65-F5344CB8AC3E}">
        <p14:creationId xmlns:p14="http://schemas.microsoft.com/office/powerpoint/2010/main" val="1886579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95A18E-6A4B-4549-9F21-2B8960EF7A2A}" type="slidenum">
              <a:rPr lang="en-US"/>
              <a:pPr fontAlgn="base">
                <a:spcBef>
                  <a:spcPct val="0"/>
                </a:spcBef>
                <a:spcAft>
                  <a:spcPct val="0"/>
                </a:spcAft>
                <a:defRPr/>
              </a:pPr>
              <a:t>3</a:t>
            </a:fld>
            <a:endParaRPr lang="en-US"/>
          </a:p>
        </p:txBody>
      </p:sp>
    </p:spTree>
    <p:extLst>
      <p:ext uri="{BB962C8B-B14F-4D97-AF65-F5344CB8AC3E}">
        <p14:creationId xmlns:p14="http://schemas.microsoft.com/office/powerpoint/2010/main" val="1783471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95A18E-6A4B-4549-9F21-2B8960EF7A2A}" type="slidenum">
              <a:rPr lang="en-US"/>
              <a:pPr fontAlgn="base">
                <a:spcBef>
                  <a:spcPct val="0"/>
                </a:spcBef>
                <a:spcAft>
                  <a:spcPct val="0"/>
                </a:spcAft>
                <a:defRPr/>
              </a:pPr>
              <a:t>4</a:t>
            </a:fld>
            <a:endParaRPr lang="en-US"/>
          </a:p>
        </p:txBody>
      </p:sp>
    </p:spTree>
    <p:extLst>
      <p:ext uri="{BB962C8B-B14F-4D97-AF65-F5344CB8AC3E}">
        <p14:creationId xmlns:p14="http://schemas.microsoft.com/office/powerpoint/2010/main" val="4244529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95A18E-6A4B-4549-9F21-2B8960EF7A2A}" type="slidenum">
              <a:rPr lang="en-US"/>
              <a:pPr fontAlgn="base">
                <a:spcBef>
                  <a:spcPct val="0"/>
                </a:spcBef>
                <a:spcAft>
                  <a:spcPct val="0"/>
                </a:spcAft>
                <a:defRPr/>
              </a:pPr>
              <a:t>5</a:t>
            </a:fld>
            <a:endParaRPr lang="en-US"/>
          </a:p>
        </p:txBody>
      </p:sp>
    </p:spTree>
    <p:extLst>
      <p:ext uri="{BB962C8B-B14F-4D97-AF65-F5344CB8AC3E}">
        <p14:creationId xmlns:p14="http://schemas.microsoft.com/office/powerpoint/2010/main" val="14317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95A18E-6A4B-4549-9F21-2B8960EF7A2A}" type="slidenum">
              <a:rPr lang="en-US"/>
              <a:pPr fontAlgn="base">
                <a:spcBef>
                  <a:spcPct val="0"/>
                </a:spcBef>
                <a:spcAft>
                  <a:spcPct val="0"/>
                </a:spcAft>
                <a:defRPr/>
              </a:pPr>
              <a:t>6</a:t>
            </a:fld>
            <a:endParaRPr lang="en-US"/>
          </a:p>
        </p:txBody>
      </p:sp>
    </p:spTree>
    <p:extLst>
      <p:ext uri="{BB962C8B-B14F-4D97-AF65-F5344CB8AC3E}">
        <p14:creationId xmlns:p14="http://schemas.microsoft.com/office/powerpoint/2010/main" val="3507970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95A18E-6A4B-4549-9F21-2B8960EF7A2A}" type="slidenum">
              <a:rPr lang="en-US"/>
              <a:pPr fontAlgn="base">
                <a:spcBef>
                  <a:spcPct val="0"/>
                </a:spcBef>
                <a:spcAft>
                  <a:spcPct val="0"/>
                </a:spcAft>
                <a:defRPr/>
              </a:pPr>
              <a:t>7</a:t>
            </a:fld>
            <a:endParaRPr lang="en-US"/>
          </a:p>
        </p:txBody>
      </p:sp>
    </p:spTree>
    <p:extLst>
      <p:ext uri="{BB962C8B-B14F-4D97-AF65-F5344CB8AC3E}">
        <p14:creationId xmlns:p14="http://schemas.microsoft.com/office/powerpoint/2010/main" val="3759080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488347-6ED4-4DD0-94D3-29525F3C5B59}" type="slidenum">
              <a:rPr lang="en-US"/>
              <a:pPr fontAlgn="base">
                <a:spcBef>
                  <a:spcPct val="0"/>
                </a:spcBef>
                <a:spcAft>
                  <a:spcPct val="0"/>
                </a:spcAft>
                <a:defRPr/>
              </a:pPr>
              <a:t>8</a:t>
            </a:fld>
            <a:endParaRPr lang="en-US"/>
          </a:p>
        </p:txBody>
      </p:sp>
    </p:spTree>
    <p:extLst>
      <p:ext uri="{BB962C8B-B14F-4D97-AF65-F5344CB8AC3E}">
        <p14:creationId xmlns:p14="http://schemas.microsoft.com/office/powerpoint/2010/main" val="3347368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488347-6ED4-4DD0-94D3-29525F3C5B59}" type="slidenum">
              <a:rPr lang="en-US"/>
              <a:pPr fontAlgn="base">
                <a:spcBef>
                  <a:spcPct val="0"/>
                </a:spcBef>
                <a:spcAft>
                  <a:spcPct val="0"/>
                </a:spcAft>
                <a:defRPr/>
              </a:pPr>
              <a:t>9</a:t>
            </a:fld>
            <a:endParaRPr lang="en-US"/>
          </a:p>
        </p:txBody>
      </p:sp>
    </p:spTree>
    <p:extLst>
      <p:ext uri="{BB962C8B-B14F-4D97-AF65-F5344CB8AC3E}">
        <p14:creationId xmlns:p14="http://schemas.microsoft.com/office/powerpoint/2010/main" val="880251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10</a:t>
            </a:fld>
            <a:endParaRPr lang="en-US"/>
          </a:p>
        </p:txBody>
      </p:sp>
    </p:spTree>
    <p:extLst>
      <p:ext uri="{BB962C8B-B14F-4D97-AF65-F5344CB8AC3E}">
        <p14:creationId xmlns:p14="http://schemas.microsoft.com/office/powerpoint/2010/main" val="259066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11</a:t>
            </a:fld>
            <a:endParaRPr lang="en-US"/>
          </a:p>
        </p:txBody>
      </p:sp>
    </p:spTree>
    <p:extLst>
      <p:ext uri="{BB962C8B-B14F-4D97-AF65-F5344CB8AC3E}">
        <p14:creationId xmlns:p14="http://schemas.microsoft.com/office/powerpoint/2010/main" val="3008858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12</a:t>
            </a:fld>
            <a:endParaRPr lang="en-US"/>
          </a:p>
        </p:txBody>
      </p:sp>
    </p:spTree>
    <p:extLst>
      <p:ext uri="{BB962C8B-B14F-4D97-AF65-F5344CB8AC3E}">
        <p14:creationId xmlns:p14="http://schemas.microsoft.com/office/powerpoint/2010/main" val="582172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13</a:t>
            </a:fld>
            <a:endParaRPr lang="en-US"/>
          </a:p>
        </p:txBody>
      </p:sp>
    </p:spTree>
    <p:extLst>
      <p:ext uri="{BB962C8B-B14F-4D97-AF65-F5344CB8AC3E}">
        <p14:creationId xmlns:p14="http://schemas.microsoft.com/office/powerpoint/2010/main" val="2038264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14</a:t>
            </a:fld>
            <a:endParaRPr lang="en-US"/>
          </a:p>
        </p:txBody>
      </p:sp>
    </p:spTree>
    <p:extLst>
      <p:ext uri="{BB962C8B-B14F-4D97-AF65-F5344CB8AC3E}">
        <p14:creationId xmlns:p14="http://schemas.microsoft.com/office/powerpoint/2010/main" val="3476918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15</a:t>
            </a:fld>
            <a:endParaRPr lang="en-US"/>
          </a:p>
        </p:txBody>
      </p:sp>
    </p:spTree>
    <p:extLst>
      <p:ext uri="{BB962C8B-B14F-4D97-AF65-F5344CB8AC3E}">
        <p14:creationId xmlns:p14="http://schemas.microsoft.com/office/powerpoint/2010/main" val="4139131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16</a:t>
            </a:fld>
            <a:endParaRPr lang="en-US"/>
          </a:p>
        </p:txBody>
      </p:sp>
    </p:spTree>
    <p:extLst>
      <p:ext uri="{BB962C8B-B14F-4D97-AF65-F5344CB8AC3E}">
        <p14:creationId xmlns:p14="http://schemas.microsoft.com/office/powerpoint/2010/main" val="170425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17</a:t>
            </a:fld>
            <a:endParaRPr lang="en-US"/>
          </a:p>
        </p:txBody>
      </p:sp>
    </p:spTree>
    <p:extLst>
      <p:ext uri="{BB962C8B-B14F-4D97-AF65-F5344CB8AC3E}">
        <p14:creationId xmlns:p14="http://schemas.microsoft.com/office/powerpoint/2010/main" val="3841240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55DC61-DFD6-4B5D-AB30-2F28078D331B}" type="slidenum">
              <a:rPr lang="en-US"/>
              <a:pPr fontAlgn="base">
                <a:spcBef>
                  <a:spcPct val="0"/>
                </a:spcBef>
                <a:spcAft>
                  <a:spcPct val="0"/>
                </a:spcAft>
                <a:defRPr/>
              </a:pPr>
              <a:t>18</a:t>
            </a:fld>
            <a:endParaRPr lang="en-US"/>
          </a:p>
        </p:txBody>
      </p:sp>
    </p:spTree>
    <p:extLst>
      <p:ext uri="{BB962C8B-B14F-4D97-AF65-F5344CB8AC3E}">
        <p14:creationId xmlns:p14="http://schemas.microsoft.com/office/powerpoint/2010/main" val="743808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7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BF8071-28B5-4ADD-938A-87EFE341C056}" type="slidenum">
              <a:rPr lang="en-US"/>
              <a:pPr fontAlgn="base">
                <a:spcBef>
                  <a:spcPct val="0"/>
                </a:spcBef>
                <a:spcAft>
                  <a:spcPct val="0"/>
                </a:spcAft>
                <a:defRPr/>
              </a:pPr>
              <a:t>19</a:t>
            </a:fld>
            <a:endParaRPr lang="en-US"/>
          </a:p>
        </p:txBody>
      </p:sp>
    </p:spTree>
    <p:extLst>
      <p:ext uri="{BB962C8B-B14F-4D97-AF65-F5344CB8AC3E}">
        <p14:creationId xmlns:p14="http://schemas.microsoft.com/office/powerpoint/2010/main" val="35638676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7" descr="PMI1.jpg                                                       00703EF4MY HD                          BE93234D:"/>
          <p:cNvPicPr>
            <a:picLocks noChangeAspect="1" noChangeArrowheads="1"/>
          </p:cNvPicPr>
          <p:nvPr userDrawn="1"/>
        </p:nvPicPr>
        <p:blipFill>
          <a:blip r:embed="rId2"/>
          <a:srcRect/>
          <a:stretch>
            <a:fillRect/>
          </a:stretch>
        </p:blipFill>
        <p:spPr bwMode="auto">
          <a:xfrm>
            <a:off x="1588" y="0"/>
            <a:ext cx="9142412" cy="6859588"/>
          </a:xfrm>
          <a:prstGeom prst="rect">
            <a:avLst/>
          </a:prstGeom>
          <a:noFill/>
          <a:ln w="9525">
            <a:noFill/>
            <a:miter lim="800000"/>
            <a:headEnd/>
            <a:tailEnd/>
          </a:ln>
        </p:spPr>
      </p:pic>
      <p:sp>
        <p:nvSpPr>
          <p:cNvPr id="6" name="Rectangle 2"/>
          <p:cNvSpPr>
            <a:spLocks noGrp="1" noChangeArrowheads="1"/>
          </p:cNvSpPr>
          <p:nvPr>
            <p:ph type="ctrTitle"/>
          </p:nvPr>
        </p:nvSpPr>
        <p:spPr>
          <a:xfrm>
            <a:off x="533400" y="3657600"/>
            <a:ext cx="7772400" cy="1143000"/>
          </a:xfrm>
        </p:spPr>
        <p:txBody>
          <a:bodyPr/>
          <a:lstStyle/>
          <a:p>
            <a:r>
              <a:rPr lang="en-US" dirty="0" smtClean="0"/>
              <a:t>PMI PowerPoint Template</a:t>
            </a:r>
            <a:br>
              <a:rPr lang="en-US" dirty="0" smtClean="0"/>
            </a:br>
            <a:r>
              <a:rPr lang="en-US" dirty="0" smtClean="0"/>
              <a:t>Maximum 2 Lines, Arial 28pt bold</a:t>
            </a:r>
          </a:p>
        </p:txBody>
      </p:sp>
      <p:sp>
        <p:nvSpPr>
          <p:cNvPr id="7" name="Rectangle 3"/>
          <p:cNvSpPr>
            <a:spLocks noGrp="1" noChangeArrowheads="1"/>
          </p:cNvSpPr>
          <p:nvPr>
            <p:ph type="subTitle" idx="1"/>
          </p:nvPr>
        </p:nvSpPr>
        <p:spPr>
          <a:xfrm>
            <a:off x="533400" y="5715000"/>
            <a:ext cx="6400800" cy="762000"/>
          </a:xfrm>
        </p:spPr>
        <p:txBody>
          <a:bodyPr/>
          <a:lstStyle>
            <a:lvl1pPr>
              <a:buFontTx/>
              <a:buNone/>
              <a:defRPr/>
            </a:lvl1pPr>
          </a:lstStyle>
          <a:p>
            <a:r>
              <a:rPr lang="en-US" dirty="0" smtClean="0"/>
              <a:t>Name of Presenter, 18pt Regular</a:t>
            </a:r>
          </a:p>
          <a:p>
            <a:r>
              <a:rPr lang="en-US" dirty="0" smtClean="0"/>
              <a:t>DD Month YYYY</a:t>
            </a:r>
          </a:p>
        </p:txBody>
      </p:sp>
    </p:spTree>
  </p:cSld>
  <p:clrMapOvr>
    <a:masterClrMapping/>
  </p:clrMapOvr>
  <p:transition spd="slow" advClick="0" advTm="15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620000" cy="533400"/>
          </a:xfrm>
        </p:spPr>
        <p:txBody>
          <a:bodyPr/>
          <a:lstStyle>
            <a:lvl1pPr>
              <a:defRPr sz="28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a:xfrm>
            <a:off x="685800" y="6610350"/>
            <a:ext cx="2209800" cy="247650"/>
          </a:xfrm>
        </p:spPr>
        <p:txBody>
          <a:bodyPr/>
          <a:lstStyle>
            <a:lvl1pPr>
              <a:defRPr sz="1050">
                <a:solidFill>
                  <a:srgbClr val="FFFFFF"/>
                </a:solidFill>
                <a:latin typeface="+mn-lt"/>
              </a:defRPr>
            </a:lvl1pPr>
          </a:lstStyle>
          <a:p>
            <a:pPr>
              <a:defRPr/>
            </a:pPr>
            <a:r>
              <a:rPr lang="en-US"/>
              <a:t>Suncoast PMI April 2012</a:t>
            </a:r>
            <a:endParaRPr lang="en-US">
              <a:solidFill>
                <a:srgbClr val="455560"/>
              </a:solidFill>
            </a:endParaRPr>
          </a:p>
        </p:txBody>
      </p:sp>
    </p:spTree>
  </p:cSld>
  <p:clrMapOvr>
    <a:masterClrMapping/>
  </p:clrMapOvr>
  <p:transition spd="slow" advClick="0" advTm="15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38100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524000"/>
            <a:ext cx="3810000" cy="4267200"/>
          </a:xfrm>
        </p:spPr>
        <p:txBody>
          <a:bodyPr>
            <a:normAutofit/>
          </a:bodyPr>
          <a:lstStyle/>
          <a:p>
            <a:pPr lvl="0"/>
            <a:r>
              <a:rPr lang="en-US" noProof="0" dirty="0" smtClean="0"/>
              <a:t>Click icon to add chart</a:t>
            </a:r>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81000"/>
            <a:ext cx="7772400" cy="53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Suncoast PMI April 2012</a:t>
            </a:r>
          </a:p>
        </p:txBody>
      </p:sp>
      <p:sp>
        <p:nvSpPr>
          <p:cNvPr id="1027" name="Rectangle 3"/>
          <p:cNvSpPr>
            <a:spLocks noGrp="1" noChangeArrowheads="1"/>
          </p:cNvSpPr>
          <p:nvPr>
            <p:ph type="body" idx="1"/>
          </p:nvPr>
        </p:nvSpPr>
        <p:spPr bwMode="auto">
          <a:xfrm>
            <a:off x="685800" y="1524000"/>
            <a:ext cx="77724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Date Placeholder 3"/>
          <p:cNvSpPr>
            <a:spLocks noGrp="1"/>
          </p:cNvSpPr>
          <p:nvPr>
            <p:ph type="dt" sz="quarter" idx="2"/>
          </p:nvPr>
        </p:nvSpPr>
        <p:spPr>
          <a:xfrm>
            <a:off x="1524000" y="6572250"/>
            <a:ext cx="2209800" cy="228600"/>
          </a:xfrm>
          <a:prstGeom prst="rect">
            <a:avLst/>
          </a:prstGeom>
        </p:spPr>
        <p:txBody>
          <a:bodyPr/>
          <a:lstStyle>
            <a:lvl1pPr eaLnBrk="0" hangingPunct="0">
              <a:defRPr sz="1050">
                <a:solidFill>
                  <a:srgbClr val="FFFFFF"/>
                </a:solidFill>
                <a:latin typeface="+mn-lt"/>
              </a:defRPr>
            </a:lvl1pPr>
          </a:lstStyle>
          <a:p>
            <a:pPr>
              <a:defRPr/>
            </a:pPr>
            <a:r>
              <a:rPr lang="en-US"/>
              <a:t>Presentation Title</a:t>
            </a: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0" r:id="rId3"/>
    <p:sldLayoutId id="2147483719" r:id="rId4"/>
    <p:sldLayoutId id="2147483718" r:id="rId5"/>
    <p:sldLayoutId id="2147483717" r:id="rId6"/>
    <p:sldLayoutId id="2147483716" r:id="rId7"/>
    <p:sldLayoutId id="2147483715" r:id="rId8"/>
    <p:sldLayoutId id="2147483714" r:id="rId9"/>
    <p:sldLayoutId id="2147483713" r:id="rId10"/>
    <p:sldLayoutId id="2147483712" r:id="rId11"/>
    <p:sldLayoutId id="2147483711" r:id="rId12"/>
  </p:sldLayoutIdLst>
  <p:transition spd="slow" advClick="0" advTm="15000">
    <p:fade/>
  </p:transition>
  <p:hf hdr="0" ftr="0" dt="0"/>
  <p:txStyles>
    <p:titleStyle>
      <a:lvl1pPr algn="l" rtl="0" eaLnBrk="0" fontAlgn="base" hangingPunct="0">
        <a:spcBef>
          <a:spcPct val="0"/>
        </a:spcBef>
        <a:spcAft>
          <a:spcPct val="0"/>
        </a:spcAft>
        <a:defRPr sz="2800" b="1">
          <a:solidFill>
            <a:srgbClr val="007AC2"/>
          </a:solidFill>
          <a:latin typeface="+mj-lt"/>
          <a:ea typeface="+mj-ea"/>
          <a:cs typeface="+mj-cs"/>
        </a:defRPr>
      </a:lvl1pPr>
      <a:lvl2pPr algn="l" rtl="0" eaLnBrk="0" fontAlgn="base" hangingPunct="0">
        <a:spcBef>
          <a:spcPct val="0"/>
        </a:spcBef>
        <a:spcAft>
          <a:spcPct val="0"/>
        </a:spcAft>
        <a:defRPr sz="2800" b="1">
          <a:solidFill>
            <a:srgbClr val="007AC2"/>
          </a:solidFill>
          <a:latin typeface="Arial" charset="0"/>
        </a:defRPr>
      </a:lvl2pPr>
      <a:lvl3pPr algn="l" rtl="0" eaLnBrk="0" fontAlgn="base" hangingPunct="0">
        <a:spcBef>
          <a:spcPct val="0"/>
        </a:spcBef>
        <a:spcAft>
          <a:spcPct val="0"/>
        </a:spcAft>
        <a:defRPr sz="2800" b="1">
          <a:solidFill>
            <a:srgbClr val="007AC2"/>
          </a:solidFill>
          <a:latin typeface="Arial" charset="0"/>
        </a:defRPr>
      </a:lvl3pPr>
      <a:lvl4pPr algn="l" rtl="0" eaLnBrk="0" fontAlgn="base" hangingPunct="0">
        <a:spcBef>
          <a:spcPct val="0"/>
        </a:spcBef>
        <a:spcAft>
          <a:spcPct val="0"/>
        </a:spcAft>
        <a:defRPr sz="2800" b="1">
          <a:solidFill>
            <a:srgbClr val="007AC2"/>
          </a:solidFill>
          <a:latin typeface="Arial" charset="0"/>
        </a:defRPr>
      </a:lvl4pPr>
      <a:lvl5pPr algn="l" rtl="0" eaLnBrk="0" fontAlgn="base" hangingPunct="0">
        <a:spcBef>
          <a:spcPct val="0"/>
        </a:spcBef>
        <a:spcAft>
          <a:spcPct val="0"/>
        </a:spcAft>
        <a:defRPr sz="2800" b="1">
          <a:solidFill>
            <a:srgbClr val="007AC2"/>
          </a:solidFill>
          <a:latin typeface="Arial" charset="0"/>
        </a:defRPr>
      </a:lvl5pPr>
      <a:lvl6pPr marL="457200" algn="l" rtl="0" eaLnBrk="1" fontAlgn="base" hangingPunct="1">
        <a:spcBef>
          <a:spcPct val="0"/>
        </a:spcBef>
        <a:spcAft>
          <a:spcPct val="0"/>
        </a:spcAft>
        <a:defRPr sz="2800" b="1">
          <a:solidFill>
            <a:srgbClr val="007AC2"/>
          </a:solidFill>
          <a:latin typeface="Arial" charset="0"/>
        </a:defRPr>
      </a:lvl6pPr>
      <a:lvl7pPr marL="914400" algn="l" rtl="0" eaLnBrk="1" fontAlgn="base" hangingPunct="1">
        <a:spcBef>
          <a:spcPct val="0"/>
        </a:spcBef>
        <a:spcAft>
          <a:spcPct val="0"/>
        </a:spcAft>
        <a:defRPr sz="2800" b="1">
          <a:solidFill>
            <a:srgbClr val="007AC2"/>
          </a:solidFill>
          <a:latin typeface="Arial" charset="0"/>
        </a:defRPr>
      </a:lvl7pPr>
      <a:lvl8pPr marL="1371600" algn="l" rtl="0" eaLnBrk="1" fontAlgn="base" hangingPunct="1">
        <a:spcBef>
          <a:spcPct val="0"/>
        </a:spcBef>
        <a:spcAft>
          <a:spcPct val="0"/>
        </a:spcAft>
        <a:defRPr sz="2800" b="1">
          <a:solidFill>
            <a:srgbClr val="007AC2"/>
          </a:solidFill>
          <a:latin typeface="Arial" charset="0"/>
        </a:defRPr>
      </a:lvl8pPr>
      <a:lvl9pPr marL="1828800" algn="l" rtl="0" eaLnBrk="1" fontAlgn="base" hangingPunct="1">
        <a:spcBef>
          <a:spcPct val="0"/>
        </a:spcBef>
        <a:spcAft>
          <a:spcPct val="0"/>
        </a:spcAft>
        <a:defRPr sz="2800" b="1">
          <a:solidFill>
            <a:srgbClr val="007AC2"/>
          </a:solidFill>
          <a:latin typeface="Arial" charset="0"/>
        </a:defRPr>
      </a:lvl9pPr>
    </p:titleStyle>
    <p:bodyStyle>
      <a:lvl1pPr marL="342900" indent="-342900" algn="l" rtl="0" eaLnBrk="0" fontAlgn="base" hangingPunct="0">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0" fontAlgn="base" hangingPunct="0">
        <a:lnSpc>
          <a:spcPct val="110000"/>
        </a:lnSpc>
        <a:spcBef>
          <a:spcPct val="20000"/>
        </a:spcBef>
        <a:spcAft>
          <a:spcPct val="0"/>
        </a:spcAft>
        <a:buChar char="–"/>
        <a:defRPr sz="2000">
          <a:solidFill>
            <a:srgbClr val="455560"/>
          </a:solidFill>
          <a:latin typeface="+mn-lt"/>
        </a:defRPr>
      </a:lvl2pPr>
      <a:lvl3pPr marL="1085850" indent="-228600" algn="l" rtl="0" eaLnBrk="0" fontAlgn="base" hangingPunct="0">
        <a:spcBef>
          <a:spcPct val="20000"/>
        </a:spcBef>
        <a:spcAft>
          <a:spcPct val="0"/>
        </a:spcAft>
        <a:buChar char="•"/>
        <a:defRPr sz="2000">
          <a:solidFill>
            <a:srgbClr val="455560"/>
          </a:solidFill>
          <a:latin typeface="+mn-lt"/>
        </a:defRPr>
      </a:lvl3pPr>
      <a:lvl4pPr marL="1428750" indent="-228600" algn="l" rtl="0" eaLnBrk="0" fontAlgn="base" hangingPunct="0">
        <a:spcBef>
          <a:spcPct val="20000"/>
        </a:spcBef>
        <a:spcAft>
          <a:spcPct val="0"/>
        </a:spcAft>
        <a:buChar char="–"/>
        <a:defRPr sz="2000">
          <a:solidFill>
            <a:srgbClr val="455560"/>
          </a:solidFill>
          <a:latin typeface="+mn-lt"/>
        </a:defRPr>
      </a:lvl4pPr>
      <a:lvl5pPr marL="1771650" indent="-228600" algn="l" rtl="0" eaLnBrk="0" fontAlgn="base" hangingPunct="0">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g"/><Relationship Id="rId10" Type="http://schemas.openxmlformats.org/officeDocument/2006/relationships/image" Target="../media/image20.jpeg"/><Relationship Id="rId4" Type="http://schemas.openxmlformats.org/officeDocument/2006/relationships/image" Target="../media/image15.jpg"/><Relationship Id="rId9"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jpeg"/><Relationship Id="rId7"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jpeg"/><Relationship Id="rId7"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48.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7.jpg"/><Relationship Id="rId5" Type="http://schemas.openxmlformats.org/officeDocument/2006/relationships/image" Target="../media/image46.jpe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7" Type="http://schemas.openxmlformats.org/officeDocument/2006/relationships/image" Target="../media/image52.png"/><Relationship Id="rId12"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5.png"/><Relationship Id="rId5" Type="http://schemas.openxmlformats.org/officeDocument/2006/relationships/image" Target="../media/image50.png"/><Relationship Id="rId10" Type="http://schemas.microsoft.com/office/2007/relationships/hdphoto" Target="../media/hdphoto1.wdp"/><Relationship Id="rId4" Type="http://schemas.openxmlformats.org/officeDocument/2006/relationships/image" Target="../media/image3.jpeg"/><Relationship Id="rId9"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8" name="Rectangle 4"/>
          <p:cNvSpPr>
            <a:spLocks noChangeArrowheads="1"/>
          </p:cNvSpPr>
          <p:nvPr/>
        </p:nvSpPr>
        <p:spPr bwMode="auto">
          <a:xfrm>
            <a:off x="990600" y="3200400"/>
            <a:ext cx="6934200" cy="1754326"/>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May 10, </a:t>
            </a:r>
            <a:r>
              <a:rPr lang="en-US" sz="3600" b="1" dirty="0" smtClean="0">
                <a:solidFill>
                  <a:srgbClr val="D39D60"/>
                </a:solidFill>
                <a:latin typeface="Copperplate Gothic Bold" pitchFamily="34" charset="0"/>
              </a:rPr>
              <a:t>2016 </a:t>
            </a:r>
            <a:endParaRPr lang="en-US" sz="3600" b="1" dirty="0">
              <a:solidFill>
                <a:srgbClr val="D39D60"/>
              </a:solidFill>
              <a:latin typeface="Copperplate Gothic Bold" pitchFamily="34" charset="0"/>
            </a:endParaRPr>
          </a:p>
          <a:p>
            <a:pPr algn="ctr">
              <a:lnSpc>
                <a:spcPct val="150000"/>
              </a:lnSpc>
            </a:pPr>
            <a:r>
              <a:rPr lang="en-US" sz="3600" b="1" dirty="0">
                <a:solidFill>
                  <a:srgbClr val="D39D60"/>
                </a:solidFill>
                <a:latin typeface="Copperplate Gothic Bold" pitchFamily="34" charset="0"/>
              </a:rPr>
              <a:t>Chapter Meeting</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9006" y="914400"/>
            <a:ext cx="6207194" cy="2362200"/>
          </a:xfrm>
          <a:prstGeom prst="rect">
            <a:avLst/>
          </a:prstGeom>
        </p:spPr>
      </p:pic>
    </p:spTree>
  </p:cSld>
  <p:clrMapOvr>
    <a:masterClrMapping/>
  </p:clrMapOvr>
  <p:transition spd="slow" advClick="0" advTm="400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8" name="Rectangle 4"/>
          <p:cNvSpPr>
            <a:spLocks noChangeArrowheads="1"/>
          </p:cNvSpPr>
          <p:nvPr/>
        </p:nvSpPr>
        <p:spPr bwMode="auto">
          <a:xfrm>
            <a:off x="990600" y="15240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Vision</a:t>
            </a:r>
            <a:endParaRPr lang="en-US" sz="3600" b="1" dirty="0">
              <a:solidFill>
                <a:srgbClr val="D39D60"/>
              </a:solidFill>
              <a:latin typeface="Copperplate Gothic Bold" pitchFamily="34" charset="0"/>
            </a:endParaRPr>
          </a:p>
        </p:txBody>
      </p:sp>
      <p:sp>
        <p:nvSpPr>
          <p:cNvPr id="2" name="TextBox 1"/>
          <p:cNvSpPr txBox="1"/>
          <p:nvPr/>
        </p:nvSpPr>
        <p:spPr>
          <a:xfrm>
            <a:off x="381000" y="2209800"/>
            <a:ext cx="8534400" cy="1295400"/>
          </a:xfrm>
          <a:prstGeom prst="rect">
            <a:avLst/>
          </a:prstGeom>
          <a:noFill/>
        </p:spPr>
        <p:txBody>
          <a:bodyPr wrap="square" rtlCol="0">
            <a:noAutofit/>
          </a:bodyPr>
          <a:lstStyle/>
          <a:p>
            <a:pPr algn="ctr"/>
            <a:r>
              <a:rPr lang="en-US" sz="2400" dirty="0" smtClean="0"/>
              <a:t>Local leadership and management embracing the PMI principles, values, and certifications as key components in organizational and individual success in the field of project management.</a:t>
            </a:r>
            <a:endParaRPr lang="en-US" sz="2400" dirty="0"/>
          </a:p>
        </p:txBody>
      </p:sp>
      <p:sp>
        <p:nvSpPr>
          <p:cNvPr id="5" name="Rectangle 4"/>
          <p:cNvSpPr>
            <a:spLocks noChangeArrowheads="1"/>
          </p:cNvSpPr>
          <p:nvPr/>
        </p:nvSpPr>
        <p:spPr bwMode="auto">
          <a:xfrm>
            <a:off x="990600" y="3743183"/>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Mission</a:t>
            </a:r>
            <a:endParaRPr lang="en-US" sz="3600" b="1" dirty="0">
              <a:solidFill>
                <a:srgbClr val="D39D60"/>
              </a:solidFill>
              <a:latin typeface="Copperplate Gothic Bold" pitchFamily="34" charset="0"/>
            </a:endParaRPr>
          </a:p>
        </p:txBody>
      </p:sp>
      <p:sp>
        <p:nvSpPr>
          <p:cNvPr id="6" name="TextBox 5"/>
          <p:cNvSpPr txBox="1"/>
          <p:nvPr/>
        </p:nvSpPr>
        <p:spPr>
          <a:xfrm>
            <a:off x="381000" y="4486417"/>
            <a:ext cx="8534400" cy="1295400"/>
          </a:xfrm>
          <a:prstGeom prst="rect">
            <a:avLst/>
          </a:prstGeom>
          <a:noFill/>
        </p:spPr>
        <p:txBody>
          <a:bodyPr wrap="square" rtlCol="0">
            <a:noAutofit/>
          </a:bodyPr>
          <a:lstStyle/>
          <a:p>
            <a:pPr algn="ctr"/>
            <a:r>
              <a:rPr lang="en-US" sz="2400" dirty="0" smtClean="0"/>
              <a:t>The Florida Suncoast PMI Chapter leads the local community in the advancement in the field of project management by promoting the PMI’s values and principles, as well as by organizing and facilitating activities to support individuals and organizations.</a:t>
            </a:r>
            <a:endParaRPr lang="en-US" sz="24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76200"/>
            <a:ext cx="4419600" cy="1681916"/>
          </a:xfrm>
          <a:prstGeom prst="rect">
            <a:avLst/>
          </a:prstGeom>
        </p:spPr>
      </p:pic>
    </p:spTree>
    <p:extLst>
      <p:ext uri="{BB962C8B-B14F-4D97-AF65-F5344CB8AC3E}">
        <p14:creationId xmlns:p14="http://schemas.microsoft.com/office/powerpoint/2010/main" val="1600244646"/>
      </p:ext>
    </p:extLst>
  </p:cSld>
  <p:clrMapOvr>
    <a:masterClrMapping/>
  </p:clrMapOvr>
  <p:transition spd="slow" advClick="0" advTm="400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txBox="1">
            <a:spLocks/>
          </p:cNvSpPr>
          <p:nvPr/>
        </p:nvSpPr>
        <p:spPr>
          <a:xfrm>
            <a:off x="152400" y="6516688"/>
            <a:ext cx="2667000" cy="228600"/>
          </a:xfrm>
          <a:prstGeom prst="rect">
            <a:avLst/>
          </a:prstGeom>
        </p:spPr>
        <p:txBody>
          <a:bodyPr/>
          <a:lstStyle/>
          <a:p>
            <a:pPr eaLnBrk="0" hangingPunct="0">
              <a:defRPr/>
            </a:pPr>
            <a:r>
              <a:rPr lang="en-US" sz="1050" dirty="0" smtClean="0">
                <a:solidFill>
                  <a:srgbClr val="FFFFFF"/>
                </a:solidFill>
                <a:latin typeface="+mn-lt"/>
              </a:rPr>
              <a:t>PMI Florida Suncoast</a:t>
            </a:r>
            <a:endParaRPr lang="en-US" sz="1050" dirty="0">
              <a:solidFill>
                <a:srgbClr val="455560"/>
              </a:solidFill>
              <a:latin typeface="+mn-lt"/>
            </a:endParaRPr>
          </a:p>
        </p:txBody>
      </p:sp>
      <p:sp>
        <p:nvSpPr>
          <p:cNvPr id="18437" name="TextBox 7"/>
          <p:cNvSpPr txBox="1">
            <a:spLocks noChangeArrowheads="1"/>
          </p:cNvSpPr>
          <p:nvPr/>
        </p:nvSpPr>
        <p:spPr bwMode="auto">
          <a:xfrm>
            <a:off x="8675688" y="6454775"/>
            <a:ext cx="268287" cy="276225"/>
          </a:xfrm>
          <a:prstGeom prst="rect">
            <a:avLst/>
          </a:prstGeom>
          <a:noFill/>
          <a:ln w="9525">
            <a:noFill/>
            <a:miter lim="800000"/>
            <a:headEnd/>
            <a:tailEnd/>
          </a:ln>
        </p:spPr>
        <p:txBody>
          <a:bodyPr wrap="none">
            <a:spAutoFit/>
          </a:bodyPr>
          <a:lstStyle/>
          <a:p>
            <a:r>
              <a:rPr lang="en-US" sz="1200">
                <a:solidFill>
                  <a:schemeClr val="bg1"/>
                </a:solidFill>
              </a:rPr>
              <a:t>2</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2269378"/>
            <a:ext cx="914400" cy="914400"/>
          </a:xfrm>
          <a:prstGeom prst="rect">
            <a:avLst/>
          </a:prstGeom>
        </p:spPr>
      </p:pic>
      <p:sp>
        <p:nvSpPr>
          <p:cNvPr id="8" name="Content Placeholder 1"/>
          <p:cNvSpPr>
            <a:spLocks noGrp="1"/>
          </p:cNvSpPr>
          <p:nvPr/>
        </p:nvSpPr>
        <p:spPr bwMode="auto">
          <a:xfrm>
            <a:off x="1295400" y="188912"/>
            <a:ext cx="6096000" cy="1106488"/>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buClr>
                <a:schemeClr val="tx2"/>
              </a:buClr>
              <a:buSzPct val="70000"/>
              <a:buFontTx/>
              <a:buNone/>
              <a:tabLst>
                <a:tab pos="2114550" algn="l"/>
              </a:tabLst>
              <a:defRPr/>
            </a:pPr>
            <a:r>
              <a:rPr lang="en-US" sz="2400" b="1" dirty="0" smtClean="0">
                <a:ln w="1905"/>
                <a:solidFill>
                  <a:srgbClr val="D39D60"/>
                </a:solidFill>
                <a:effectLst>
                  <a:innerShdw blurRad="69850" dist="43180" dir="5400000">
                    <a:srgbClr val="000000">
                      <a:alpha val="65000"/>
                    </a:srgbClr>
                  </a:innerShdw>
                </a:effectLst>
                <a:cs typeface="Arial" charset="0"/>
              </a:rPr>
              <a:t>PMI </a:t>
            </a:r>
            <a:r>
              <a:rPr lang="en-US" sz="2400" b="1" cap="small" dirty="0" smtClean="0">
                <a:ln w="1905"/>
                <a:solidFill>
                  <a:srgbClr val="D39D60"/>
                </a:solidFill>
                <a:effectLst>
                  <a:innerShdw blurRad="69850" dist="43180" dir="5400000">
                    <a:srgbClr val="000000">
                      <a:alpha val="65000"/>
                    </a:srgbClr>
                  </a:innerShdw>
                </a:effectLst>
                <a:cs typeface="Arial" charset="0"/>
              </a:rPr>
              <a:t>Florida Suncoast Chapter</a:t>
            </a:r>
          </a:p>
          <a:p>
            <a:pPr marL="0" indent="0" algn="ctr">
              <a:buClr>
                <a:schemeClr val="tx2"/>
              </a:buClr>
              <a:buSzPct val="70000"/>
              <a:buFontTx/>
              <a:buNone/>
              <a:tabLst>
                <a:tab pos="2114550" algn="l"/>
              </a:tabLst>
              <a:defRPr/>
            </a:pPr>
            <a:r>
              <a:rPr lang="en-US" sz="2400" b="1" cap="small" dirty="0" smtClean="0">
                <a:ln w="1905"/>
                <a:solidFill>
                  <a:srgbClr val="D39D60"/>
                </a:solidFill>
                <a:effectLst>
                  <a:innerShdw blurRad="69850" dist="43180" dir="5400000">
                    <a:srgbClr val="000000">
                      <a:alpha val="65000"/>
                    </a:srgbClr>
                  </a:innerShdw>
                </a:effectLst>
                <a:cs typeface="Arial" charset="0"/>
              </a:rPr>
              <a:t>Board </a:t>
            </a:r>
            <a:r>
              <a:rPr lang="en-US" sz="2400" b="1" cap="small" dirty="0">
                <a:ln w="1905"/>
                <a:solidFill>
                  <a:srgbClr val="D39D60"/>
                </a:solidFill>
                <a:effectLst>
                  <a:innerShdw blurRad="69850" dist="43180" dir="5400000">
                    <a:srgbClr val="000000">
                      <a:alpha val="65000"/>
                    </a:srgbClr>
                  </a:innerShdw>
                </a:effectLst>
                <a:cs typeface="Arial" charset="0"/>
              </a:rPr>
              <a:t>of Directors </a:t>
            </a:r>
            <a:r>
              <a:rPr lang="en-US" sz="2400" b="1" dirty="0" smtClean="0">
                <a:ln w="1905"/>
                <a:solidFill>
                  <a:srgbClr val="D39D60"/>
                </a:solidFill>
                <a:effectLst>
                  <a:innerShdw blurRad="69850" dist="43180" dir="5400000">
                    <a:srgbClr val="000000">
                      <a:alpha val="65000"/>
                    </a:srgbClr>
                  </a:innerShdw>
                </a:effectLst>
                <a:cs typeface="Arial" charset="0"/>
              </a:rPr>
              <a:t>2016-2017</a:t>
            </a:r>
            <a:endParaRPr lang="en-US" i="1" dirty="0">
              <a:solidFill>
                <a:srgbClr val="FF0000"/>
              </a:solidFill>
              <a:latin typeface="Calibri" pitchFamily="34" charset="0"/>
              <a:cs typeface="Calibri" pitchFamily="34" charset="0"/>
            </a:endParaRPr>
          </a:p>
        </p:txBody>
      </p:sp>
      <p:sp>
        <p:nvSpPr>
          <p:cNvPr id="10" name="Content Placeholder 1"/>
          <p:cNvSpPr>
            <a:spLocks noGrp="1"/>
          </p:cNvSpPr>
          <p:nvPr/>
        </p:nvSpPr>
        <p:spPr bwMode="auto">
          <a:xfrm>
            <a:off x="457200" y="3202826"/>
            <a:ext cx="1676400"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a:solidFill>
                  <a:schemeClr val="tx1"/>
                </a:solidFill>
                <a:latin typeface="Calibri" pitchFamily="34" charset="0"/>
                <a:cs typeface="Calibri" pitchFamily="34" charset="0"/>
              </a:rPr>
              <a:t>Bill </a:t>
            </a:r>
            <a:r>
              <a:rPr lang="en-US" dirty="0" smtClean="0">
                <a:solidFill>
                  <a:schemeClr val="tx1"/>
                </a:solidFill>
                <a:latin typeface="Calibri" pitchFamily="34" charset="0"/>
                <a:cs typeface="Calibri" pitchFamily="34" charset="0"/>
              </a:rPr>
              <a:t>Wagner</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President</a:t>
            </a:r>
            <a:endParaRPr lang="en-US" i="1" dirty="0">
              <a:solidFill>
                <a:srgbClr val="FF0000"/>
              </a:solidFill>
              <a:latin typeface="Calibri" pitchFamily="34" charset="0"/>
              <a:cs typeface="Calibri" pitchFamily="34"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1" y="2212228"/>
            <a:ext cx="846667" cy="914400"/>
          </a:xfrm>
          <a:prstGeom prst="rect">
            <a:avLst/>
          </a:prstGeom>
        </p:spPr>
      </p:pic>
      <p:sp>
        <p:nvSpPr>
          <p:cNvPr id="11" name="Content Placeholder 1"/>
          <p:cNvSpPr>
            <a:spLocks noGrp="1"/>
          </p:cNvSpPr>
          <p:nvPr/>
        </p:nvSpPr>
        <p:spPr bwMode="auto">
          <a:xfrm>
            <a:off x="2590800" y="3145674"/>
            <a:ext cx="1752600"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Frank Coleman</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VP of Finance</a:t>
            </a:r>
            <a:endParaRPr lang="en-US" i="1" dirty="0">
              <a:solidFill>
                <a:srgbClr val="FF0000"/>
              </a:solidFill>
              <a:latin typeface="Calibri" pitchFamily="34" charset="0"/>
              <a:cs typeface="Calibri" pitchFamily="34" charset="0"/>
            </a:endParaRP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85309" y="2226515"/>
            <a:ext cx="914400" cy="914400"/>
          </a:xfrm>
          <a:prstGeom prst="rect">
            <a:avLst/>
          </a:prstGeom>
        </p:spPr>
      </p:pic>
      <p:sp>
        <p:nvSpPr>
          <p:cNvPr id="12" name="Content Placeholder 1"/>
          <p:cNvSpPr>
            <a:spLocks noGrp="1"/>
          </p:cNvSpPr>
          <p:nvPr/>
        </p:nvSpPr>
        <p:spPr bwMode="auto">
          <a:xfrm>
            <a:off x="4724400" y="3174250"/>
            <a:ext cx="1905000"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Janine Traycheff</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VP of Administration</a:t>
            </a:r>
            <a:endParaRPr lang="en-US" i="1" dirty="0">
              <a:solidFill>
                <a:srgbClr val="FF0000"/>
              </a:solidFill>
              <a:latin typeface="Calibri" pitchFamily="34" charset="0"/>
              <a:cs typeface="Calibri" pitchFamily="34" charset="0"/>
            </a:endParaRPr>
          </a:p>
        </p:txBody>
      </p:sp>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l="3600" t="3600" r="3600" b="3600"/>
          <a:stretch/>
        </p:blipFill>
        <p:spPr>
          <a:xfrm>
            <a:off x="7329488" y="2209800"/>
            <a:ext cx="914400" cy="914400"/>
          </a:xfrm>
          <a:prstGeom prst="rect">
            <a:avLst/>
          </a:prstGeom>
        </p:spPr>
      </p:pic>
      <p:sp>
        <p:nvSpPr>
          <p:cNvPr id="14" name="Content Placeholder 1"/>
          <p:cNvSpPr>
            <a:spLocks noGrp="1"/>
          </p:cNvSpPr>
          <p:nvPr/>
        </p:nvSpPr>
        <p:spPr bwMode="auto">
          <a:xfrm>
            <a:off x="6858000" y="3131386"/>
            <a:ext cx="1905000"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Wendy Peacock</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Volunteer Leadership Chair</a:t>
            </a:r>
            <a:endParaRPr lang="en-US" i="1" dirty="0">
              <a:solidFill>
                <a:srgbClr val="FF0000"/>
              </a:solidFill>
              <a:latin typeface="Calibri" pitchFamily="34" charset="0"/>
              <a:cs typeface="Calibri" pitchFamily="34" charset="0"/>
            </a:endParaRPr>
          </a:p>
        </p:txBody>
      </p:sp>
    </p:spTree>
    <p:extLst>
      <p:ext uri="{BB962C8B-B14F-4D97-AF65-F5344CB8AC3E}">
        <p14:creationId xmlns:p14="http://schemas.microsoft.com/office/powerpoint/2010/main" val="4232382868"/>
      </p:ext>
    </p:extLst>
  </p:cSld>
  <p:clrMapOvr>
    <a:masterClrMapping/>
  </p:clrMapOvr>
  <p:transition spd="slow" advTm="400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txBox="1">
            <a:spLocks/>
          </p:cNvSpPr>
          <p:nvPr/>
        </p:nvSpPr>
        <p:spPr>
          <a:xfrm>
            <a:off x="152400" y="6516688"/>
            <a:ext cx="2667000" cy="228600"/>
          </a:xfrm>
          <a:prstGeom prst="rect">
            <a:avLst/>
          </a:prstGeom>
        </p:spPr>
        <p:txBody>
          <a:bodyPr/>
          <a:lstStyle/>
          <a:p>
            <a:pPr eaLnBrk="0" hangingPunct="0">
              <a:defRPr/>
            </a:pPr>
            <a:r>
              <a:rPr lang="en-US" sz="1050" dirty="0" smtClean="0">
                <a:solidFill>
                  <a:srgbClr val="FFFFFF"/>
                </a:solidFill>
                <a:latin typeface="+mn-lt"/>
              </a:rPr>
              <a:t>PMI Florida Suncoast</a:t>
            </a:r>
            <a:endParaRPr lang="en-US" sz="1050" dirty="0">
              <a:solidFill>
                <a:srgbClr val="455560"/>
              </a:solidFill>
              <a:latin typeface="+mn-lt"/>
            </a:endParaRPr>
          </a:p>
        </p:txBody>
      </p:sp>
      <p:sp>
        <p:nvSpPr>
          <p:cNvPr id="18437" name="TextBox 7"/>
          <p:cNvSpPr txBox="1">
            <a:spLocks noChangeArrowheads="1"/>
          </p:cNvSpPr>
          <p:nvPr/>
        </p:nvSpPr>
        <p:spPr bwMode="auto">
          <a:xfrm>
            <a:off x="8675688" y="6454775"/>
            <a:ext cx="268287" cy="276225"/>
          </a:xfrm>
          <a:prstGeom prst="rect">
            <a:avLst/>
          </a:prstGeom>
          <a:noFill/>
          <a:ln w="9525">
            <a:noFill/>
            <a:miter lim="800000"/>
            <a:headEnd/>
            <a:tailEnd/>
          </a:ln>
        </p:spPr>
        <p:txBody>
          <a:bodyPr wrap="none">
            <a:spAutoFit/>
          </a:bodyPr>
          <a:lstStyle/>
          <a:p>
            <a:r>
              <a:rPr lang="en-US" sz="1200">
                <a:solidFill>
                  <a:schemeClr val="bg1"/>
                </a:solidFill>
              </a:rPr>
              <a:t>2</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
        <p:nvSpPr>
          <p:cNvPr id="8" name="Content Placeholder 1"/>
          <p:cNvSpPr>
            <a:spLocks noGrp="1"/>
          </p:cNvSpPr>
          <p:nvPr/>
        </p:nvSpPr>
        <p:spPr bwMode="auto">
          <a:xfrm>
            <a:off x="1295400" y="188912"/>
            <a:ext cx="6096000" cy="1106488"/>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buClr>
                <a:schemeClr val="tx2"/>
              </a:buClr>
              <a:buSzPct val="70000"/>
              <a:buFontTx/>
              <a:buNone/>
              <a:tabLst>
                <a:tab pos="2114550" algn="l"/>
              </a:tabLst>
              <a:defRPr/>
            </a:pPr>
            <a:r>
              <a:rPr lang="en-US" sz="2400" b="1" dirty="0" smtClean="0">
                <a:ln w="1905"/>
                <a:solidFill>
                  <a:srgbClr val="D39D60"/>
                </a:solidFill>
                <a:effectLst>
                  <a:innerShdw blurRad="69850" dist="43180" dir="5400000">
                    <a:srgbClr val="000000">
                      <a:alpha val="65000"/>
                    </a:srgbClr>
                  </a:innerShdw>
                </a:effectLst>
                <a:cs typeface="Arial" charset="0"/>
              </a:rPr>
              <a:t>PMI </a:t>
            </a:r>
            <a:r>
              <a:rPr lang="en-US" sz="2400" b="1" cap="small" dirty="0" smtClean="0">
                <a:ln w="1905"/>
                <a:solidFill>
                  <a:srgbClr val="D39D60"/>
                </a:solidFill>
                <a:effectLst>
                  <a:innerShdw blurRad="69850" dist="43180" dir="5400000">
                    <a:srgbClr val="000000">
                      <a:alpha val="65000"/>
                    </a:srgbClr>
                  </a:innerShdw>
                </a:effectLst>
                <a:cs typeface="Arial" charset="0"/>
              </a:rPr>
              <a:t>Florida Suncoast Chapter</a:t>
            </a:r>
          </a:p>
          <a:p>
            <a:pPr marL="0" indent="0" algn="ctr">
              <a:buClr>
                <a:schemeClr val="tx2"/>
              </a:buClr>
              <a:buSzPct val="70000"/>
              <a:buFontTx/>
              <a:buNone/>
              <a:tabLst>
                <a:tab pos="2114550" algn="l"/>
              </a:tabLst>
              <a:defRPr/>
            </a:pPr>
            <a:r>
              <a:rPr lang="en-US" sz="2400" b="1" cap="small" dirty="0" smtClean="0">
                <a:ln w="1905"/>
                <a:solidFill>
                  <a:srgbClr val="D39D60"/>
                </a:solidFill>
                <a:effectLst>
                  <a:innerShdw blurRad="69850" dist="43180" dir="5400000">
                    <a:srgbClr val="000000">
                      <a:alpha val="65000"/>
                    </a:srgbClr>
                  </a:innerShdw>
                </a:effectLst>
                <a:cs typeface="Arial" charset="0"/>
              </a:rPr>
              <a:t>Board </a:t>
            </a:r>
            <a:r>
              <a:rPr lang="en-US" sz="2400" b="1" cap="small" dirty="0">
                <a:ln w="1905"/>
                <a:solidFill>
                  <a:srgbClr val="D39D60"/>
                </a:solidFill>
                <a:effectLst>
                  <a:innerShdw blurRad="69850" dist="43180" dir="5400000">
                    <a:srgbClr val="000000">
                      <a:alpha val="65000"/>
                    </a:srgbClr>
                  </a:innerShdw>
                </a:effectLst>
                <a:cs typeface="Arial" charset="0"/>
              </a:rPr>
              <a:t>of Directors </a:t>
            </a:r>
            <a:r>
              <a:rPr lang="en-US" sz="2400" b="1" dirty="0" smtClean="0">
                <a:ln w="1905"/>
                <a:solidFill>
                  <a:srgbClr val="D39D60"/>
                </a:solidFill>
                <a:effectLst>
                  <a:innerShdw blurRad="69850" dist="43180" dir="5400000">
                    <a:srgbClr val="000000">
                      <a:alpha val="65000"/>
                    </a:srgbClr>
                  </a:innerShdw>
                </a:effectLst>
                <a:cs typeface="Arial" charset="0"/>
              </a:rPr>
              <a:t>2016-2017</a:t>
            </a:r>
            <a:endParaRPr lang="en-US" i="1" dirty="0">
              <a:solidFill>
                <a:srgbClr val="FF0000"/>
              </a:solidFill>
              <a:latin typeface="Calibri" pitchFamily="34" charset="0"/>
              <a:cs typeface="Calibri" pitchFamily="34" charset="0"/>
            </a:endParaRPr>
          </a:p>
        </p:txBody>
      </p:sp>
      <p:pic>
        <p:nvPicPr>
          <p:cNvPr id="1026" name="Picture 2" descr="https://media.licdn.com/media/AAEAAQAAAAAAAAP3AAAAJDM2ZDUyZjhiLWE5ZTYtNGYyMC1iNTVkLTRlY2RmNTE5MTA5YQ.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85925" y="1820068"/>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7" name="Content Placeholder 1"/>
          <p:cNvSpPr>
            <a:spLocks noGrp="1"/>
          </p:cNvSpPr>
          <p:nvPr/>
        </p:nvSpPr>
        <p:spPr bwMode="auto">
          <a:xfrm>
            <a:off x="1219200" y="2743200"/>
            <a:ext cx="1828800"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Danita Downey</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VP of Logistics</a:t>
            </a:r>
            <a:endParaRPr lang="en-US" i="1" dirty="0">
              <a:solidFill>
                <a:srgbClr val="FF0000"/>
              </a:solidFill>
              <a:latin typeface="Calibri" pitchFamily="34" charset="0"/>
              <a:cs typeface="Calibri" pitchFamily="34" charset="0"/>
            </a:endParaRP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29088" y="1752600"/>
            <a:ext cx="914400" cy="914400"/>
          </a:xfrm>
          <a:prstGeom prst="rect">
            <a:avLst/>
          </a:prstGeom>
        </p:spPr>
      </p:pic>
      <p:sp>
        <p:nvSpPr>
          <p:cNvPr id="19" name="Content Placeholder 1"/>
          <p:cNvSpPr>
            <a:spLocks noGrp="1"/>
          </p:cNvSpPr>
          <p:nvPr/>
        </p:nvSpPr>
        <p:spPr bwMode="auto">
          <a:xfrm>
            <a:off x="3476623" y="2667000"/>
            <a:ext cx="2314577"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Catalina </a:t>
            </a:r>
            <a:r>
              <a:rPr lang="en-US" dirty="0" err="1" smtClean="0">
                <a:solidFill>
                  <a:schemeClr val="tx1"/>
                </a:solidFill>
                <a:latin typeface="Calibri" pitchFamily="34" charset="0"/>
                <a:cs typeface="Calibri" pitchFamily="34" charset="0"/>
              </a:rPr>
              <a:t>McChesney</a:t>
            </a:r>
            <a:endParaRPr lang="en-US" dirty="0" smtClean="0">
              <a:solidFill>
                <a:schemeClr val="tx1"/>
              </a:solidFill>
              <a:latin typeface="Calibri" pitchFamily="34" charset="0"/>
              <a:cs typeface="Calibri" pitchFamily="34" charset="0"/>
            </a:endParaRP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VP of Communications</a:t>
            </a:r>
            <a:endParaRPr lang="en-US" i="1" dirty="0">
              <a:solidFill>
                <a:srgbClr val="FF0000"/>
              </a:solidFill>
              <a:latin typeface="Calibri" pitchFamily="34" charset="0"/>
              <a:cs typeface="Calibri" pitchFamily="34" charset="0"/>
            </a:endParaRPr>
          </a:p>
        </p:txBody>
      </p:sp>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19876" y="1752600"/>
            <a:ext cx="914400" cy="914400"/>
          </a:xfrm>
          <a:prstGeom prst="rect">
            <a:avLst/>
          </a:prstGeom>
        </p:spPr>
      </p:pic>
      <p:sp>
        <p:nvSpPr>
          <p:cNvPr id="21" name="Content Placeholder 1"/>
          <p:cNvSpPr>
            <a:spLocks noGrp="1"/>
          </p:cNvSpPr>
          <p:nvPr/>
        </p:nvSpPr>
        <p:spPr bwMode="auto">
          <a:xfrm>
            <a:off x="5915023" y="2681287"/>
            <a:ext cx="2314577"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Carolyn </a:t>
            </a:r>
            <a:r>
              <a:rPr lang="en-US" dirty="0" err="1" smtClean="0">
                <a:solidFill>
                  <a:schemeClr val="tx1"/>
                </a:solidFill>
                <a:latin typeface="Calibri" pitchFamily="34" charset="0"/>
                <a:cs typeface="Calibri" pitchFamily="34" charset="0"/>
              </a:rPr>
              <a:t>Shope</a:t>
            </a:r>
            <a:endParaRPr lang="en-US" dirty="0" smtClean="0">
              <a:solidFill>
                <a:schemeClr val="tx1"/>
              </a:solidFill>
              <a:latin typeface="Calibri" pitchFamily="34" charset="0"/>
              <a:cs typeface="Calibri" pitchFamily="34" charset="0"/>
            </a:endParaRP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VP of Marketing</a:t>
            </a:r>
            <a:endParaRPr lang="en-US" i="1" dirty="0">
              <a:solidFill>
                <a:srgbClr val="FF0000"/>
              </a:solidFill>
              <a:latin typeface="Calibri" pitchFamily="34" charset="0"/>
              <a:cs typeface="Calibri" pitchFamily="34" charset="0"/>
            </a:endParaRPr>
          </a:p>
        </p:txBody>
      </p:sp>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29400" y="4191000"/>
            <a:ext cx="914400" cy="914400"/>
          </a:xfrm>
          <a:prstGeom prst="rect">
            <a:avLst/>
          </a:prstGeom>
        </p:spPr>
      </p:pic>
      <p:sp>
        <p:nvSpPr>
          <p:cNvPr id="23" name="Content Placeholder 1"/>
          <p:cNvSpPr>
            <a:spLocks noGrp="1"/>
          </p:cNvSpPr>
          <p:nvPr/>
        </p:nvSpPr>
        <p:spPr bwMode="auto">
          <a:xfrm>
            <a:off x="5943600" y="5119687"/>
            <a:ext cx="2314577"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Annemarie Wolfe</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VP of Technology / E-Commerce</a:t>
            </a:r>
            <a:endParaRPr lang="en-US" i="1" dirty="0">
              <a:solidFill>
                <a:srgbClr val="FF0000"/>
              </a:solidFill>
              <a:latin typeface="Calibri" pitchFamily="34" charset="0"/>
              <a:cs typeface="Calibri" pitchFamily="34" charset="0"/>
            </a:endParaRPr>
          </a:p>
        </p:txBody>
      </p:sp>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77915" y="4191000"/>
            <a:ext cx="770021" cy="914400"/>
          </a:xfrm>
          <a:prstGeom prst="rect">
            <a:avLst/>
          </a:prstGeom>
        </p:spPr>
      </p:pic>
      <p:sp>
        <p:nvSpPr>
          <p:cNvPr id="24" name="Content Placeholder 1"/>
          <p:cNvSpPr>
            <a:spLocks noGrp="1"/>
          </p:cNvSpPr>
          <p:nvPr/>
        </p:nvSpPr>
        <p:spPr bwMode="auto">
          <a:xfrm>
            <a:off x="1143000" y="5105400"/>
            <a:ext cx="2014536"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Leila Castellanos</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VP of Membership</a:t>
            </a:r>
            <a:endParaRPr lang="en-US" i="1" dirty="0">
              <a:solidFill>
                <a:srgbClr val="FF0000"/>
              </a:solidFill>
              <a:latin typeface="Calibri" pitchFamily="34" charset="0"/>
              <a:cs typeface="Calibri" pitchFamily="34" charset="0"/>
            </a:endParaRPr>
          </a:p>
        </p:txBody>
      </p:sp>
      <p:pic>
        <p:nvPicPr>
          <p:cNvPr id="20" name="Picture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00526" y="4191000"/>
            <a:ext cx="914400" cy="914400"/>
          </a:xfrm>
          <a:prstGeom prst="rect">
            <a:avLst/>
          </a:prstGeom>
        </p:spPr>
      </p:pic>
      <p:sp>
        <p:nvSpPr>
          <p:cNvPr id="26" name="Content Placeholder 1"/>
          <p:cNvSpPr>
            <a:spLocks noGrp="1"/>
          </p:cNvSpPr>
          <p:nvPr/>
        </p:nvSpPr>
        <p:spPr bwMode="auto">
          <a:xfrm>
            <a:off x="3667128" y="5105400"/>
            <a:ext cx="2014536"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Anthony Aguilar</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VP of Special Events</a:t>
            </a:r>
            <a:endParaRPr lang="en-US" i="1" dirty="0">
              <a:solidFill>
                <a:srgbClr val="FF0000"/>
              </a:solidFill>
              <a:latin typeface="Calibri" pitchFamily="34" charset="0"/>
              <a:cs typeface="Calibri" pitchFamily="34" charset="0"/>
            </a:endParaRPr>
          </a:p>
        </p:txBody>
      </p:sp>
    </p:spTree>
    <p:extLst>
      <p:ext uri="{BB962C8B-B14F-4D97-AF65-F5344CB8AC3E}">
        <p14:creationId xmlns:p14="http://schemas.microsoft.com/office/powerpoint/2010/main" val="758557881"/>
      </p:ext>
    </p:extLst>
  </p:cSld>
  <p:clrMapOvr>
    <a:masterClrMapping/>
  </p:clrMapOvr>
  <p:transition spd="slow" advTm="4000">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s://media.licdn.com/media/p/5/005/07f/29a/3cc7b7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200" y="4191000"/>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7260" y="4191000"/>
            <a:ext cx="914400" cy="9144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34000" y="4191000"/>
            <a:ext cx="914400" cy="91440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7852" y="1752600"/>
            <a:ext cx="914400" cy="914400"/>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04860" y="1752600"/>
            <a:ext cx="914400" cy="914400"/>
          </a:xfrm>
          <a:prstGeom prst="rect">
            <a:avLst/>
          </a:prstGeom>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76400" y="1762540"/>
            <a:ext cx="914400" cy="914400"/>
          </a:xfrm>
          <a:prstGeom prst="rect">
            <a:avLst/>
          </a:prstGeom>
        </p:spPr>
      </p:pic>
      <p:sp>
        <p:nvSpPr>
          <p:cNvPr id="5" name="Date Placeholder 3"/>
          <p:cNvSpPr txBox="1">
            <a:spLocks/>
          </p:cNvSpPr>
          <p:nvPr/>
        </p:nvSpPr>
        <p:spPr>
          <a:xfrm>
            <a:off x="152400" y="6516688"/>
            <a:ext cx="2667000" cy="228600"/>
          </a:xfrm>
          <a:prstGeom prst="rect">
            <a:avLst/>
          </a:prstGeom>
        </p:spPr>
        <p:txBody>
          <a:bodyPr/>
          <a:lstStyle/>
          <a:p>
            <a:pPr eaLnBrk="0" hangingPunct="0">
              <a:defRPr/>
            </a:pPr>
            <a:r>
              <a:rPr lang="en-US" sz="1050" dirty="0" smtClean="0">
                <a:solidFill>
                  <a:srgbClr val="FFFFFF"/>
                </a:solidFill>
                <a:latin typeface="+mn-lt"/>
              </a:rPr>
              <a:t>PMI Florida Suncoast</a:t>
            </a:r>
            <a:endParaRPr lang="en-US" sz="1050" dirty="0">
              <a:solidFill>
                <a:srgbClr val="455560"/>
              </a:solidFill>
              <a:latin typeface="+mn-lt"/>
            </a:endParaRPr>
          </a:p>
        </p:txBody>
      </p:sp>
      <p:sp>
        <p:nvSpPr>
          <p:cNvPr id="18437" name="TextBox 7"/>
          <p:cNvSpPr txBox="1">
            <a:spLocks noChangeArrowheads="1"/>
          </p:cNvSpPr>
          <p:nvPr/>
        </p:nvSpPr>
        <p:spPr bwMode="auto">
          <a:xfrm>
            <a:off x="8675688" y="6454775"/>
            <a:ext cx="268287" cy="276225"/>
          </a:xfrm>
          <a:prstGeom prst="rect">
            <a:avLst/>
          </a:prstGeom>
          <a:noFill/>
          <a:ln w="9525">
            <a:noFill/>
            <a:miter lim="800000"/>
            <a:headEnd/>
            <a:tailEnd/>
          </a:ln>
        </p:spPr>
        <p:txBody>
          <a:bodyPr wrap="none">
            <a:spAutoFit/>
          </a:bodyPr>
          <a:lstStyle/>
          <a:p>
            <a:r>
              <a:rPr lang="en-US" sz="1200">
                <a:solidFill>
                  <a:schemeClr val="bg1"/>
                </a:solidFill>
              </a:rPr>
              <a:t>2</a:t>
            </a:r>
          </a:p>
        </p:txBody>
      </p:sp>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
        <p:nvSpPr>
          <p:cNvPr id="8" name="Content Placeholder 1"/>
          <p:cNvSpPr>
            <a:spLocks noGrp="1"/>
          </p:cNvSpPr>
          <p:nvPr/>
        </p:nvSpPr>
        <p:spPr bwMode="auto">
          <a:xfrm>
            <a:off x="1295400" y="188912"/>
            <a:ext cx="6096000" cy="1106488"/>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buClr>
                <a:schemeClr val="tx2"/>
              </a:buClr>
              <a:buSzPct val="70000"/>
              <a:buFontTx/>
              <a:buNone/>
              <a:tabLst>
                <a:tab pos="2114550" algn="l"/>
              </a:tabLst>
              <a:defRPr/>
            </a:pPr>
            <a:r>
              <a:rPr lang="en-US" sz="2400" b="1" dirty="0" smtClean="0">
                <a:ln w="1905"/>
                <a:solidFill>
                  <a:srgbClr val="D39D60"/>
                </a:solidFill>
                <a:effectLst>
                  <a:innerShdw blurRad="69850" dist="43180" dir="5400000">
                    <a:srgbClr val="000000">
                      <a:alpha val="65000"/>
                    </a:srgbClr>
                  </a:innerShdw>
                </a:effectLst>
                <a:cs typeface="Arial" charset="0"/>
              </a:rPr>
              <a:t>PMI </a:t>
            </a:r>
            <a:r>
              <a:rPr lang="en-US" sz="2400" b="1" cap="small" dirty="0" smtClean="0">
                <a:ln w="1905"/>
                <a:solidFill>
                  <a:srgbClr val="D39D60"/>
                </a:solidFill>
                <a:effectLst>
                  <a:innerShdw blurRad="69850" dist="43180" dir="5400000">
                    <a:srgbClr val="000000">
                      <a:alpha val="65000"/>
                    </a:srgbClr>
                  </a:innerShdw>
                </a:effectLst>
                <a:cs typeface="Arial" charset="0"/>
              </a:rPr>
              <a:t>Florida Suncoast Chapter</a:t>
            </a:r>
          </a:p>
          <a:p>
            <a:pPr marL="0" indent="0" algn="ctr">
              <a:buClr>
                <a:schemeClr val="tx2"/>
              </a:buClr>
              <a:buSzPct val="70000"/>
              <a:buFontTx/>
              <a:buNone/>
              <a:tabLst>
                <a:tab pos="2114550" algn="l"/>
              </a:tabLst>
              <a:defRPr/>
            </a:pPr>
            <a:r>
              <a:rPr lang="en-US" sz="2400" b="1" cap="small" dirty="0" smtClean="0">
                <a:ln w="1905"/>
                <a:solidFill>
                  <a:srgbClr val="D39D60"/>
                </a:solidFill>
                <a:effectLst>
                  <a:innerShdw blurRad="69850" dist="43180" dir="5400000">
                    <a:srgbClr val="000000">
                      <a:alpha val="65000"/>
                    </a:srgbClr>
                  </a:innerShdw>
                </a:effectLst>
                <a:cs typeface="Arial" charset="0"/>
              </a:rPr>
              <a:t>Volunteer Leaders </a:t>
            </a:r>
            <a:r>
              <a:rPr lang="en-US" sz="2400" b="1" dirty="0" smtClean="0">
                <a:ln w="1905"/>
                <a:solidFill>
                  <a:srgbClr val="D39D60"/>
                </a:solidFill>
                <a:effectLst>
                  <a:innerShdw blurRad="69850" dist="43180" dir="5400000">
                    <a:srgbClr val="000000">
                      <a:alpha val="65000"/>
                    </a:srgbClr>
                  </a:innerShdw>
                </a:effectLst>
                <a:cs typeface="Arial" charset="0"/>
              </a:rPr>
              <a:t>2016-2017</a:t>
            </a:r>
            <a:endParaRPr lang="en-US" i="1" dirty="0">
              <a:solidFill>
                <a:srgbClr val="FF0000"/>
              </a:solidFill>
              <a:latin typeface="Calibri" pitchFamily="34" charset="0"/>
              <a:cs typeface="Calibri" pitchFamily="34" charset="0"/>
            </a:endParaRPr>
          </a:p>
        </p:txBody>
      </p:sp>
      <p:sp>
        <p:nvSpPr>
          <p:cNvPr id="17" name="Content Placeholder 1"/>
          <p:cNvSpPr>
            <a:spLocks noGrp="1"/>
          </p:cNvSpPr>
          <p:nvPr/>
        </p:nvSpPr>
        <p:spPr bwMode="auto">
          <a:xfrm>
            <a:off x="1219200" y="2676940"/>
            <a:ext cx="1828800"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Scott McCance</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Initiative Leader</a:t>
            </a:r>
            <a:endParaRPr lang="en-US" i="1" dirty="0">
              <a:solidFill>
                <a:srgbClr val="FF0000"/>
              </a:solidFill>
              <a:latin typeface="Calibri" pitchFamily="34" charset="0"/>
              <a:cs typeface="Calibri" pitchFamily="34" charset="0"/>
            </a:endParaRPr>
          </a:p>
        </p:txBody>
      </p:sp>
      <p:sp>
        <p:nvSpPr>
          <p:cNvPr id="19" name="Content Placeholder 1"/>
          <p:cNvSpPr>
            <a:spLocks noGrp="1"/>
          </p:cNvSpPr>
          <p:nvPr/>
        </p:nvSpPr>
        <p:spPr bwMode="auto">
          <a:xfrm>
            <a:off x="3657600" y="2667000"/>
            <a:ext cx="1838326"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Sarah Reper</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Initiative Leader</a:t>
            </a:r>
            <a:endParaRPr lang="en-US" i="1" dirty="0">
              <a:solidFill>
                <a:srgbClr val="FF0000"/>
              </a:solidFill>
              <a:latin typeface="Calibri" pitchFamily="34" charset="0"/>
              <a:cs typeface="Calibri" pitchFamily="34" charset="0"/>
            </a:endParaRPr>
          </a:p>
        </p:txBody>
      </p:sp>
      <p:sp>
        <p:nvSpPr>
          <p:cNvPr id="21" name="Content Placeholder 1"/>
          <p:cNvSpPr>
            <a:spLocks noGrp="1"/>
          </p:cNvSpPr>
          <p:nvPr/>
        </p:nvSpPr>
        <p:spPr bwMode="auto">
          <a:xfrm>
            <a:off x="6006548" y="2681287"/>
            <a:ext cx="1613452"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Charlie </a:t>
            </a:r>
            <a:r>
              <a:rPr lang="en-US" dirty="0" err="1" smtClean="0">
                <a:solidFill>
                  <a:schemeClr val="tx1"/>
                </a:solidFill>
                <a:latin typeface="Calibri" pitchFamily="34" charset="0"/>
                <a:cs typeface="Calibri" pitchFamily="34" charset="0"/>
              </a:rPr>
              <a:t>Rogg</a:t>
            </a:r>
            <a:endParaRPr lang="en-US" dirty="0" smtClean="0">
              <a:solidFill>
                <a:schemeClr val="tx1"/>
              </a:solidFill>
              <a:latin typeface="Calibri" pitchFamily="34" charset="0"/>
              <a:cs typeface="Calibri" pitchFamily="34" charset="0"/>
            </a:endParaRP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Initiative Leader</a:t>
            </a:r>
            <a:endParaRPr lang="en-US" i="1" dirty="0">
              <a:solidFill>
                <a:srgbClr val="FF0000"/>
              </a:solidFill>
              <a:latin typeface="Calibri" pitchFamily="34" charset="0"/>
              <a:cs typeface="Calibri" pitchFamily="34" charset="0"/>
            </a:endParaRPr>
          </a:p>
        </p:txBody>
      </p:sp>
      <p:sp>
        <p:nvSpPr>
          <p:cNvPr id="23" name="Content Placeholder 1"/>
          <p:cNvSpPr>
            <a:spLocks noGrp="1"/>
          </p:cNvSpPr>
          <p:nvPr/>
        </p:nvSpPr>
        <p:spPr bwMode="auto">
          <a:xfrm>
            <a:off x="4953000" y="5109747"/>
            <a:ext cx="1752600"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Kaitlyn Sussex</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Initiative Leader</a:t>
            </a:r>
            <a:endParaRPr lang="en-US" i="1" dirty="0">
              <a:solidFill>
                <a:srgbClr val="FF0000"/>
              </a:solidFill>
              <a:latin typeface="Calibri" pitchFamily="34" charset="0"/>
              <a:cs typeface="Calibri" pitchFamily="34" charset="0"/>
            </a:endParaRPr>
          </a:p>
        </p:txBody>
      </p:sp>
      <p:sp>
        <p:nvSpPr>
          <p:cNvPr id="24" name="Content Placeholder 1"/>
          <p:cNvSpPr>
            <a:spLocks noGrp="1"/>
          </p:cNvSpPr>
          <p:nvPr/>
        </p:nvSpPr>
        <p:spPr bwMode="auto">
          <a:xfrm>
            <a:off x="533400" y="5105400"/>
            <a:ext cx="1795460"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Erica Woods</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Initiative Leader</a:t>
            </a:r>
            <a:endParaRPr lang="en-US" i="1" dirty="0">
              <a:solidFill>
                <a:srgbClr val="FF0000"/>
              </a:solidFill>
              <a:latin typeface="Calibri" pitchFamily="34" charset="0"/>
              <a:cs typeface="Calibri" pitchFamily="34" charset="0"/>
            </a:endParaRPr>
          </a:p>
        </p:txBody>
      </p:sp>
      <p:sp>
        <p:nvSpPr>
          <p:cNvPr id="26" name="Content Placeholder 1"/>
          <p:cNvSpPr>
            <a:spLocks noGrp="1"/>
          </p:cNvSpPr>
          <p:nvPr/>
        </p:nvSpPr>
        <p:spPr bwMode="auto">
          <a:xfrm>
            <a:off x="2600328" y="5105400"/>
            <a:ext cx="1819272"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Chris Matthews</a:t>
            </a: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Strategic Advisor</a:t>
            </a:r>
            <a:endParaRPr lang="en-US" i="1" dirty="0">
              <a:solidFill>
                <a:srgbClr val="FF0000"/>
              </a:solidFill>
              <a:latin typeface="Calibri" pitchFamily="34" charset="0"/>
              <a:cs typeface="Calibri" pitchFamily="34" charset="0"/>
            </a:endParaRPr>
          </a:p>
        </p:txBody>
      </p:sp>
      <p:sp>
        <p:nvSpPr>
          <p:cNvPr id="18" name="Content Placeholder 1"/>
          <p:cNvSpPr>
            <a:spLocks noGrp="1"/>
          </p:cNvSpPr>
          <p:nvPr/>
        </p:nvSpPr>
        <p:spPr bwMode="auto">
          <a:xfrm>
            <a:off x="7086599" y="5105400"/>
            <a:ext cx="1857375"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Jameson Segler</a:t>
            </a:r>
            <a:endParaRPr lang="en-US" dirty="0" smtClean="0">
              <a:solidFill>
                <a:schemeClr val="tx1"/>
              </a:solidFill>
              <a:latin typeface="Calibri" pitchFamily="34" charset="0"/>
              <a:cs typeface="Calibri" pitchFamily="34" charset="0"/>
            </a:endParaRPr>
          </a:p>
          <a:p>
            <a:pPr marL="0" indent="0" algn="ctr">
              <a:lnSpc>
                <a:spcPct val="100000"/>
              </a:lnSpc>
              <a:spcBef>
                <a:spcPts val="0"/>
              </a:spcBef>
              <a:buFontTx/>
              <a:buNone/>
              <a:defRPr/>
            </a:pPr>
            <a:r>
              <a:rPr lang="en-US" b="1" dirty="0" smtClean="0">
                <a:solidFill>
                  <a:schemeClr val="tx1"/>
                </a:solidFill>
                <a:latin typeface="Calibri" pitchFamily="34" charset="0"/>
                <a:cs typeface="Calibri" pitchFamily="34" charset="0"/>
              </a:rPr>
              <a:t>Initiative Leader</a:t>
            </a:r>
            <a:endParaRPr lang="en-US" i="1" dirty="0">
              <a:solidFill>
                <a:srgbClr val="FF0000"/>
              </a:solidFill>
              <a:latin typeface="Calibri" pitchFamily="34" charset="0"/>
              <a:cs typeface="Calibri" pitchFamily="34" charset="0"/>
            </a:endParaRPr>
          </a:p>
        </p:txBody>
      </p:sp>
      <p:pic>
        <p:nvPicPr>
          <p:cNvPr id="20" name="Picture 2" descr="https://media.licdn.com/media/AAEAAQAAAAAAAAU7AAAAJDc2MjE3YjFkLTNkMzMtNDA2Ni04Nzc5LTY4MzVjYWFmN2JkOQ.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543800" y="4191000"/>
            <a:ext cx="9144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719375"/>
      </p:ext>
    </p:extLst>
  </p:cSld>
  <p:clrMapOvr>
    <a:masterClrMapping/>
  </p:clrMapOvr>
  <p:transition spd="slow" advTm="400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txBox="1">
            <a:spLocks/>
          </p:cNvSpPr>
          <p:nvPr/>
        </p:nvSpPr>
        <p:spPr>
          <a:xfrm>
            <a:off x="152400" y="6516688"/>
            <a:ext cx="2667000" cy="228600"/>
          </a:xfrm>
          <a:prstGeom prst="rect">
            <a:avLst/>
          </a:prstGeom>
        </p:spPr>
        <p:txBody>
          <a:bodyPr/>
          <a:lstStyle/>
          <a:p>
            <a:pPr eaLnBrk="0" hangingPunct="0">
              <a:defRPr/>
            </a:pPr>
            <a:r>
              <a:rPr lang="en-US" sz="1050" dirty="0" smtClean="0">
                <a:solidFill>
                  <a:srgbClr val="FFFFFF"/>
                </a:solidFill>
                <a:latin typeface="+mn-lt"/>
              </a:rPr>
              <a:t>PMI Florida Suncoast</a:t>
            </a:r>
            <a:endParaRPr lang="en-US" sz="1050" dirty="0">
              <a:solidFill>
                <a:srgbClr val="455560"/>
              </a:solidFill>
              <a:latin typeface="+mn-lt"/>
            </a:endParaRPr>
          </a:p>
        </p:txBody>
      </p:sp>
      <p:sp>
        <p:nvSpPr>
          <p:cNvPr id="18437" name="TextBox 7"/>
          <p:cNvSpPr txBox="1">
            <a:spLocks noChangeArrowheads="1"/>
          </p:cNvSpPr>
          <p:nvPr/>
        </p:nvSpPr>
        <p:spPr bwMode="auto">
          <a:xfrm>
            <a:off x="8675688" y="6454775"/>
            <a:ext cx="268287" cy="276225"/>
          </a:xfrm>
          <a:prstGeom prst="rect">
            <a:avLst/>
          </a:prstGeom>
          <a:noFill/>
          <a:ln w="9525">
            <a:noFill/>
            <a:miter lim="800000"/>
            <a:headEnd/>
            <a:tailEnd/>
          </a:ln>
        </p:spPr>
        <p:txBody>
          <a:bodyPr wrap="none">
            <a:spAutoFit/>
          </a:bodyPr>
          <a:lstStyle/>
          <a:p>
            <a:r>
              <a:rPr lang="en-US" sz="1200">
                <a:solidFill>
                  <a:schemeClr val="bg1"/>
                </a:solidFill>
              </a:rPr>
              <a:t>2</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
        <p:nvSpPr>
          <p:cNvPr id="8" name="Content Placeholder 1"/>
          <p:cNvSpPr>
            <a:spLocks noGrp="1"/>
          </p:cNvSpPr>
          <p:nvPr/>
        </p:nvSpPr>
        <p:spPr bwMode="auto">
          <a:xfrm>
            <a:off x="1295400" y="188912"/>
            <a:ext cx="6096000" cy="1106488"/>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buClr>
                <a:schemeClr val="tx2"/>
              </a:buClr>
              <a:buSzPct val="70000"/>
              <a:buFontTx/>
              <a:buNone/>
              <a:tabLst>
                <a:tab pos="2114550" algn="l"/>
              </a:tabLst>
              <a:defRPr/>
            </a:pPr>
            <a:r>
              <a:rPr lang="en-US" sz="2400" b="1" dirty="0" smtClean="0">
                <a:ln w="1905"/>
                <a:solidFill>
                  <a:srgbClr val="D39D60"/>
                </a:solidFill>
                <a:effectLst>
                  <a:innerShdw blurRad="69850" dist="43180" dir="5400000">
                    <a:srgbClr val="000000">
                      <a:alpha val="65000"/>
                    </a:srgbClr>
                  </a:innerShdw>
                </a:effectLst>
                <a:cs typeface="Arial" charset="0"/>
              </a:rPr>
              <a:t>PMI </a:t>
            </a:r>
            <a:r>
              <a:rPr lang="en-US" sz="2400" b="1" cap="small" dirty="0" smtClean="0">
                <a:ln w="1905"/>
                <a:solidFill>
                  <a:srgbClr val="D39D60"/>
                </a:solidFill>
                <a:effectLst>
                  <a:innerShdw blurRad="69850" dist="43180" dir="5400000">
                    <a:srgbClr val="000000">
                      <a:alpha val="65000"/>
                    </a:srgbClr>
                  </a:innerShdw>
                </a:effectLst>
                <a:cs typeface="Arial" charset="0"/>
              </a:rPr>
              <a:t>Florida Suncoast Chapter</a:t>
            </a:r>
          </a:p>
          <a:p>
            <a:pPr marL="0" indent="0" algn="ctr">
              <a:buClr>
                <a:schemeClr val="tx2"/>
              </a:buClr>
              <a:buSzPct val="70000"/>
              <a:buFontTx/>
              <a:buNone/>
              <a:tabLst>
                <a:tab pos="2114550" algn="l"/>
              </a:tabLst>
              <a:defRPr/>
            </a:pPr>
            <a:r>
              <a:rPr lang="en-US" sz="2400" b="1" dirty="0" smtClean="0">
                <a:ln w="1905"/>
                <a:solidFill>
                  <a:srgbClr val="D39D60"/>
                </a:solidFill>
                <a:effectLst>
                  <a:innerShdw blurRad="69850" dist="43180" dir="5400000">
                    <a:srgbClr val="000000">
                      <a:alpha val="65000"/>
                    </a:srgbClr>
                  </a:innerShdw>
                </a:effectLst>
                <a:cs typeface="Arial" charset="0"/>
              </a:rPr>
              <a:t>2016 Initiatives</a:t>
            </a:r>
            <a:endParaRPr lang="en-US" i="1" dirty="0">
              <a:solidFill>
                <a:srgbClr val="FF0000"/>
              </a:solidFill>
              <a:latin typeface="Calibri" pitchFamily="34" charset="0"/>
              <a:cs typeface="Calibri"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4182355170"/>
              </p:ext>
            </p:extLst>
          </p:nvPr>
        </p:nvGraphicFramePr>
        <p:xfrm>
          <a:off x="762000" y="1350966"/>
          <a:ext cx="7498080" cy="4619076"/>
        </p:xfrm>
        <a:graphic>
          <a:graphicData uri="http://schemas.openxmlformats.org/drawingml/2006/table">
            <a:tbl>
              <a:tblPr bandRow="1">
                <a:tableStyleId>{5C22544A-7EE6-4342-B048-85BDC9FD1C3A}</a:tableStyleId>
              </a:tblPr>
              <a:tblGrid>
                <a:gridCol w="4754880"/>
                <a:gridCol w="2743200"/>
              </a:tblGrid>
              <a:tr h="384923">
                <a:tc>
                  <a:txBody>
                    <a:bodyPr/>
                    <a:lstStyle/>
                    <a:p>
                      <a:r>
                        <a:rPr lang="en-US" dirty="0" smtClean="0"/>
                        <a:t>Branding</a:t>
                      </a:r>
                      <a:r>
                        <a:rPr lang="en-US" baseline="0" dirty="0" smtClean="0"/>
                        <a:t> &amp; Merchandising</a:t>
                      </a:r>
                      <a:endParaRPr lang="en-US" dirty="0"/>
                    </a:p>
                  </a:txBody>
                  <a:tcPr/>
                </a:tc>
                <a:tc>
                  <a:txBody>
                    <a:bodyPr/>
                    <a:lstStyle/>
                    <a:p>
                      <a:r>
                        <a:rPr lang="en-US" dirty="0" smtClean="0"/>
                        <a:t>Carolyn</a:t>
                      </a:r>
                      <a:r>
                        <a:rPr lang="en-US" baseline="0" dirty="0" smtClean="0"/>
                        <a:t> </a:t>
                      </a:r>
                      <a:r>
                        <a:rPr lang="en-US" baseline="0" dirty="0" err="1" smtClean="0"/>
                        <a:t>Shope</a:t>
                      </a:r>
                      <a:endParaRPr lang="en-US" dirty="0"/>
                    </a:p>
                  </a:txBody>
                  <a:tcPr/>
                </a:tc>
              </a:tr>
              <a:tr h="384923">
                <a:tc>
                  <a:txBody>
                    <a:bodyPr/>
                    <a:lstStyle/>
                    <a:p>
                      <a:r>
                        <a:rPr lang="en-US" dirty="0" smtClean="0"/>
                        <a:t>Special Events</a:t>
                      </a:r>
                      <a:endParaRPr lang="en-US" dirty="0"/>
                    </a:p>
                  </a:txBody>
                  <a:tcPr/>
                </a:tc>
                <a:tc>
                  <a:txBody>
                    <a:bodyPr/>
                    <a:lstStyle/>
                    <a:p>
                      <a:r>
                        <a:rPr lang="en-US" dirty="0" smtClean="0"/>
                        <a:t>Anthony Aguilar</a:t>
                      </a:r>
                      <a:endParaRPr lang="en-US" dirty="0"/>
                    </a:p>
                  </a:txBody>
                  <a:tcPr/>
                </a:tc>
              </a:tr>
              <a:tr h="384923">
                <a:tc>
                  <a:txBody>
                    <a:bodyPr/>
                    <a:lstStyle/>
                    <a:p>
                      <a:r>
                        <a:rPr lang="en-US" dirty="0" smtClean="0"/>
                        <a:t>Agile Inclusion</a:t>
                      </a:r>
                      <a:endParaRPr lang="en-US" dirty="0"/>
                    </a:p>
                  </a:txBody>
                  <a:tcPr/>
                </a:tc>
                <a:tc>
                  <a:txBody>
                    <a:bodyPr/>
                    <a:lstStyle/>
                    <a:p>
                      <a:r>
                        <a:rPr lang="en-US" dirty="0" smtClean="0"/>
                        <a:t>Frank Coleman</a:t>
                      </a:r>
                      <a:endParaRPr lang="en-US" dirty="0"/>
                    </a:p>
                  </a:txBody>
                  <a:tcPr/>
                </a:tc>
              </a:tr>
              <a:tr h="384923">
                <a:tc>
                  <a:txBody>
                    <a:bodyPr/>
                    <a:lstStyle/>
                    <a:p>
                      <a:r>
                        <a:rPr lang="en-US" dirty="0" smtClean="0"/>
                        <a:t>Volunteer Acquisition</a:t>
                      </a:r>
                      <a:endParaRPr lang="en-US" dirty="0"/>
                    </a:p>
                  </a:txBody>
                  <a:tcPr/>
                </a:tc>
                <a:tc>
                  <a:txBody>
                    <a:bodyPr/>
                    <a:lstStyle/>
                    <a:p>
                      <a:r>
                        <a:rPr lang="en-US" dirty="0" smtClean="0"/>
                        <a:t>Wendy Peacock</a:t>
                      </a:r>
                      <a:endParaRPr lang="en-US" dirty="0"/>
                    </a:p>
                  </a:txBody>
                  <a:tcPr/>
                </a:tc>
              </a:tr>
              <a:tr h="384923">
                <a:tc>
                  <a:txBody>
                    <a:bodyPr/>
                    <a:lstStyle/>
                    <a:p>
                      <a:r>
                        <a:rPr lang="en-US" dirty="0" smtClean="0"/>
                        <a:t>Business Analysis &amp; Project Management</a:t>
                      </a:r>
                      <a:endParaRPr lang="en-US" dirty="0"/>
                    </a:p>
                  </a:txBody>
                  <a:tcPr/>
                </a:tc>
                <a:tc>
                  <a:txBody>
                    <a:bodyPr/>
                    <a:lstStyle/>
                    <a:p>
                      <a:r>
                        <a:rPr lang="en-US" dirty="0" smtClean="0"/>
                        <a:t>Bill Wagner</a:t>
                      </a:r>
                      <a:endParaRPr lang="en-US" dirty="0"/>
                    </a:p>
                  </a:txBody>
                  <a:tcPr/>
                </a:tc>
              </a:tr>
              <a:tr h="384923">
                <a:tc>
                  <a:txBody>
                    <a:bodyPr/>
                    <a:lstStyle/>
                    <a:p>
                      <a:r>
                        <a:rPr lang="en-US" dirty="0" smtClean="0"/>
                        <a:t>Membership Champions Program</a:t>
                      </a:r>
                      <a:endParaRPr lang="en-US" dirty="0"/>
                    </a:p>
                  </a:txBody>
                  <a:tcPr/>
                </a:tc>
                <a:tc>
                  <a:txBody>
                    <a:bodyPr/>
                    <a:lstStyle/>
                    <a:p>
                      <a:r>
                        <a:rPr lang="en-US" dirty="0" smtClean="0"/>
                        <a:t>Annemarie</a:t>
                      </a:r>
                      <a:r>
                        <a:rPr lang="en-US" baseline="0" dirty="0" smtClean="0"/>
                        <a:t> Wolfe</a:t>
                      </a:r>
                      <a:endParaRPr lang="en-US" dirty="0"/>
                    </a:p>
                  </a:txBody>
                  <a:tcPr/>
                </a:tc>
              </a:tr>
              <a:tr h="384923">
                <a:tc>
                  <a:txBody>
                    <a:bodyPr/>
                    <a:lstStyle/>
                    <a:p>
                      <a:r>
                        <a:rPr lang="en-US" dirty="0" smtClean="0"/>
                        <a:t>Volunteer Leadership Development</a:t>
                      </a:r>
                      <a:endParaRPr lang="en-US" dirty="0"/>
                    </a:p>
                  </a:txBody>
                  <a:tcPr/>
                </a:tc>
                <a:tc>
                  <a:txBody>
                    <a:bodyPr/>
                    <a:lstStyle/>
                    <a:p>
                      <a:r>
                        <a:rPr lang="en-US" dirty="0" smtClean="0"/>
                        <a:t>Wendy Peacock</a:t>
                      </a:r>
                      <a:endParaRPr lang="en-US" dirty="0"/>
                    </a:p>
                  </a:txBody>
                  <a:tcPr/>
                </a:tc>
              </a:tr>
              <a:tr h="384923">
                <a:tc>
                  <a:txBody>
                    <a:bodyPr/>
                    <a:lstStyle/>
                    <a:p>
                      <a:r>
                        <a:rPr lang="en-US" dirty="0" smtClean="0"/>
                        <a:t>Operations Policy Manual</a:t>
                      </a:r>
                      <a:endParaRPr lang="en-US" dirty="0"/>
                    </a:p>
                  </a:txBody>
                  <a:tcPr/>
                </a:tc>
                <a:tc>
                  <a:txBody>
                    <a:bodyPr/>
                    <a:lstStyle/>
                    <a:p>
                      <a:r>
                        <a:rPr lang="en-US" dirty="0" smtClean="0"/>
                        <a:t>Wendy Peacock</a:t>
                      </a:r>
                      <a:endParaRPr lang="en-US" dirty="0"/>
                    </a:p>
                  </a:txBody>
                  <a:tcPr/>
                </a:tc>
              </a:tr>
              <a:tr h="384923">
                <a:tc>
                  <a:txBody>
                    <a:bodyPr/>
                    <a:lstStyle/>
                    <a:p>
                      <a:r>
                        <a:rPr lang="en-US" dirty="0" smtClean="0"/>
                        <a:t>Micro Brewery Tour</a:t>
                      </a:r>
                      <a:endParaRPr lang="en-US" dirty="0"/>
                    </a:p>
                  </a:txBody>
                  <a:tcPr/>
                </a:tc>
                <a:tc>
                  <a:txBody>
                    <a:bodyPr/>
                    <a:lstStyle/>
                    <a:p>
                      <a:r>
                        <a:rPr lang="en-US" dirty="0" smtClean="0"/>
                        <a:t>Bill Wagner</a:t>
                      </a:r>
                      <a:endParaRPr lang="en-US" dirty="0"/>
                    </a:p>
                  </a:txBody>
                  <a:tcPr/>
                </a:tc>
              </a:tr>
              <a:tr h="384923">
                <a:tc>
                  <a:txBody>
                    <a:bodyPr/>
                    <a:lstStyle/>
                    <a:p>
                      <a:r>
                        <a:rPr lang="en-US" dirty="0" smtClean="0"/>
                        <a:t>Golf Outing</a:t>
                      </a:r>
                      <a:endParaRPr lang="en-US" dirty="0"/>
                    </a:p>
                  </a:txBody>
                  <a:tcPr/>
                </a:tc>
                <a:tc>
                  <a:txBody>
                    <a:bodyPr/>
                    <a:lstStyle/>
                    <a:p>
                      <a:r>
                        <a:rPr lang="en-US" dirty="0" smtClean="0"/>
                        <a:t>Bill Wagner</a:t>
                      </a:r>
                      <a:endParaRPr lang="en-US" dirty="0"/>
                    </a:p>
                  </a:txBody>
                  <a:tcPr/>
                </a:tc>
              </a:tr>
              <a:tr h="384923">
                <a:tc>
                  <a:txBody>
                    <a:bodyPr/>
                    <a:lstStyle/>
                    <a:p>
                      <a:r>
                        <a:rPr lang="en-US" dirty="0" smtClean="0"/>
                        <a:t>Military / Veteran Outreach</a:t>
                      </a:r>
                      <a:endParaRPr lang="en-US" dirty="0"/>
                    </a:p>
                  </a:txBody>
                  <a:tcPr/>
                </a:tc>
                <a:tc>
                  <a:txBody>
                    <a:bodyPr/>
                    <a:lstStyle/>
                    <a:p>
                      <a:r>
                        <a:rPr lang="en-US" dirty="0" smtClean="0"/>
                        <a:t>Leila Castellanos</a:t>
                      </a:r>
                      <a:endParaRPr lang="en-US" dirty="0"/>
                    </a:p>
                  </a:txBody>
                  <a:tcPr/>
                </a:tc>
              </a:tr>
              <a:tr h="384923">
                <a:tc>
                  <a:txBody>
                    <a:bodyPr/>
                    <a:lstStyle/>
                    <a:p>
                      <a:r>
                        <a:rPr lang="en-US" dirty="0" smtClean="0"/>
                        <a:t>Women in Project Management</a:t>
                      </a:r>
                      <a:endParaRPr lang="en-US" dirty="0"/>
                    </a:p>
                  </a:txBody>
                  <a:tcPr/>
                </a:tc>
                <a:tc>
                  <a:txBody>
                    <a:bodyPr/>
                    <a:lstStyle/>
                    <a:p>
                      <a:r>
                        <a:rPr lang="en-US" dirty="0" smtClean="0"/>
                        <a:t>Bill Wagner</a:t>
                      </a:r>
                      <a:endParaRPr lang="en-US" dirty="0"/>
                    </a:p>
                  </a:txBody>
                  <a:tcPr/>
                </a:tc>
              </a:tr>
            </a:tbl>
          </a:graphicData>
        </a:graphic>
      </p:graphicFrame>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7600" y="1981200"/>
            <a:ext cx="690970" cy="685800"/>
          </a:xfrm>
          <a:prstGeom prst="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7600" y="2743200"/>
            <a:ext cx="690956" cy="685800"/>
          </a:xfrm>
          <a:prstGeom prst="rect">
            <a:avLst/>
          </a:prstGeom>
        </p:spPr>
      </p:pic>
      <p:pic>
        <p:nvPicPr>
          <p:cNvPr id="29" name="Picture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91400" y="5562600"/>
            <a:ext cx="684793" cy="685800"/>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91400" y="4876800"/>
            <a:ext cx="689255" cy="685800"/>
          </a:xfrm>
          <a:prstGeom prst="rect">
            <a:avLst/>
          </a:prstGeom>
        </p:spPr>
      </p:pic>
    </p:spTree>
    <p:extLst>
      <p:ext uri="{BB962C8B-B14F-4D97-AF65-F5344CB8AC3E}">
        <p14:creationId xmlns:p14="http://schemas.microsoft.com/office/powerpoint/2010/main" val="3137264042"/>
      </p:ext>
    </p:extLst>
  </p:cSld>
  <p:clrMapOvr>
    <a:masterClrMapping/>
  </p:clrMapOvr>
  <p:transition spd="slow" advTm="400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txBox="1">
            <a:spLocks/>
          </p:cNvSpPr>
          <p:nvPr/>
        </p:nvSpPr>
        <p:spPr>
          <a:xfrm>
            <a:off x="152400" y="6516688"/>
            <a:ext cx="2667000" cy="228600"/>
          </a:xfrm>
          <a:prstGeom prst="rect">
            <a:avLst/>
          </a:prstGeom>
        </p:spPr>
        <p:txBody>
          <a:bodyPr/>
          <a:lstStyle/>
          <a:p>
            <a:pPr eaLnBrk="0" hangingPunct="0">
              <a:defRPr/>
            </a:pPr>
            <a:r>
              <a:rPr lang="en-US" sz="1050" dirty="0" smtClean="0">
                <a:solidFill>
                  <a:srgbClr val="FFFFFF"/>
                </a:solidFill>
                <a:latin typeface="+mn-lt"/>
              </a:rPr>
              <a:t>PMI Florida Suncoast</a:t>
            </a:r>
            <a:endParaRPr lang="en-US" sz="1050" dirty="0">
              <a:solidFill>
                <a:srgbClr val="455560"/>
              </a:solidFill>
              <a:latin typeface="+mn-lt"/>
            </a:endParaRPr>
          </a:p>
        </p:txBody>
      </p:sp>
      <p:sp>
        <p:nvSpPr>
          <p:cNvPr id="18437" name="TextBox 7"/>
          <p:cNvSpPr txBox="1">
            <a:spLocks noChangeArrowheads="1"/>
          </p:cNvSpPr>
          <p:nvPr/>
        </p:nvSpPr>
        <p:spPr bwMode="auto">
          <a:xfrm>
            <a:off x="8675688" y="6454775"/>
            <a:ext cx="268287" cy="276225"/>
          </a:xfrm>
          <a:prstGeom prst="rect">
            <a:avLst/>
          </a:prstGeom>
          <a:noFill/>
          <a:ln w="9525">
            <a:noFill/>
            <a:miter lim="800000"/>
            <a:headEnd/>
            <a:tailEnd/>
          </a:ln>
        </p:spPr>
        <p:txBody>
          <a:bodyPr wrap="none">
            <a:spAutoFit/>
          </a:bodyPr>
          <a:lstStyle/>
          <a:p>
            <a:r>
              <a:rPr lang="en-US" sz="1200">
                <a:solidFill>
                  <a:schemeClr val="bg1"/>
                </a:solidFill>
              </a:rPr>
              <a:t>2</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
        <p:nvSpPr>
          <p:cNvPr id="8" name="Content Placeholder 1"/>
          <p:cNvSpPr>
            <a:spLocks noGrp="1"/>
          </p:cNvSpPr>
          <p:nvPr/>
        </p:nvSpPr>
        <p:spPr bwMode="auto">
          <a:xfrm>
            <a:off x="1295400" y="188912"/>
            <a:ext cx="6096000" cy="1106488"/>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buClr>
                <a:schemeClr val="tx2"/>
              </a:buClr>
              <a:buSzPct val="70000"/>
              <a:buFontTx/>
              <a:buNone/>
              <a:tabLst>
                <a:tab pos="2114550" algn="l"/>
              </a:tabLst>
              <a:defRPr/>
            </a:pPr>
            <a:r>
              <a:rPr lang="en-US" sz="2400" b="1" dirty="0" smtClean="0">
                <a:ln w="1905"/>
                <a:solidFill>
                  <a:srgbClr val="D39D60"/>
                </a:solidFill>
                <a:effectLst>
                  <a:innerShdw blurRad="69850" dist="43180" dir="5400000">
                    <a:srgbClr val="000000">
                      <a:alpha val="65000"/>
                    </a:srgbClr>
                  </a:innerShdw>
                </a:effectLst>
                <a:cs typeface="Arial" charset="0"/>
              </a:rPr>
              <a:t>PMI </a:t>
            </a:r>
            <a:r>
              <a:rPr lang="en-US" sz="2400" b="1" cap="small" dirty="0" smtClean="0">
                <a:ln w="1905"/>
                <a:solidFill>
                  <a:srgbClr val="D39D60"/>
                </a:solidFill>
                <a:effectLst>
                  <a:innerShdw blurRad="69850" dist="43180" dir="5400000">
                    <a:srgbClr val="000000">
                      <a:alpha val="65000"/>
                    </a:srgbClr>
                  </a:innerShdw>
                </a:effectLst>
                <a:cs typeface="Arial" charset="0"/>
              </a:rPr>
              <a:t>Florida Suncoast Chapter</a:t>
            </a:r>
          </a:p>
          <a:p>
            <a:pPr marL="0" indent="0" algn="ctr">
              <a:buClr>
                <a:schemeClr val="tx2"/>
              </a:buClr>
              <a:buSzPct val="70000"/>
              <a:buFontTx/>
              <a:buNone/>
              <a:tabLst>
                <a:tab pos="2114550" algn="l"/>
              </a:tabLst>
              <a:defRPr/>
            </a:pPr>
            <a:r>
              <a:rPr lang="en-US" sz="2400" b="1" dirty="0" smtClean="0">
                <a:ln w="1905"/>
                <a:solidFill>
                  <a:srgbClr val="D39D60"/>
                </a:solidFill>
                <a:effectLst>
                  <a:innerShdw blurRad="69850" dist="43180" dir="5400000">
                    <a:srgbClr val="000000">
                      <a:alpha val="65000"/>
                    </a:srgbClr>
                  </a:innerShdw>
                </a:effectLst>
                <a:cs typeface="Arial" charset="0"/>
              </a:rPr>
              <a:t>2016 New Initiatives</a:t>
            </a:r>
            <a:endParaRPr lang="en-US" i="1" dirty="0">
              <a:solidFill>
                <a:srgbClr val="FF0000"/>
              </a:solidFill>
              <a:latin typeface="Calibri" pitchFamily="34" charset="0"/>
              <a:cs typeface="Calibri"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243283492"/>
              </p:ext>
            </p:extLst>
          </p:nvPr>
        </p:nvGraphicFramePr>
        <p:xfrm>
          <a:off x="762000" y="1350966"/>
          <a:ext cx="7498080" cy="2309538"/>
        </p:xfrm>
        <a:graphic>
          <a:graphicData uri="http://schemas.openxmlformats.org/drawingml/2006/table">
            <a:tbl>
              <a:tblPr bandRow="1">
                <a:tableStyleId>{5C22544A-7EE6-4342-B048-85BDC9FD1C3A}</a:tableStyleId>
              </a:tblPr>
              <a:tblGrid>
                <a:gridCol w="4754880"/>
                <a:gridCol w="2743200"/>
              </a:tblGrid>
              <a:tr h="384923">
                <a:tc>
                  <a:txBody>
                    <a:bodyPr/>
                    <a:lstStyle/>
                    <a:p>
                      <a:r>
                        <a:rPr lang="en-US" dirty="0" smtClean="0"/>
                        <a:t>PMO Leadership Summit</a:t>
                      </a:r>
                      <a:endParaRPr lang="en-US" dirty="0"/>
                    </a:p>
                  </a:txBody>
                  <a:tcPr/>
                </a:tc>
                <a:tc>
                  <a:txBody>
                    <a:bodyPr/>
                    <a:lstStyle/>
                    <a:p>
                      <a:r>
                        <a:rPr lang="en-US" dirty="0" smtClean="0"/>
                        <a:t>Scott McCance</a:t>
                      </a:r>
                      <a:endParaRPr lang="en-US" dirty="0"/>
                    </a:p>
                  </a:txBody>
                  <a:tcPr/>
                </a:tc>
              </a:tr>
              <a:tr h="384923">
                <a:tc>
                  <a:txBody>
                    <a:bodyPr/>
                    <a:lstStyle/>
                    <a:p>
                      <a:r>
                        <a:rPr lang="en-US" dirty="0" smtClean="0"/>
                        <a:t>Champions Program</a:t>
                      </a:r>
                      <a:endParaRPr lang="en-US" dirty="0"/>
                    </a:p>
                  </a:txBody>
                  <a:tcPr/>
                </a:tc>
                <a:tc>
                  <a:txBody>
                    <a:bodyPr/>
                    <a:lstStyle/>
                    <a:p>
                      <a:r>
                        <a:rPr lang="en-US" dirty="0" smtClean="0"/>
                        <a:t>Scott McCance</a:t>
                      </a:r>
                      <a:endParaRPr lang="en-US" dirty="0"/>
                    </a:p>
                  </a:txBody>
                  <a:tcPr/>
                </a:tc>
              </a:tr>
              <a:tr h="384923">
                <a:tc>
                  <a:txBody>
                    <a:bodyPr/>
                    <a:lstStyle/>
                    <a:p>
                      <a:r>
                        <a:rPr lang="en-US" dirty="0" smtClean="0"/>
                        <a:t>Member</a:t>
                      </a:r>
                      <a:r>
                        <a:rPr lang="en-US" baseline="0" dirty="0" smtClean="0"/>
                        <a:t> Orientation</a:t>
                      </a:r>
                      <a:endParaRPr lang="en-US" dirty="0"/>
                    </a:p>
                  </a:txBody>
                  <a:tcPr/>
                </a:tc>
                <a:tc>
                  <a:txBody>
                    <a:bodyPr/>
                    <a:lstStyle/>
                    <a:p>
                      <a:r>
                        <a:rPr lang="en-US" dirty="0" smtClean="0"/>
                        <a:t>Sarah Reper</a:t>
                      </a:r>
                      <a:endParaRPr lang="en-US" dirty="0"/>
                    </a:p>
                  </a:txBody>
                  <a:tcPr/>
                </a:tc>
              </a:tr>
              <a:tr h="384923">
                <a:tc>
                  <a:txBody>
                    <a:bodyPr/>
                    <a:lstStyle/>
                    <a:p>
                      <a:r>
                        <a:rPr lang="en-US" dirty="0" smtClean="0"/>
                        <a:t>Chapter Analysis</a:t>
                      </a:r>
                      <a:endParaRPr lang="en-US" dirty="0"/>
                    </a:p>
                  </a:txBody>
                  <a:tcPr/>
                </a:tc>
                <a:tc>
                  <a:txBody>
                    <a:bodyPr/>
                    <a:lstStyle/>
                    <a:p>
                      <a:r>
                        <a:rPr lang="en-US" dirty="0" smtClean="0"/>
                        <a:t>Charlie </a:t>
                      </a:r>
                      <a:r>
                        <a:rPr lang="en-US" dirty="0" err="1" smtClean="0"/>
                        <a:t>Rogg</a:t>
                      </a:r>
                      <a:endParaRPr lang="en-US" dirty="0"/>
                    </a:p>
                  </a:txBody>
                  <a:tcPr/>
                </a:tc>
              </a:tr>
              <a:tr h="384923">
                <a:tc>
                  <a:txBody>
                    <a:bodyPr/>
                    <a:lstStyle/>
                    <a:p>
                      <a:r>
                        <a:rPr lang="en-US" dirty="0" smtClean="0"/>
                        <a:t>Social Media</a:t>
                      </a:r>
                      <a:endParaRPr lang="en-US" dirty="0"/>
                    </a:p>
                  </a:txBody>
                  <a:tcPr/>
                </a:tc>
                <a:tc>
                  <a:txBody>
                    <a:bodyPr/>
                    <a:lstStyle/>
                    <a:p>
                      <a:r>
                        <a:rPr lang="en-US" dirty="0" smtClean="0"/>
                        <a:t>Erica Woods</a:t>
                      </a:r>
                      <a:endParaRPr lang="en-US" dirty="0"/>
                    </a:p>
                  </a:txBody>
                  <a:tcPr/>
                </a:tc>
              </a:tr>
              <a:tr h="384923">
                <a:tc>
                  <a:txBody>
                    <a:bodyPr/>
                    <a:lstStyle/>
                    <a:p>
                      <a:r>
                        <a:rPr lang="en-US" dirty="0" smtClean="0"/>
                        <a:t>Academic Outreach</a:t>
                      </a:r>
                      <a:endParaRPr lang="en-US" dirty="0"/>
                    </a:p>
                  </a:txBody>
                  <a:tcPr/>
                </a:tc>
                <a:tc>
                  <a:txBody>
                    <a:bodyPr/>
                    <a:lstStyle/>
                    <a:p>
                      <a:r>
                        <a:rPr lang="en-US" dirty="0" smtClean="0"/>
                        <a:t>Kaitlyn Sussex</a:t>
                      </a:r>
                      <a:endParaRPr lang="en-US" dirty="0"/>
                    </a:p>
                  </a:txBody>
                  <a:tcPr/>
                </a:tc>
              </a:tr>
            </a:tbl>
          </a:graphicData>
        </a:graphic>
      </p:graphicFrame>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1400" y="3124200"/>
            <a:ext cx="692762" cy="685800"/>
          </a:xfrm>
          <a:prstGeom prst="rect">
            <a:avLst/>
          </a:prstGeom>
        </p:spPr>
      </p:pic>
      <p:pic>
        <p:nvPicPr>
          <p:cNvPr id="31" name="Picture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1400" y="1371600"/>
            <a:ext cx="685800" cy="685800"/>
          </a:xfrm>
          <a:prstGeom prst="rect">
            <a:avLst/>
          </a:prstGeom>
        </p:spPr>
      </p:pic>
    </p:spTree>
    <p:extLst>
      <p:ext uri="{BB962C8B-B14F-4D97-AF65-F5344CB8AC3E}">
        <p14:creationId xmlns:p14="http://schemas.microsoft.com/office/powerpoint/2010/main" val="876426665"/>
      </p:ext>
    </p:extLst>
  </p:cSld>
  <p:clrMapOvr>
    <a:masterClrMapping/>
  </p:clrMapOvr>
  <p:transition spd="slow" advTm="4000">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7"/>
          <p:cNvSpPr txBox="1">
            <a:spLocks noGrp="1" noChangeArrowheads="1"/>
          </p:cNvSpPr>
          <p:nvPr/>
        </p:nvSpPr>
        <p:spPr bwMode="auto">
          <a:xfrm>
            <a:off x="647700" y="457200"/>
            <a:ext cx="7886700" cy="529569"/>
          </a:xfrm>
          <a:prstGeom prst="rect">
            <a:avLst/>
          </a:prstGeom>
          <a:noFill/>
          <a:ln w="9525">
            <a:noFill/>
            <a:miter lim="800000"/>
            <a:headEnd/>
            <a:tailEnd/>
          </a:ln>
          <a:extLst/>
        </p:spPr>
        <p:txBody>
          <a:bodyPr wrap="square">
            <a:spAutoFit/>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10000"/>
              </a:lnSpc>
              <a:buClr>
                <a:schemeClr val="tx2"/>
              </a:buClr>
              <a:buSzPct val="70000"/>
              <a:buFontTx/>
              <a:buNone/>
              <a:tabLst>
                <a:tab pos="2114550" algn="l"/>
              </a:tabLst>
              <a:defRPr/>
            </a:pPr>
            <a:r>
              <a:rPr lang="en-US" sz="2800" b="1" cap="small" dirty="0" smtClean="0">
                <a:ln w="1905"/>
                <a:solidFill>
                  <a:srgbClr val="D39D60"/>
                </a:solidFill>
                <a:effectLst>
                  <a:innerShdw blurRad="69850" dist="43180" dir="5400000">
                    <a:srgbClr val="000000">
                      <a:alpha val="65000"/>
                    </a:srgbClr>
                  </a:innerShdw>
                </a:effectLst>
                <a:cs typeface="Arial" charset="0"/>
              </a:rPr>
              <a:t>Tonight’s Sponsor</a:t>
            </a:r>
            <a:endParaRPr lang="en-US" sz="2800" b="1" cap="small" dirty="0">
              <a:ln w="1905"/>
              <a:solidFill>
                <a:srgbClr val="D39D60"/>
              </a:solidFill>
              <a:effectLst>
                <a:innerShdw blurRad="69850" dist="43180" dir="5400000">
                  <a:srgbClr val="000000">
                    <a:alpha val="65000"/>
                  </a:srgbClr>
                </a:innerShdw>
              </a:effectLst>
              <a:cs typeface="Arial" charset="0"/>
            </a:endParaRPr>
          </a:p>
        </p:txBody>
      </p:sp>
      <p:sp>
        <p:nvSpPr>
          <p:cNvPr id="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6" name="Picture 5"/>
          <p:cNvPicPr>
            <a:picLocks noChangeAspect="1"/>
          </p:cNvPicPr>
          <p:nvPr/>
        </p:nvPicPr>
        <p:blipFill>
          <a:blip r:embed="rId4"/>
          <a:stretch>
            <a:fillRect/>
          </a:stretch>
        </p:blipFill>
        <p:spPr>
          <a:xfrm>
            <a:off x="762000" y="2990850"/>
            <a:ext cx="2190750" cy="2190750"/>
          </a:xfrm>
          <a:prstGeom prst="rect">
            <a:avLst/>
          </a:prstGeom>
        </p:spPr>
      </p:pic>
      <p:pic>
        <p:nvPicPr>
          <p:cNvPr id="10" name="Picture 9"/>
          <p:cNvPicPr>
            <a:picLocks noChangeAspect="1"/>
          </p:cNvPicPr>
          <p:nvPr/>
        </p:nvPicPr>
        <p:blipFill>
          <a:blip r:embed="rId5"/>
          <a:stretch>
            <a:fillRect/>
          </a:stretch>
        </p:blipFill>
        <p:spPr>
          <a:xfrm>
            <a:off x="1441238" y="1143000"/>
            <a:ext cx="6102562" cy="1600672"/>
          </a:xfrm>
          <a:prstGeom prst="rect">
            <a:avLst/>
          </a:prstGeom>
        </p:spPr>
      </p:pic>
      <p:pic>
        <p:nvPicPr>
          <p:cNvPr id="1026" name="Picture 2" descr="http://static1.squarespace.com/static/5548df9be4b0837d0407c3ba/t/5671ae2cbfe873e01e79ed54/1450290744891/?format=300w"/>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2987040"/>
            <a:ext cx="2194560" cy="219456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762000" y="5257800"/>
            <a:ext cx="2190750" cy="381000"/>
          </a:xfrm>
          <a:prstGeom prst="rect">
            <a:avLst/>
          </a:prstGeom>
          <a:noFill/>
        </p:spPr>
        <p:txBody>
          <a:bodyPr wrap="square" rtlCol="0">
            <a:spAutoFit/>
          </a:bodyPr>
          <a:lstStyle/>
          <a:p>
            <a:pPr algn="ctr"/>
            <a:r>
              <a:rPr lang="en-US" dirty="0" smtClean="0"/>
              <a:t>John Owens</a:t>
            </a:r>
            <a:endParaRPr lang="en-US" dirty="0"/>
          </a:p>
        </p:txBody>
      </p:sp>
      <p:sp>
        <p:nvSpPr>
          <p:cNvPr id="13" name="TextBox 12"/>
          <p:cNvSpPr txBox="1"/>
          <p:nvPr/>
        </p:nvSpPr>
        <p:spPr>
          <a:xfrm>
            <a:off x="3600450" y="5257800"/>
            <a:ext cx="2190750" cy="381000"/>
          </a:xfrm>
          <a:prstGeom prst="rect">
            <a:avLst/>
          </a:prstGeom>
          <a:noFill/>
        </p:spPr>
        <p:txBody>
          <a:bodyPr wrap="square" rtlCol="0">
            <a:spAutoFit/>
          </a:bodyPr>
          <a:lstStyle/>
          <a:p>
            <a:pPr algn="ctr"/>
            <a:r>
              <a:rPr lang="en-US" dirty="0" smtClean="0"/>
              <a:t>John Larson</a:t>
            </a:r>
            <a:endParaRPr lang="en-US" dirty="0"/>
          </a:p>
        </p:txBody>
      </p:sp>
      <p:pic>
        <p:nvPicPr>
          <p:cNvPr id="1028" name="Picture 4" descr="https://media.licdn.com/media/AAEAAQAAAAAAAAXwAAAAJDljZWZiMjJlLTA2ZTktNGE4Zi04MTU0LTBmYmQyMzExYTA2NA.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2987040"/>
            <a:ext cx="2194559" cy="219456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267450" y="5257800"/>
            <a:ext cx="2190750" cy="369332"/>
          </a:xfrm>
          <a:prstGeom prst="rect">
            <a:avLst/>
          </a:prstGeom>
          <a:noFill/>
        </p:spPr>
        <p:txBody>
          <a:bodyPr wrap="square" rtlCol="0">
            <a:spAutoFit/>
          </a:bodyPr>
          <a:lstStyle/>
          <a:p>
            <a:pPr algn="ctr"/>
            <a:r>
              <a:rPr lang="en-US" dirty="0" smtClean="0"/>
              <a:t>Steven Warneke</a:t>
            </a:r>
            <a:endParaRPr lang="en-US" dirty="0"/>
          </a:p>
        </p:txBody>
      </p:sp>
    </p:spTree>
    <p:extLst>
      <p:ext uri="{BB962C8B-B14F-4D97-AF65-F5344CB8AC3E}">
        <p14:creationId xmlns:p14="http://schemas.microsoft.com/office/powerpoint/2010/main" val="1785117213"/>
      </p:ext>
    </p:extLst>
  </p:cSld>
  <p:clrMapOvr>
    <a:masterClrMapping/>
  </p:clrMapOvr>
  <p:transition spd="slow" advClick="0" advTm="4000">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7"/>
          <p:cNvSpPr txBox="1">
            <a:spLocks noGrp="1" noChangeArrowheads="1"/>
          </p:cNvSpPr>
          <p:nvPr/>
        </p:nvSpPr>
        <p:spPr bwMode="auto">
          <a:xfrm>
            <a:off x="647700" y="1199817"/>
            <a:ext cx="7886700" cy="4210383"/>
          </a:xfrm>
          <a:prstGeom prst="rect">
            <a:avLst/>
          </a:prstGeom>
          <a:noFill/>
          <a:ln w="9525">
            <a:noFill/>
            <a:miter lim="800000"/>
            <a:headEnd/>
            <a:tailEnd/>
          </a:ln>
          <a:extLst/>
        </p:spPr>
        <p:txBody>
          <a:bodyPr wrap="square">
            <a:spAutoFit/>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10000"/>
              </a:lnSpc>
              <a:buClr>
                <a:schemeClr val="tx2"/>
              </a:buClr>
              <a:buSzPct val="70000"/>
              <a:buFontTx/>
              <a:buNone/>
              <a:tabLst>
                <a:tab pos="2114550" algn="l"/>
              </a:tabLst>
              <a:defRPr/>
            </a:pPr>
            <a:r>
              <a:rPr lang="en-US" sz="2800" b="1" cap="small" dirty="0" smtClean="0">
                <a:ln w="1905"/>
                <a:solidFill>
                  <a:srgbClr val="D39D60"/>
                </a:solidFill>
                <a:effectLst>
                  <a:innerShdw blurRad="69850" dist="43180" dir="5400000">
                    <a:srgbClr val="000000">
                      <a:alpha val="65000"/>
                    </a:srgbClr>
                  </a:innerShdw>
                </a:effectLst>
                <a:cs typeface="Arial" charset="0"/>
              </a:rPr>
              <a:t>Tonight’s Agenda</a:t>
            </a:r>
            <a:endParaRPr lang="en-US" sz="2800" b="1" cap="small" dirty="0">
              <a:ln w="1905"/>
              <a:solidFill>
                <a:srgbClr val="D39D60"/>
              </a:solidFill>
              <a:effectLst>
                <a:innerShdw blurRad="69850" dist="43180" dir="5400000">
                  <a:srgbClr val="000000">
                    <a:alpha val="65000"/>
                  </a:srgbClr>
                </a:innerShdw>
              </a:effectLst>
              <a:cs typeface="Arial" charset="0"/>
            </a:endParaRPr>
          </a:p>
          <a:p>
            <a:pPr marL="0" indent="0" algn="ctr">
              <a:spcBef>
                <a:spcPts val="1200"/>
              </a:spcBef>
              <a:buNone/>
              <a:defRPr/>
            </a:pPr>
            <a:r>
              <a:rPr lang="en-US" sz="2400" b="1" dirty="0" smtClean="0">
                <a:solidFill>
                  <a:schemeClr val="tx1"/>
                </a:solidFill>
              </a:rPr>
              <a:t>Registration, Networking/Socializing, Light Snack</a:t>
            </a:r>
            <a:endParaRPr lang="en-US" sz="2400" b="1" dirty="0">
              <a:solidFill>
                <a:schemeClr val="tx1"/>
              </a:solidFill>
            </a:endParaRPr>
          </a:p>
          <a:p>
            <a:pPr marL="0" indent="0" algn="ctr">
              <a:lnSpc>
                <a:spcPct val="100000"/>
              </a:lnSpc>
              <a:spcBef>
                <a:spcPts val="0"/>
              </a:spcBef>
              <a:buNone/>
              <a:defRPr/>
            </a:pPr>
            <a:r>
              <a:rPr lang="en-US" sz="1800" dirty="0" smtClean="0">
                <a:solidFill>
                  <a:schemeClr val="tx1"/>
                </a:solidFill>
              </a:rPr>
              <a:t>5:30-6:15 PM</a:t>
            </a:r>
          </a:p>
          <a:p>
            <a:pPr marL="0" indent="0" algn="ctr">
              <a:spcBef>
                <a:spcPts val="1200"/>
              </a:spcBef>
              <a:buNone/>
              <a:defRPr/>
            </a:pPr>
            <a:r>
              <a:rPr lang="en-US" sz="2400" b="1" dirty="0">
                <a:solidFill>
                  <a:schemeClr val="tx1"/>
                </a:solidFill>
              </a:rPr>
              <a:t>Business Meeting / Announcements</a:t>
            </a:r>
          </a:p>
          <a:p>
            <a:pPr marL="0" indent="0" algn="ctr">
              <a:lnSpc>
                <a:spcPct val="100000"/>
              </a:lnSpc>
              <a:spcBef>
                <a:spcPts val="0"/>
              </a:spcBef>
              <a:buNone/>
              <a:defRPr/>
            </a:pPr>
            <a:r>
              <a:rPr lang="en-US" sz="1800" dirty="0" smtClean="0">
                <a:solidFill>
                  <a:schemeClr val="tx1"/>
                </a:solidFill>
              </a:rPr>
              <a:t>6:15-6:30 PM</a:t>
            </a:r>
          </a:p>
          <a:p>
            <a:pPr marL="0" indent="0" algn="ctr">
              <a:spcBef>
                <a:spcPts val="1200"/>
              </a:spcBef>
              <a:buNone/>
              <a:defRPr/>
            </a:pPr>
            <a:r>
              <a:rPr lang="en-US" sz="2400" b="1" dirty="0" smtClean="0">
                <a:solidFill>
                  <a:schemeClr val="tx1"/>
                </a:solidFill>
              </a:rPr>
              <a:t>PM Workshop Activities</a:t>
            </a:r>
            <a:endParaRPr lang="en-US" sz="2400" b="1" dirty="0">
              <a:solidFill>
                <a:schemeClr val="tx1"/>
              </a:solidFill>
            </a:endParaRPr>
          </a:p>
          <a:p>
            <a:pPr marL="0" indent="0" algn="ctr">
              <a:lnSpc>
                <a:spcPct val="100000"/>
              </a:lnSpc>
              <a:spcBef>
                <a:spcPts val="0"/>
              </a:spcBef>
              <a:buNone/>
              <a:defRPr/>
            </a:pPr>
            <a:r>
              <a:rPr lang="en-US" sz="1800" dirty="0" smtClean="0">
                <a:solidFill>
                  <a:schemeClr val="tx1"/>
                </a:solidFill>
              </a:rPr>
              <a:t>6:30-7:45 PM</a:t>
            </a:r>
            <a:endParaRPr lang="en-US" sz="1800" dirty="0">
              <a:solidFill>
                <a:schemeClr val="tx1"/>
              </a:solidFill>
            </a:endParaRPr>
          </a:p>
          <a:p>
            <a:pPr marL="0" indent="0" algn="ctr">
              <a:spcBef>
                <a:spcPts val="1200"/>
              </a:spcBef>
              <a:buNone/>
              <a:defRPr/>
            </a:pPr>
            <a:r>
              <a:rPr lang="en-US" sz="2400" b="1" dirty="0" smtClean="0">
                <a:solidFill>
                  <a:schemeClr val="tx1"/>
                </a:solidFill>
              </a:rPr>
              <a:t>Closing Remarks </a:t>
            </a:r>
            <a:endParaRPr lang="en-US" sz="2400" b="1" dirty="0">
              <a:solidFill>
                <a:schemeClr val="tx1"/>
              </a:solidFill>
            </a:endParaRPr>
          </a:p>
          <a:p>
            <a:pPr marL="0" indent="0" algn="ctr">
              <a:lnSpc>
                <a:spcPct val="100000"/>
              </a:lnSpc>
              <a:spcBef>
                <a:spcPts val="0"/>
              </a:spcBef>
              <a:buNone/>
              <a:defRPr/>
            </a:pPr>
            <a:r>
              <a:rPr lang="en-US" sz="1800" dirty="0" smtClean="0">
                <a:solidFill>
                  <a:schemeClr val="tx1"/>
                </a:solidFill>
              </a:rPr>
              <a:t>7:45-8:00 PM</a:t>
            </a:r>
          </a:p>
        </p:txBody>
      </p:sp>
      <p:sp>
        <p:nvSpPr>
          <p:cNvPr id="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Tree>
  </p:cSld>
  <p:clrMapOvr>
    <a:masterClrMapping/>
  </p:clrMapOvr>
  <p:transition spd="slow" advClick="0" advTm="400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Today’s Meeting</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1367135"/>
            <a:ext cx="8991600" cy="2062103"/>
          </a:xfrm>
          <a:prstGeom prst="rect">
            <a:avLst/>
          </a:prstGeom>
          <a:noFill/>
        </p:spPr>
        <p:txBody>
          <a:bodyPr wrap="square" lIns="91440" tIns="45720" rIns="91440" bIns="45720">
            <a:spAutoFit/>
          </a:bodyPr>
          <a:lstStyle/>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A Different Way to</a:t>
            </a:r>
          </a:p>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Meet and Collaborate</a:t>
            </a: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May 10th, 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29400" y="3600450"/>
            <a:ext cx="2209800" cy="165735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3000" y="3905250"/>
            <a:ext cx="1534026" cy="968322"/>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538" y="49137"/>
            <a:ext cx="1371600" cy="1361339"/>
          </a:xfrm>
          <a:prstGeom prst="rect">
            <a:avLst/>
          </a:prstGeom>
        </p:spPr>
      </p:pic>
      <p:pic>
        <p:nvPicPr>
          <p:cNvPr id="3" name="Picture 2"/>
          <p:cNvPicPr>
            <a:picLocks noChangeAspect="1"/>
          </p:cNvPicPr>
          <p:nvPr/>
        </p:nvPicPr>
        <p:blipFill>
          <a:blip r:embed="rId7"/>
          <a:stretch>
            <a:fillRect/>
          </a:stretch>
        </p:blipFill>
        <p:spPr>
          <a:xfrm>
            <a:off x="624509" y="3505200"/>
            <a:ext cx="1600200" cy="160020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600" y="5029200"/>
            <a:ext cx="5434985" cy="1337006"/>
          </a:xfrm>
          <a:prstGeom prst="rect">
            <a:avLst/>
          </a:prstGeom>
        </p:spPr>
      </p:pic>
    </p:spTree>
    <p:extLst>
      <p:ext uri="{BB962C8B-B14F-4D97-AF65-F5344CB8AC3E}">
        <p14:creationId xmlns:p14="http://schemas.microsoft.com/office/powerpoint/2010/main" val="2131770296"/>
      </p:ext>
    </p:extLst>
  </p:cSld>
  <p:clrMapOvr>
    <a:masterClrMapping/>
  </p:clrMapOvr>
  <p:transition spd="slow" advClick="0" advTm="400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a:t>
            </a: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Partner Meeting</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1367135"/>
            <a:ext cx="8991600" cy="2062103"/>
          </a:xfrm>
          <a:prstGeom prst="rect">
            <a:avLst/>
          </a:prstGeom>
          <a:noFill/>
        </p:spPr>
        <p:txBody>
          <a:bodyPr wrap="square" lIns="91440" tIns="45720" rIns="91440" bIns="45720">
            <a:spAutoFit/>
          </a:bodyPr>
          <a:lstStyle/>
          <a:p>
            <a:pPr algn="ctr"/>
            <a:endPar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May 19, </a:t>
            </a:r>
            <a:r>
              <a:rPr lang="en-US" sz="3200" b="1" dirty="0" smtClean="0">
                <a:ln w="6600">
                  <a:solidFill>
                    <a:schemeClr val="accent2"/>
                  </a:solidFill>
                  <a:prstDash val="solid"/>
                </a:ln>
                <a:solidFill>
                  <a:srgbClr val="FFFFFF"/>
                </a:solidFill>
                <a:effectLst>
                  <a:outerShdw dist="38100" dir="2700000" algn="tl" rotWithShape="0">
                    <a:schemeClr val="accent2"/>
                  </a:outerShdw>
                </a:effectLst>
              </a:rPr>
              <a:t>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8" name="Picture 2" descr="http://suncoastpmi.org/images/WITI_2016_05_19_Ev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6411" t="72608" r="69619" b="20932"/>
          <a:stretch/>
        </p:blipFill>
        <p:spPr bwMode="auto">
          <a:xfrm>
            <a:off x="5989376" y="4265316"/>
            <a:ext cx="2849824" cy="10686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uncoastpmi.org/images/WITI_2016_05_19_Ev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37454" t="24412" r="47565" b="60514"/>
          <a:stretch/>
        </p:blipFill>
        <p:spPr bwMode="auto">
          <a:xfrm>
            <a:off x="1832452" y="3525553"/>
            <a:ext cx="1672748" cy="23418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uncoastpmi.org/images/WITI_2016_05_19_Ev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82310" t="24764" r="3833" b="71252"/>
          <a:stretch/>
        </p:blipFill>
        <p:spPr bwMode="auto">
          <a:xfrm>
            <a:off x="3581400" y="3810000"/>
            <a:ext cx="1524000" cy="6096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uncoastpmi.org/images/WITI_2016_05_19_Ev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53316" t="24765" r="21847" b="67930"/>
          <a:stretch/>
        </p:blipFill>
        <p:spPr bwMode="auto">
          <a:xfrm>
            <a:off x="3567430" y="4458617"/>
            <a:ext cx="1766570" cy="7229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suncoastpmi.org/images/WITI_2016_05_19_Ev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2622" t="10767" r="68914" b="74159"/>
          <a:stretch/>
        </p:blipFill>
        <p:spPr bwMode="auto">
          <a:xfrm>
            <a:off x="76200" y="80586"/>
            <a:ext cx="1447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suncoastpmi.org/images/WITI_2016_05_19_Ev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15959" t="1229" r="16510" b="92013"/>
          <a:stretch/>
        </p:blipFill>
        <p:spPr bwMode="auto">
          <a:xfrm>
            <a:off x="354774" y="1333224"/>
            <a:ext cx="8484426" cy="1181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525054"/>
      </p:ext>
    </p:extLst>
  </p:cSld>
  <p:clrMapOvr>
    <a:masterClrMapping/>
  </p:clrMapOvr>
  <p:transition spd="slow" advClick="0" advTm="4000">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a:t>
            </a: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Meeting</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1367135"/>
            <a:ext cx="8991600" cy="2062103"/>
          </a:xfrm>
          <a:prstGeom prst="rect">
            <a:avLst/>
          </a:prstGeom>
          <a:noFill/>
        </p:spPr>
        <p:txBody>
          <a:bodyPr wrap="square" lIns="91440" tIns="45720" rIns="91440" bIns="45720">
            <a:spAutoFit/>
          </a:bodyPr>
          <a:lstStyle/>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Big Data Analytics</a:t>
            </a:r>
          </a:p>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Not Just For Big Business</a:t>
            </a:r>
            <a:endPar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June 14, 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76200"/>
            <a:ext cx="1369586" cy="1371600"/>
          </a:xfrm>
          <a:prstGeom prst="rect">
            <a:avLst/>
          </a:prstGeom>
        </p:spPr>
      </p:pic>
      <p:pic>
        <p:nvPicPr>
          <p:cNvPr id="7" name="Picture 6" descr="http://suncoastpmi.org/images/Dr-Anurag-Agarwa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3581400"/>
            <a:ext cx="1600200" cy="24003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133850" y="3810000"/>
            <a:ext cx="4095750" cy="954107"/>
          </a:xfrm>
          <a:prstGeom prst="rect">
            <a:avLst/>
          </a:prstGeom>
          <a:noFill/>
        </p:spPr>
        <p:txBody>
          <a:bodyPr wrap="square" rtlCol="0">
            <a:spAutoFit/>
          </a:bodyPr>
          <a:lstStyle/>
          <a:p>
            <a:r>
              <a:rPr lang="en-US" sz="2000" b="1" dirty="0" smtClean="0"/>
              <a:t>Dr. Anurag </a:t>
            </a:r>
            <a:r>
              <a:rPr lang="en-US" sz="2000" b="1" dirty="0" err="1" smtClean="0"/>
              <a:t>Argarwal</a:t>
            </a:r>
            <a:endParaRPr lang="en-US" sz="2000" b="1" dirty="0"/>
          </a:p>
          <a:p>
            <a:r>
              <a:rPr lang="en-US" dirty="0" smtClean="0"/>
              <a:t>Information Systems Professor</a:t>
            </a:r>
          </a:p>
          <a:p>
            <a:r>
              <a:rPr lang="en-US" dirty="0" smtClean="0"/>
              <a:t>University of South Florida - Sarasota</a:t>
            </a:r>
            <a:endParaRPr lang="en-US" dirty="0"/>
          </a:p>
        </p:txBody>
      </p:sp>
    </p:spTree>
    <p:extLst>
      <p:ext uri="{BB962C8B-B14F-4D97-AF65-F5344CB8AC3E}">
        <p14:creationId xmlns:p14="http://schemas.microsoft.com/office/powerpoint/2010/main" val="1417966499"/>
      </p:ext>
    </p:extLst>
  </p:cSld>
  <p:clrMapOvr>
    <a:masterClrMapping/>
  </p:clrMapOvr>
  <p:transition spd="slow" advClick="0" advTm="400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a:t>
            </a: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Meeting</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2052" name="Picture 4" descr="http://www.pmi.org/~/media/Images/Events/header_mega-seminar-world_27-30-June-2016_525x220.ash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423" y="1548979"/>
            <a:ext cx="8668751" cy="3632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481929"/>
      </p:ext>
    </p:extLst>
  </p:cSld>
  <p:clrMapOvr>
    <a:masterClrMapping/>
  </p:clrMapOvr>
  <p:transition spd="slow" advClick="0" advTm="400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Meetings</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1367135"/>
            <a:ext cx="8991600" cy="1323439"/>
          </a:xfrm>
          <a:prstGeom prst="rect">
            <a:avLst/>
          </a:prstGeom>
          <a:noFill/>
        </p:spPr>
        <p:txBody>
          <a:bodyPr wrap="square" lIns="91440" tIns="45720" rIns="91440" bIns="45720">
            <a:spAutoFit/>
          </a:bodyPr>
          <a:lstStyle/>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Across the Bay Networking</a:t>
            </a: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July, 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849" y="2971800"/>
            <a:ext cx="7915883" cy="2362200"/>
          </a:xfrm>
          <a:prstGeom prst="rect">
            <a:avLst/>
          </a:prstGeom>
        </p:spPr>
      </p:pic>
    </p:spTree>
    <p:extLst>
      <p:ext uri="{BB962C8B-B14F-4D97-AF65-F5344CB8AC3E}">
        <p14:creationId xmlns:p14="http://schemas.microsoft.com/office/powerpoint/2010/main" val="2087009881"/>
      </p:ext>
    </p:extLst>
  </p:cSld>
  <p:clrMapOvr>
    <a:masterClrMapping/>
  </p:clrMapOvr>
  <p:transition spd="slow" advTm="4000">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Meetings</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1367135"/>
            <a:ext cx="8991600" cy="2800767"/>
          </a:xfrm>
          <a:prstGeom prst="rect">
            <a:avLst/>
          </a:prstGeom>
          <a:noFill/>
        </p:spPr>
        <p:txBody>
          <a:bodyPr wrap="square" lIns="91440" tIns="45720" rIns="91440" bIns="45720">
            <a:spAutoFit/>
          </a:bodyPr>
          <a:lstStyle/>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Women in</a:t>
            </a:r>
          </a:p>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Project Management Showcase Event</a:t>
            </a: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August 23, 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76200"/>
            <a:ext cx="1369586" cy="1371600"/>
          </a:xfrm>
          <a:prstGeom prst="rect">
            <a:avLst/>
          </a:prstGeom>
        </p:spPr>
      </p:pic>
      <p:pic>
        <p:nvPicPr>
          <p:cNvPr id="10" name="Picture 9"/>
          <p:cNvPicPr/>
          <p:nvPr/>
        </p:nvPicPr>
        <p:blipFill>
          <a:blip r:embed="rId5">
            <a:extLst>
              <a:ext uri="{28A0092B-C50C-407E-A947-70E740481C1C}">
                <a14:useLocalDpi xmlns:a14="http://schemas.microsoft.com/office/drawing/2010/main" val="0"/>
              </a:ext>
            </a:extLst>
          </a:blip>
          <a:stretch>
            <a:fillRect/>
          </a:stretch>
        </p:blipFill>
        <p:spPr>
          <a:xfrm>
            <a:off x="6553200" y="3856990"/>
            <a:ext cx="1896745" cy="1400810"/>
          </a:xfrm>
          <a:prstGeom prst="rect">
            <a:avLst/>
          </a:prstGeom>
        </p:spPr>
      </p:pic>
      <p:sp>
        <p:nvSpPr>
          <p:cNvPr id="8" name="TextBox 7"/>
          <p:cNvSpPr txBox="1"/>
          <p:nvPr/>
        </p:nvSpPr>
        <p:spPr>
          <a:xfrm>
            <a:off x="6019800" y="5257800"/>
            <a:ext cx="2971800" cy="738664"/>
          </a:xfrm>
          <a:prstGeom prst="rect">
            <a:avLst/>
          </a:prstGeom>
          <a:noFill/>
        </p:spPr>
        <p:txBody>
          <a:bodyPr wrap="square" rtlCol="0">
            <a:spAutoFit/>
          </a:bodyPr>
          <a:lstStyle/>
          <a:p>
            <a:pPr algn="ctr"/>
            <a:r>
              <a:rPr lang="en-US" sz="1400" b="1" dirty="0"/>
              <a:t>Crowne </a:t>
            </a:r>
            <a:r>
              <a:rPr lang="en-US" sz="1400" b="1" dirty="0" smtClean="0"/>
              <a:t>Plaza Tampa Westshore</a:t>
            </a:r>
            <a:endParaRPr lang="en-US" sz="1400" dirty="0"/>
          </a:p>
          <a:p>
            <a:pPr algn="ctr"/>
            <a:r>
              <a:rPr lang="en-US" sz="1400" b="1" dirty="0" smtClean="0"/>
              <a:t>5303 W Kennedy Blvd</a:t>
            </a:r>
            <a:endParaRPr lang="en-US" sz="1400" dirty="0"/>
          </a:p>
          <a:p>
            <a:pPr algn="ctr"/>
            <a:r>
              <a:rPr lang="en-US" sz="1400" b="1" dirty="0" smtClean="0"/>
              <a:t>Tampa, FL 33609</a:t>
            </a:r>
            <a:endParaRPr lang="en-US" sz="1400" dirty="0"/>
          </a:p>
        </p:txBody>
      </p:sp>
      <p:pic>
        <p:nvPicPr>
          <p:cNvPr id="12" name="Picture 11" descr="https://c2.staticflickr.com/4/3645/3297407563_807125ea60.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5610" y="4192369"/>
            <a:ext cx="1697990" cy="1120775"/>
          </a:xfrm>
          <a:prstGeom prst="rect">
            <a:avLst/>
          </a:prstGeom>
          <a:noFill/>
          <a:ln>
            <a:noFill/>
          </a:ln>
        </p:spPr>
      </p:pic>
      <p:pic>
        <p:nvPicPr>
          <p:cNvPr id="13" name="Picture 12" descr="http://8txb81fmsytmpvkp2gk1z8y2.wpengine.netdna-cdn.com/wp-content/uploads/2011/03/TechCocktailSXSW15.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91079" y="5081667"/>
            <a:ext cx="1664970" cy="1116965"/>
          </a:xfrm>
          <a:prstGeom prst="rect">
            <a:avLst/>
          </a:prstGeom>
          <a:noFill/>
          <a:ln>
            <a:noFill/>
          </a:ln>
        </p:spPr>
      </p:pic>
      <p:pic>
        <p:nvPicPr>
          <p:cNvPr id="14" name="Picture 13" descr="http://technical.ly/philly/wp-content/uploads/sites/2/2014/10/techcock1.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89399" y="4295438"/>
            <a:ext cx="1663700" cy="1042035"/>
          </a:xfrm>
          <a:prstGeom prst="rect">
            <a:avLst/>
          </a:prstGeom>
          <a:noFill/>
          <a:ln>
            <a:noFill/>
          </a:ln>
        </p:spPr>
      </p:pic>
    </p:spTree>
    <p:extLst>
      <p:ext uri="{BB962C8B-B14F-4D97-AF65-F5344CB8AC3E}">
        <p14:creationId xmlns:p14="http://schemas.microsoft.com/office/powerpoint/2010/main" val="188723552"/>
      </p:ext>
    </p:extLst>
  </p:cSld>
  <p:clrMapOvr>
    <a:masterClrMapping/>
  </p:clrMapOvr>
  <p:transition spd="slow" advClick="0" advTm="4000">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Meetings</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1367135"/>
            <a:ext cx="8991600" cy="1323439"/>
          </a:xfrm>
          <a:prstGeom prst="rect">
            <a:avLst/>
          </a:prstGeom>
          <a:noFill/>
        </p:spPr>
        <p:txBody>
          <a:bodyPr wrap="square" lIns="91440" tIns="45720" rIns="91440" bIns="45720">
            <a:spAutoFit/>
          </a:bodyPr>
          <a:lstStyle/>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Golf Outing</a:t>
            </a: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August 26, 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76200"/>
            <a:ext cx="2133600" cy="1070356"/>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38103" y="4419600"/>
            <a:ext cx="3291409" cy="1834896"/>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 y="2763490"/>
            <a:ext cx="2743200" cy="205740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28341" y="2774741"/>
            <a:ext cx="4077929" cy="2057400"/>
          </a:xfrm>
          <a:prstGeom prst="rect">
            <a:avLst/>
          </a:prstGeom>
        </p:spPr>
      </p:pic>
    </p:spTree>
    <p:extLst>
      <p:ext uri="{BB962C8B-B14F-4D97-AF65-F5344CB8AC3E}">
        <p14:creationId xmlns:p14="http://schemas.microsoft.com/office/powerpoint/2010/main" val="1321753299"/>
      </p:ext>
    </p:extLst>
  </p:cSld>
  <p:clrMapOvr>
    <a:masterClrMapping/>
  </p:clrMapOvr>
  <p:transition spd="slow" advClick="0" advTm="4000">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Meetings</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457200" y="1367135"/>
            <a:ext cx="8153400" cy="2800767"/>
          </a:xfrm>
          <a:prstGeom prst="rect">
            <a:avLst/>
          </a:prstGeom>
          <a:noFill/>
        </p:spPr>
        <p:txBody>
          <a:bodyPr wrap="square" lIns="91440" tIns="45720" rIns="91440" bIns="45720">
            <a:spAutoFit/>
          </a:bodyPr>
          <a:lstStyle/>
          <a:p>
            <a:pPr algn="ctr"/>
            <a:r>
              <a:rPr lang="en-US" sz="4800" b="1" dirty="0" smtClean="0">
                <a:ln w="6600">
                  <a:solidFill>
                    <a:schemeClr val="accent2"/>
                  </a:solidFill>
                  <a:prstDash val="solid"/>
                </a:ln>
                <a:solidFill>
                  <a:srgbClr val="FFFFFF"/>
                </a:solidFill>
                <a:effectLst>
                  <a:outerShdw dist="38100" dir="2700000" algn="tl" rotWithShape="0">
                    <a:schemeClr val="accent2"/>
                  </a:outerShdw>
                </a:effectLst>
              </a:rPr>
              <a:t>How to Transition to Project Management and Why You Want To!</a:t>
            </a:r>
            <a:endPar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October or November, 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grpSp>
        <p:nvGrpSpPr>
          <p:cNvPr id="11" name="Group 10"/>
          <p:cNvGrpSpPr/>
          <p:nvPr/>
        </p:nvGrpSpPr>
        <p:grpSpPr>
          <a:xfrm>
            <a:off x="1376534" y="4419600"/>
            <a:ext cx="6472066" cy="1357312"/>
            <a:chOff x="1009650" y="2579685"/>
            <a:chExt cx="4508500" cy="945516"/>
          </a:xfrm>
        </p:grpSpPr>
        <p:pic>
          <p:nvPicPr>
            <p:cNvPr id="12" name="Picture 16" descr="https://pawtfop4.org/wp-content/uploads/2014/12/navy_em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00350" y="2591751"/>
              <a:ext cx="933450" cy="9334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8" descr="http://4.bp.blogspot.com/-uIqy9v6oz8I/UFUHzluc08I/AAAAAAAAA5w/bnyQYCIeQ5g/s1600/U.S.+Air+Force+%5BEmblem%5D%5B1.5%5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08400" y="2591751"/>
              <a:ext cx="933450" cy="9334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0" descr="http://3.bp.blogspot.com/-ihNJt8eaFyU/UF_pHrG5rGI/AAAAAAAAA9I/bQ4RMMjUXHk/s200/U.S.+Department+of+the+Army+%5BDA%5D+%5BSeal%5D%5B1.5%5D.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9650" y="2579685"/>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2" descr="http://4.bp.blogspot.com/_ItvgSxt635U/TKVmwPrE4jI/AAAAAAAAAGI/x1_B84IJyzw/s400/US+Marine+Corps+Seal+%5B2x2%5D.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05000" y="2579685"/>
              <a:ext cx="914400"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a:off x="4603750" y="2601276"/>
              <a:ext cx="914400" cy="914400"/>
              <a:chOff x="-2670502" y="2038350"/>
              <a:chExt cx="2670502" cy="2667000"/>
            </a:xfrm>
          </p:grpSpPr>
          <p:pic>
            <p:nvPicPr>
              <p:cNvPr id="17" name="Picture 26" descr="http://image.spreadshirtmedia.com/image-server/v1/compositions/18464283/views/1,width=280,height=280,appearanceId=6.png/us-coast-guard-uscg-emblem_design.pn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26429" b="74643" l="26786" r="73929"/>
                        </a14:imgEffect>
                      </a14:imgLayer>
                    </a14:imgProps>
                  </a:ext>
                  <a:ext uri="{28A0092B-C50C-407E-A947-70E740481C1C}">
                    <a14:useLocalDpi xmlns:a14="http://schemas.microsoft.com/office/drawing/2010/main" val="0"/>
                  </a:ext>
                </a:extLst>
              </a:blip>
              <a:srcRect/>
              <a:stretch>
                <a:fillRect/>
              </a:stretch>
            </p:blipFill>
            <p:spPr bwMode="auto">
              <a:xfrm>
                <a:off x="-2670502" y="2038350"/>
                <a:ext cx="26670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4" descr="http://image.spreadshirtmedia.com/image-server/v1/compositions/18464283/views/1,width=280,height=280,appearanceId=6.png/us-coast-guard-uscg-emblem_design.png"/>
              <p:cNvPicPr>
                <a:picLocks noChangeAspect="1" noChangeArrowheads="1"/>
              </p:cNvPicPr>
              <p:nvPr/>
            </p:nvPicPr>
            <p:blipFill>
              <a:blip r:embed="rId11" cstate="print">
                <a:extLst>
                  <a:ext uri="{BEBA8EAE-BF5A-486C-A8C5-ECC9F3942E4B}">
                    <a14:imgProps xmlns:a14="http://schemas.microsoft.com/office/drawing/2010/main">
                      <a14:imgLayer r:embed="rId10">
                        <a14:imgEffect>
                          <a14:backgroundRemoval t="0" b="100000" l="3101" r="100000"/>
                        </a14:imgEffect>
                      </a14:imgLayer>
                    </a14:imgProps>
                  </a:ext>
                  <a:ext uri="{28A0092B-C50C-407E-A947-70E740481C1C}">
                    <a14:useLocalDpi xmlns:a14="http://schemas.microsoft.com/office/drawing/2010/main" val="0"/>
                  </a:ext>
                </a:extLst>
              </a:blip>
              <a:srcRect/>
              <a:stretch>
                <a:fillRect/>
              </a:stretch>
            </p:blipFill>
            <p:spPr bwMode="auto">
              <a:xfrm>
                <a:off x="-2667000" y="2038350"/>
                <a:ext cx="2667000" cy="266700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20" name="Picture 1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2400" y="107980"/>
            <a:ext cx="2133600" cy="1068655"/>
          </a:xfrm>
          <a:prstGeom prst="rect">
            <a:avLst/>
          </a:prstGeom>
        </p:spPr>
      </p:pic>
    </p:spTree>
    <p:extLst>
      <p:ext uri="{BB962C8B-B14F-4D97-AF65-F5344CB8AC3E}">
        <p14:creationId xmlns:p14="http://schemas.microsoft.com/office/powerpoint/2010/main" val="1207214997"/>
      </p:ext>
    </p:extLst>
  </p:cSld>
  <p:clrMapOvr>
    <a:masterClrMapping/>
  </p:clrMapOvr>
  <p:transition spd="slow" advClick="0" advTm="400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2" descr="C:\WLP\Wendy\Pics\Clip Art\volunteer3.png"/>
          <p:cNvPicPr>
            <a:picLocks noChangeAspect="1" noChangeArrowheads="1"/>
          </p:cNvPicPr>
          <p:nvPr/>
        </p:nvPicPr>
        <p:blipFill>
          <a:blip r:embed="rId3"/>
          <a:srcRect/>
          <a:stretch>
            <a:fillRect/>
          </a:stretch>
        </p:blipFill>
        <p:spPr bwMode="auto">
          <a:xfrm>
            <a:off x="6629400" y="895350"/>
            <a:ext cx="2263775" cy="1695450"/>
          </a:xfrm>
          <a:prstGeom prst="rect">
            <a:avLst/>
          </a:prstGeom>
          <a:noFill/>
          <a:ln w="9525">
            <a:noFill/>
            <a:miter lim="800000"/>
            <a:headEnd/>
            <a:tailEnd/>
          </a:ln>
        </p:spPr>
      </p:pic>
      <p:sp>
        <p:nvSpPr>
          <p:cNvPr id="9" name="Text Placeholder 7"/>
          <p:cNvSpPr txBox="1">
            <a:spLocks/>
          </p:cNvSpPr>
          <p:nvPr/>
        </p:nvSpPr>
        <p:spPr bwMode="auto">
          <a:xfrm>
            <a:off x="228600" y="914400"/>
            <a:ext cx="8686800" cy="5257800"/>
          </a:xfrm>
          <a:prstGeom prst="rect">
            <a:avLst/>
          </a:prstGeom>
          <a:noFill/>
          <a:ln w="9525">
            <a:noFill/>
            <a:miter lim="800000"/>
            <a:headEnd/>
            <a:tailEnd/>
          </a:ln>
        </p:spPr>
        <p:txBody>
          <a:bodyPr>
            <a:noAutofit/>
          </a:bodyPr>
          <a:lstStyle/>
          <a:p>
            <a:pPr algn="ctr">
              <a:lnSpc>
                <a:spcPct val="130000"/>
              </a:lnSpc>
              <a:spcBef>
                <a:spcPct val="20000"/>
              </a:spcBef>
              <a:buClr>
                <a:schemeClr val="tx2"/>
              </a:buClr>
              <a:buSzPct val="70000"/>
              <a:defRPr/>
            </a:pPr>
            <a:r>
              <a:rPr lang="en-US" sz="3600" b="1" cap="small" dirty="0">
                <a:ln w="1905"/>
                <a:solidFill>
                  <a:srgbClr val="D39D60"/>
                </a:solidFill>
                <a:effectLst>
                  <a:innerShdw blurRad="69850" dist="43180" dir="5400000">
                    <a:srgbClr val="000000">
                      <a:alpha val="65000"/>
                    </a:srgbClr>
                  </a:innerShdw>
                </a:effectLst>
                <a:latin typeface="+mn-lt"/>
                <a:cs typeface="Arial" charset="0"/>
              </a:rPr>
              <a:t>Get Involved!</a:t>
            </a:r>
          </a:p>
          <a:p>
            <a:pPr marL="342900" indent="-342900">
              <a:lnSpc>
                <a:spcPct val="130000"/>
              </a:lnSpc>
              <a:spcBef>
                <a:spcPct val="20000"/>
              </a:spcBef>
              <a:buClr>
                <a:schemeClr val="tx2"/>
              </a:buClr>
              <a:buSzPct val="70000"/>
              <a:buFont typeface="Wingdings" pitchFamily="2" charset="2"/>
              <a:buNone/>
              <a:defRPr/>
            </a:pPr>
            <a:r>
              <a:rPr lang="en-US" sz="20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erdana" pitchFamily="34" charset="0"/>
                <a:ea typeface="Verdana" pitchFamily="34" charset="0"/>
                <a:cs typeface="Verdana" pitchFamily="34" charset="0"/>
              </a:rPr>
              <a:t>Consider Volunteering!</a:t>
            </a:r>
          </a:p>
          <a:p>
            <a:pPr marL="342900" indent="-342900">
              <a:lnSpc>
                <a:spcPct val="130000"/>
              </a:lnSpc>
              <a:spcBef>
                <a:spcPct val="20000"/>
              </a:spcBef>
              <a:buClr>
                <a:schemeClr val="tx2"/>
              </a:buClr>
              <a:buSzPct val="70000"/>
              <a:defRPr/>
            </a:pPr>
            <a:r>
              <a:rPr lang="en-US" sz="2000" dirty="0"/>
              <a:t>Interaction with peers and mentors </a:t>
            </a:r>
          </a:p>
          <a:p>
            <a:pPr marL="342900" indent="-342900">
              <a:lnSpc>
                <a:spcPct val="130000"/>
              </a:lnSpc>
              <a:spcBef>
                <a:spcPct val="20000"/>
              </a:spcBef>
              <a:buClr>
                <a:schemeClr val="tx2"/>
              </a:buClr>
              <a:buSzPct val="70000"/>
              <a:defRPr/>
            </a:pPr>
            <a:r>
              <a:rPr lang="en-US" sz="2000" dirty="0" smtClean="0"/>
              <a:t>Contribute </a:t>
            </a:r>
            <a:r>
              <a:rPr lang="en-US" sz="2000" dirty="0"/>
              <a:t>value to </a:t>
            </a:r>
            <a:r>
              <a:rPr lang="en-US" sz="2000" dirty="0" smtClean="0"/>
              <a:t>PMI Florida Suncoast Chapter</a:t>
            </a:r>
          </a:p>
          <a:p>
            <a:pPr marL="342900" indent="-342900">
              <a:lnSpc>
                <a:spcPct val="130000"/>
              </a:lnSpc>
              <a:spcBef>
                <a:spcPct val="20000"/>
              </a:spcBef>
              <a:buClr>
                <a:schemeClr val="tx2"/>
              </a:buClr>
              <a:buSzPct val="70000"/>
              <a:defRPr/>
            </a:pPr>
            <a:r>
              <a:rPr lang="en-US" sz="2000" dirty="0" smtClean="0"/>
              <a:t>Positive feelings</a:t>
            </a:r>
          </a:p>
          <a:p>
            <a:pPr marL="342900" indent="-342900">
              <a:lnSpc>
                <a:spcPct val="130000"/>
              </a:lnSpc>
              <a:spcBef>
                <a:spcPct val="20000"/>
              </a:spcBef>
              <a:buClr>
                <a:schemeClr val="tx2"/>
              </a:buClr>
              <a:buSzPct val="70000"/>
              <a:defRPr/>
            </a:pPr>
            <a:r>
              <a:rPr lang="en-US" sz="2000" dirty="0" smtClean="0"/>
              <a:t>Sense of accomplishment</a:t>
            </a:r>
          </a:p>
          <a:p>
            <a:pPr marL="342900" indent="-342900">
              <a:lnSpc>
                <a:spcPct val="130000"/>
              </a:lnSpc>
              <a:spcBef>
                <a:spcPct val="20000"/>
              </a:spcBef>
              <a:buClr>
                <a:schemeClr val="tx2"/>
              </a:buClr>
              <a:buSzPct val="70000"/>
              <a:defRPr/>
            </a:pPr>
            <a:endParaRPr lang="en-US" sz="2000" dirty="0" smtClean="0"/>
          </a:p>
          <a:p>
            <a:pPr marL="342900" indent="-342900" algn="ctr">
              <a:lnSpc>
                <a:spcPct val="130000"/>
              </a:lnSpc>
              <a:spcBef>
                <a:spcPct val="20000"/>
              </a:spcBef>
              <a:buClr>
                <a:schemeClr val="tx2"/>
              </a:buClr>
              <a:buSzPct val="70000"/>
              <a:defRPr/>
            </a:pPr>
            <a:r>
              <a:rPr lang="en-US" sz="20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erdana" pitchFamily="34" charset="0"/>
                <a:ea typeface="Verdana" pitchFamily="34" charset="0"/>
                <a:cs typeface="Verdana" pitchFamily="34" charset="0"/>
              </a:rPr>
              <a:t>Contact </a:t>
            </a:r>
            <a:r>
              <a:rPr lang="en-US" sz="2000" b="1" dirty="0" smtClean="0">
                <a:solidFill>
                  <a:srgbClr val="010000"/>
                </a:solidFill>
                <a:latin typeface="Verdana" pitchFamily="34" charset="0"/>
                <a:ea typeface="Verdana" pitchFamily="34" charset="0"/>
                <a:cs typeface="Verdana" pitchFamily="34" charset="0"/>
              </a:rPr>
              <a:t>Volunteer Leadership Chair </a:t>
            </a:r>
            <a:r>
              <a:rPr lang="en-US" sz="2000" b="1" i="1" cap="all" dirty="0" smtClean="0">
                <a:ln w="1905"/>
                <a:solidFill>
                  <a:srgbClr val="D39D60"/>
                </a:solidFill>
                <a:effectLst>
                  <a:innerShdw blurRad="69850" dist="43180" dir="5400000">
                    <a:srgbClr val="000000">
                      <a:alpha val="65000"/>
                    </a:srgbClr>
                  </a:innerShdw>
                </a:effectLst>
                <a:cs typeface="Arial" charset="0"/>
              </a:rPr>
              <a:t>Wendy Peacock</a:t>
            </a:r>
          </a:p>
          <a:p>
            <a:pPr marL="342900" indent="-342900" algn="ctr">
              <a:lnSpc>
                <a:spcPct val="130000"/>
              </a:lnSpc>
              <a:spcBef>
                <a:spcPct val="20000"/>
              </a:spcBef>
              <a:buClr>
                <a:schemeClr val="tx2"/>
              </a:buClr>
              <a:buSzPct val="70000"/>
              <a:defRPr/>
            </a:pPr>
            <a:r>
              <a:rPr lang="en-US" sz="2000" b="1" dirty="0" smtClean="0">
                <a:ln w="1905"/>
                <a:solidFill>
                  <a:srgbClr val="D39D60"/>
                </a:solidFill>
                <a:effectLst>
                  <a:innerShdw blurRad="69850" dist="43180" dir="5400000">
                    <a:srgbClr val="000000">
                      <a:alpha val="65000"/>
                    </a:srgbClr>
                  </a:innerShdw>
                </a:effectLst>
                <a:cs typeface="Arial" charset="0"/>
              </a:rPr>
              <a:t>Wendy.Peacock@PMI-FloridaSuncoast.org</a:t>
            </a:r>
            <a:endParaRPr lang="en-US" sz="2000" b="1" i="1" cap="all" dirty="0">
              <a:ln w="1905"/>
              <a:solidFill>
                <a:srgbClr val="D39D60"/>
              </a:solidFill>
              <a:effectLst>
                <a:innerShdw blurRad="69850" dist="43180" dir="5400000">
                  <a:srgbClr val="000000">
                    <a:alpha val="65000"/>
                  </a:srgbClr>
                </a:innerShdw>
              </a:effectLst>
              <a:cs typeface="Arial" charset="0"/>
            </a:endParaRPr>
          </a:p>
        </p:txBody>
      </p:sp>
      <p:sp>
        <p:nvSpPr>
          <p:cNvPr id="14"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Tree>
  </p:cSld>
  <p:clrMapOvr>
    <a:masterClrMapping/>
  </p:clrMapOvr>
  <p:transition spd="slow" advClick="0" advTm="400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p:cNvSpPr>
            <a:spLocks noChangeArrowheads="1"/>
          </p:cNvSpPr>
          <p:nvPr/>
        </p:nvSpPr>
        <p:spPr bwMode="auto">
          <a:xfrm>
            <a:off x="381000" y="609600"/>
            <a:ext cx="8387730" cy="5457827"/>
          </a:xfrm>
          <a:prstGeom prst="rect">
            <a:avLst/>
          </a:prstGeom>
          <a:noFill/>
          <a:ln w="9525">
            <a:noFill/>
            <a:miter lim="800000"/>
            <a:headEnd/>
            <a:tailEnd/>
          </a:ln>
        </p:spPr>
        <p:txBody>
          <a:bodyPr wrap="square">
            <a:noAutofit/>
          </a:bodyPr>
          <a:lstStyle/>
          <a:p>
            <a:pPr algn="ctr">
              <a:lnSpc>
                <a:spcPct val="130000"/>
              </a:lnSpc>
              <a:spcBef>
                <a:spcPct val="20000"/>
              </a:spcBef>
              <a:buClr>
                <a:schemeClr val="tx2"/>
              </a:buClr>
              <a:buSzPct val="70000"/>
              <a:defRPr/>
            </a:pPr>
            <a:r>
              <a:rPr lang="en-US" sz="3600" b="1" cap="small" dirty="0" smtClean="0">
                <a:ln w="1905"/>
                <a:solidFill>
                  <a:srgbClr val="D39D60"/>
                </a:solidFill>
                <a:effectLst>
                  <a:innerShdw blurRad="69850" dist="43180" dir="5400000">
                    <a:srgbClr val="000000">
                      <a:alpha val="65000"/>
                    </a:srgbClr>
                  </a:innerShdw>
                </a:effectLst>
                <a:cs typeface="Arial" charset="0"/>
              </a:rPr>
              <a:t>Ideas Welcome</a:t>
            </a:r>
          </a:p>
          <a:p>
            <a:pPr marL="342900">
              <a:lnSpc>
                <a:spcPct val="130000"/>
              </a:lnSpc>
              <a:spcBef>
                <a:spcPct val="20000"/>
              </a:spcBef>
              <a:buClr>
                <a:schemeClr val="tx2"/>
              </a:buClr>
              <a:buSzPct val="70000"/>
              <a:defRPr/>
            </a:pPr>
            <a:r>
              <a:rPr lang="en-US" sz="2000" dirty="0" smtClean="0"/>
              <a:t>PMI Florida Suncoast Chapter welcomes new ideas on how to find better ways to promote and contribute to the community the field of Project Management.</a:t>
            </a:r>
          </a:p>
          <a:p>
            <a:pPr marL="342900">
              <a:lnSpc>
                <a:spcPct val="130000"/>
              </a:lnSpc>
              <a:spcBef>
                <a:spcPct val="20000"/>
              </a:spcBef>
              <a:buClr>
                <a:schemeClr val="tx2"/>
              </a:buClr>
              <a:buSzPct val="70000"/>
              <a:defRPr/>
            </a:pPr>
            <a:endParaRPr lang="en-US" sz="2000" dirty="0"/>
          </a:p>
          <a:p>
            <a:pPr marL="342900" indent="-342900">
              <a:lnSpc>
                <a:spcPct val="130000"/>
              </a:lnSpc>
              <a:spcBef>
                <a:spcPct val="20000"/>
              </a:spcBef>
              <a:buClr>
                <a:schemeClr val="tx2"/>
              </a:buClr>
              <a:buSzPct val="70000"/>
              <a:defRPr/>
            </a:pPr>
            <a:r>
              <a:rPr lang="en-US" sz="20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erdana" pitchFamily="34" charset="0"/>
                <a:ea typeface="Verdana" pitchFamily="34" charset="0"/>
                <a:cs typeface="Verdana" pitchFamily="34" charset="0"/>
              </a:rPr>
              <a:t>New Events and Activities</a:t>
            </a:r>
            <a:endParaRPr lang="en-US" sz="2000" dirty="0" smtClean="0"/>
          </a:p>
          <a:p>
            <a:pPr marL="342900" indent="-342900">
              <a:lnSpc>
                <a:spcPct val="130000"/>
              </a:lnSpc>
              <a:spcBef>
                <a:spcPct val="20000"/>
              </a:spcBef>
              <a:buClr>
                <a:schemeClr val="tx2"/>
              </a:buClr>
              <a:buSzPct val="70000"/>
              <a:defRPr/>
            </a:pPr>
            <a:r>
              <a:rPr lang="en-US" sz="20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erdana" pitchFamily="34" charset="0"/>
                <a:ea typeface="Verdana" pitchFamily="34" charset="0"/>
                <a:cs typeface="Verdana" pitchFamily="34" charset="0"/>
              </a:rPr>
              <a:t>Topics to Consider</a:t>
            </a:r>
            <a:endParaRPr lang="en-US" sz="2000" dirty="0"/>
          </a:p>
          <a:p>
            <a:pPr marL="342900" indent="-342900">
              <a:lnSpc>
                <a:spcPct val="130000"/>
              </a:lnSpc>
              <a:spcBef>
                <a:spcPct val="20000"/>
              </a:spcBef>
              <a:buClr>
                <a:schemeClr val="tx2"/>
              </a:buClr>
              <a:buSzPct val="70000"/>
              <a:defRPr/>
            </a:pPr>
            <a:r>
              <a:rPr lang="en-US" sz="20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erdana" pitchFamily="34" charset="0"/>
                <a:ea typeface="Verdana" pitchFamily="34" charset="0"/>
                <a:cs typeface="Verdana" pitchFamily="34" charset="0"/>
              </a:rPr>
              <a:t>Constructive Criticism</a:t>
            </a:r>
            <a:endParaRPr lang="en-US" sz="2000" dirty="0" smtClean="0"/>
          </a:p>
          <a:p>
            <a:pPr marL="342900" indent="-342900" algn="ctr">
              <a:lnSpc>
                <a:spcPct val="130000"/>
              </a:lnSpc>
              <a:spcBef>
                <a:spcPct val="20000"/>
              </a:spcBef>
              <a:buClr>
                <a:schemeClr val="tx2"/>
              </a:buClr>
              <a:buSzPct val="70000"/>
              <a:defRPr/>
            </a:pPr>
            <a:endParaRPr lang="en-US" b="1" kern="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erdana" pitchFamily="34" charset="0"/>
              <a:ea typeface="Verdana" pitchFamily="34" charset="0"/>
              <a:cs typeface="Verdana" pitchFamily="34" charset="0"/>
            </a:endParaRPr>
          </a:p>
          <a:p>
            <a:pPr marL="342900" indent="-342900" algn="ctr">
              <a:lnSpc>
                <a:spcPct val="130000"/>
              </a:lnSpc>
              <a:spcBef>
                <a:spcPct val="20000"/>
              </a:spcBef>
              <a:buClr>
                <a:schemeClr val="tx2"/>
              </a:buClr>
              <a:buSzPct val="70000"/>
              <a:defRPr/>
            </a:pPr>
            <a:r>
              <a:rPr lang="en-US"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erdana" pitchFamily="34" charset="0"/>
                <a:ea typeface="Verdana" pitchFamily="34" charset="0"/>
                <a:cs typeface="Verdana" pitchFamily="34" charset="0"/>
              </a:rPr>
              <a:t>Contact </a:t>
            </a:r>
            <a:r>
              <a:rPr lang="en-US" b="1" dirty="0" smtClean="0">
                <a:solidFill>
                  <a:srgbClr val="010000"/>
                </a:solidFill>
                <a:latin typeface="Verdana" pitchFamily="34" charset="0"/>
                <a:ea typeface="Verdana" pitchFamily="34" charset="0"/>
                <a:cs typeface="Verdana" pitchFamily="34" charset="0"/>
              </a:rPr>
              <a:t>President </a:t>
            </a:r>
            <a:r>
              <a:rPr lang="en-US" b="1" i="1" cap="all" dirty="0" smtClean="0">
                <a:ln w="1905"/>
                <a:solidFill>
                  <a:srgbClr val="D39D60"/>
                </a:solidFill>
                <a:effectLst>
                  <a:innerShdw blurRad="69850" dist="43180" dir="5400000">
                    <a:srgbClr val="000000">
                      <a:alpha val="65000"/>
                    </a:srgbClr>
                  </a:innerShdw>
                </a:effectLst>
                <a:cs typeface="Arial" charset="0"/>
              </a:rPr>
              <a:t>Bill Wagner</a:t>
            </a:r>
            <a:endParaRPr lang="en-US" sz="2000" b="1" i="1" cap="all" dirty="0">
              <a:ln w="1905"/>
              <a:solidFill>
                <a:srgbClr val="D39D60"/>
              </a:solidFill>
              <a:effectLst>
                <a:innerShdw blurRad="69850" dist="43180" dir="5400000">
                  <a:srgbClr val="000000">
                    <a:alpha val="65000"/>
                  </a:srgbClr>
                </a:innerShdw>
              </a:effectLst>
              <a:cs typeface="Arial" charset="0"/>
            </a:endParaRPr>
          </a:p>
          <a:p>
            <a:pPr marL="342900" indent="-342900" algn="ctr">
              <a:lnSpc>
                <a:spcPct val="130000"/>
              </a:lnSpc>
              <a:spcBef>
                <a:spcPct val="20000"/>
              </a:spcBef>
              <a:buClr>
                <a:schemeClr val="tx2"/>
              </a:buClr>
              <a:buSzPct val="70000"/>
              <a:defRPr/>
            </a:pPr>
            <a:r>
              <a:rPr lang="en-US" sz="2000" b="1" dirty="0" smtClean="0">
                <a:ln w="1905"/>
                <a:solidFill>
                  <a:srgbClr val="D39D60"/>
                </a:solidFill>
                <a:effectLst>
                  <a:innerShdw blurRad="69850" dist="43180" dir="5400000">
                    <a:srgbClr val="000000">
                      <a:alpha val="65000"/>
                    </a:srgbClr>
                  </a:innerShdw>
                </a:effectLst>
                <a:cs typeface="Arial" charset="0"/>
              </a:rPr>
              <a:t>William.Wagner@PMI-FloridaSuncoast.org</a:t>
            </a:r>
            <a:endParaRPr lang="en-US" sz="2000" dirty="0"/>
          </a:p>
        </p:txBody>
      </p:sp>
      <p:sp>
        <p:nvSpPr>
          <p:cNvPr id="13"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5" name="Picture 2" descr="C:\WLP\Wendy\Pics\Clip Art\ideas2.png"/>
          <p:cNvPicPr>
            <a:picLocks noChangeAspect="1" noChangeArrowheads="1"/>
          </p:cNvPicPr>
          <p:nvPr/>
        </p:nvPicPr>
        <p:blipFill>
          <a:blip r:embed="rId3" cstate="print">
            <a:extLst/>
          </a:blip>
          <a:srcRect/>
          <a:stretch>
            <a:fillRect/>
          </a:stretch>
        </p:blipFill>
        <p:spPr bwMode="auto">
          <a:xfrm>
            <a:off x="6096000" y="2667000"/>
            <a:ext cx="2124075" cy="2152650"/>
          </a:xfrm>
          <a:prstGeom prst="rect">
            <a:avLst/>
          </a:prstGeom>
          <a:ln>
            <a:noFill/>
          </a:ln>
          <a:effectLst>
            <a:softEdge rad="112500"/>
          </a:effectLs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Tree>
    <p:extLst>
      <p:ext uri="{BB962C8B-B14F-4D97-AF65-F5344CB8AC3E}">
        <p14:creationId xmlns:p14="http://schemas.microsoft.com/office/powerpoint/2010/main" val="3159920423"/>
      </p:ext>
    </p:extLst>
  </p:cSld>
  <p:clrMapOvr>
    <a:masterClrMapping/>
  </p:clrMapOvr>
  <p:transition spd="slow" advClick="0" advTm="4000">
    <p:fade/>
  </p:transition>
  <p:timing>
    <p:tnLst>
      <p:par>
        <p:cTn id="1" dur="indefinite" restart="never" nodeType="tmRoot"/>
      </p:par>
    </p:tnLst>
  </p:timing>
</p:sld>
</file>

<file path=ppt/theme/theme1.xml><?xml version="1.0" encoding="utf-8"?>
<a:theme xmlns:a="http://schemas.openxmlformats.org/drawingml/2006/main" name="Slides_custom_blu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14840</TotalTime>
  <Words>625</Words>
  <Application>Microsoft Office PowerPoint</Application>
  <PresentationFormat>On-screen Show (4:3)</PresentationFormat>
  <Paragraphs>190</Paragraphs>
  <Slides>19</Slides>
  <Notes>19</Notes>
  <HiddenSlides>3</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Copperplate Gothic Bold</vt:lpstr>
      <vt:lpstr>Verdana</vt:lpstr>
      <vt:lpstr>Wingdings</vt:lpstr>
      <vt:lpstr>Slides_custom_blue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PMI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PMI PowerPoint Template Maximum 2 Lines, Arial 28pt bold</dc:title>
  <dc:creator>Kalila Gilbert</dc:creator>
  <cp:lastModifiedBy>Bill Wagner</cp:lastModifiedBy>
  <cp:revision>246</cp:revision>
  <dcterms:created xsi:type="dcterms:W3CDTF">2013-04-10T03:51:07Z</dcterms:created>
  <dcterms:modified xsi:type="dcterms:W3CDTF">2016-05-10T21:22:01Z</dcterms:modified>
</cp:coreProperties>
</file>