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31"/>
  </p:notesMasterIdLst>
  <p:handoutMasterIdLst>
    <p:handoutMasterId r:id="rId32"/>
  </p:handoutMasterIdLst>
  <p:sldIdLst>
    <p:sldId id="281" r:id="rId2"/>
    <p:sldId id="335" r:id="rId3"/>
    <p:sldId id="393" r:id="rId4"/>
    <p:sldId id="337" r:id="rId5"/>
    <p:sldId id="395" r:id="rId6"/>
    <p:sldId id="338" r:id="rId7"/>
    <p:sldId id="398" r:id="rId8"/>
    <p:sldId id="339" r:id="rId9"/>
    <p:sldId id="394" r:id="rId10"/>
    <p:sldId id="340" r:id="rId11"/>
    <p:sldId id="397" r:id="rId12"/>
    <p:sldId id="341" r:id="rId13"/>
    <p:sldId id="396" r:id="rId14"/>
    <p:sldId id="342" r:id="rId15"/>
    <p:sldId id="356" r:id="rId16"/>
    <p:sldId id="355" r:id="rId17"/>
    <p:sldId id="392" r:id="rId18"/>
    <p:sldId id="366" r:id="rId19"/>
    <p:sldId id="368" r:id="rId20"/>
    <p:sldId id="367" r:id="rId21"/>
    <p:sldId id="372" r:id="rId22"/>
    <p:sldId id="375" r:id="rId23"/>
    <p:sldId id="374" r:id="rId24"/>
    <p:sldId id="389" r:id="rId25"/>
    <p:sldId id="373" r:id="rId26"/>
    <p:sldId id="381" r:id="rId27"/>
    <p:sldId id="380" r:id="rId28"/>
    <p:sldId id="382" r:id="rId29"/>
    <p:sldId id="391" r:id="rId3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EAEA"/>
    <a:srgbClr val="1A668E"/>
    <a:srgbClr val="37422E"/>
    <a:srgbClr val="0065BD"/>
    <a:srgbClr val="0000FF"/>
    <a:srgbClr val="D39D60"/>
    <a:srgbClr val="E31DB9"/>
    <a:srgbClr val="A68462"/>
    <a:srgbClr val="E7D2AD"/>
    <a:srgbClr val="E8E2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98993" autoAdjust="0"/>
  </p:normalViewPr>
  <p:slideViewPr>
    <p:cSldViewPr>
      <p:cViewPr varScale="1">
        <p:scale>
          <a:sx n="116" d="100"/>
          <a:sy n="116" d="100"/>
        </p:scale>
        <p:origin x="150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7F7E2EE-E55B-47D6-9E18-AC32EA9E0BB4}" type="datetimeFigureOut">
              <a:rPr lang="en-US"/>
              <a:pPr>
                <a:defRPr/>
              </a:pPr>
              <a:t>5/31/2016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D63A8FA-9862-4772-A716-B7BBF8D49828}" type="slidenum">
              <a:rPr/>
              <a:pPr>
                <a:defRPr/>
              </a:pPr>
              <a:t>‹#›</a:t>
            </a:fld>
            <a:endParaRPr lang="en-US" dirty="0"/>
          </a:p>
        </p:txBody>
      </p:sp>
    </p:spTree>
    <p:extLst>
      <p:ext uri="{BB962C8B-B14F-4D97-AF65-F5344CB8AC3E}">
        <p14:creationId xmlns:p14="http://schemas.microsoft.com/office/powerpoint/2010/main" val="1990653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DF82641-8F07-4568-A73D-CDCF30BF2371}" type="datetimeFigureOut">
              <a:rPr lang="en-US"/>
              <a:pPr>
                <a:defRPr/>
              </a:pPr>
              <a:t>5/31/2016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C5509692-1E25-4EDA-84EF-E9E60AE33BA9}" type="slidenum">
              <a:rPr lang="en-US"/>
              <a:pPr>
                <a:defRPr/>
              </a:pPr>
              <a:t>‹#›</a:t>
            </a:fld>
            <a:endParaRPr lang="en-US" dirty="0"/>
          </a:p>
        </p:txBody>
      </p:sp>
    </p:spTree>
    <p:extLst>
      <p:ext uri="{BB962C8B-B14F-4D97-AF65-F5344CB8AC3E}">
        <p14:creationId xmlns:p14="http://schemas.microsoft.com/office/powerpoint/2010/main" val="1021280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4E522-0950-44C4-BF21-4690BF25F7C3}" type="slidenum">
              <a:rPr lang="en-US"/>
              <a:pPr fontAlgn="base">
                <a:spcBef>
                  <a:spcPct val="0"/>
                </a:spcBef>
                <a:spcAft>
                  <a:spcPct val="0"/>
                </a:spcAft>
                <a:defRPr/>
              </a:pPr>
              <a:t>1</a:t>
            </a:fld>
            <a:endParaRPr lang="en-US"/>
          </a:p>
        </p:txBody>
      </p:sp>
    </p:spTree>
    <p:extLst>
      <p:ext uri="{BB962C8B-B14F-4D97-AF65-F5344CB8AC3E}">
        <p14:creationId xmlns:p14="http://schemas.microsoft.com/office/powerpoint/2010/main" val="2537169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7" descr="PMI1.jpg                                                       00703EF4MY HD                          BE93234D:"/>
          <p:cNvPicPr>
            <a:picLocks noChangeAspect="1" noChangeArrowheads="1"/>
          </p:cNvPicPr>
          <p:nvPr userDrawn="1"/>
        </p:nvPicPr>
        <p:blipFill>
          <a:blip r:embed="rId2"/>
          <a:srcRect/>
          <a:stretch>
            <a:fillRect/>
          </a:stretch>
        </p:blipFill>
        <p:spPr bwMode="auto">
          <a:xfrm>
            <a:off x="1588" y="0"/>
            <a:ext cx="9142412" cy="6859588"/>
          </a:xfrm>
          <a:prstGeom prst="rect">
            <a:avLst/>
          </a:prstGeom>
          <a:noFill/>
          <a:ln w="9525">
            <a:noFill/>
            <a:miter lim="800000"/>
            <a:headEnd/>
            <a:tailEnd/>
          </a:ln>
        </p:spPr>
      </p:pic>
      <p:sp>
        <p:nvSpPr>
          <p:cNvPr id="6" name="Rectangle 2"/>
          <p:cNvSpPr>
            <a:spLocks noGrp="1" noChangeArrowheads="1"/>
          </p:cNvSpPr>
          <p:nvPr>
            <p:ph type="ctrTitle"/>
          </p:nvPr>
        </p:nvSpPr>
        <p:spPr>
          <a:xfrm>
            <a:off x="533400" y="3657600"/>
            <a:ext cx="7772400" cy="1143000"/>
          </a:xfrm>
        </p:spPr>
        <p:txBody>
          <a:bodyPr/>
          <a:lstStyle/>
          <a:p>
            <a:r>
              <a:rPr lang="en-US" dirty="0" smtClean="0"/>
              <a:t>PMI PowerPoint Template</a:t>
            </a:r>
            <a:br>
              <a:rPr lang="en-US" dirty="0" smtClean="0"/>
            </a:br>
            <a:r>
              <a:rPr lang="en-US" dirty="0" smtClean="0"/>
              <a:t>Maximum 2 Lines, Arial 28pt bold</a:t>
            </a:r>
          </a:p>
        </p:txBody>
      </p:sp>
      <p:sp>
        <p:nvSpPr>
          <p:cNvPr id="7" name="Rectangle 3"/>
          <p:cNvSpPr>
            <a:spLocks noGrp="1" noChangeArrowheads="1"/>
          </p:cNvSpPr>
          <p:nvPr>
            <p:ph type="subTitle" idx="1"/>
          </p:nvPr>
        </p:nvSpPr>
        <p:spPr>
          <a:xfrm>
            <a:off x="533400" y="5715000"/>
            <a:ext cx="6400800" cy="762000"/>
          </a:xfrm>
        </p:spPr>
        <p:txBody>
          <a:bodyPr/>
          <a:lstStyle>
            <a:lvl1pPr>
              <a:buFontTx/>
              <a:buNone/>
              <a:defRPr/>
            </a:lvl1pPr>
          </a:lstStyle>
          <a:p>
            <a:r>
              <a:rPr lang="en-US" dirty="0" smtClean="0"/>
              <a:t>Name of Presenter, 18pt Regular</a:t>
            </a:r>
          </a:p>
          <a:p>
            <a:r>
              <a:rPr lang="en-US" dirty="0" smtClean="0"/>
              <a:t>DD Month YYYY</a:t>
            </a:r>
          </a:p>
        </p:txBody>
      </p:sp>
    </p:spTree>
  </p:cSld>
  <p:clrMapOvr>
    <a:masterClrMapping/>
  </p:clrMapOvr>
  <p:transition spd="slow" advClick="0" advTm="1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620000" cy="533400"/>
          </a:xfrm>
        </p:spPr>
        <p:txBody>
          <a:bodyPr/>
          <a:lstStyle>
            <a:lvl1pPr>
              <a:defRPr sz="28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a:xfrm>
            <a:off x="685800" y="6610350"/>
            <a:ext cx="2209800" cy="247650"/>
          </a:xfrm>
        </p:spPr>
        <p:txBody>
          <a:bodyPr/>
          <a:lstStyle>
            <a:lvl1pPr>
              <a:defRPr sz="1050">
                <a:solidFill>
                  <a:srgbClr val="FFFFFF"/>
                </a:solidFill>
                <a:latin typeface="+mn-lt"/>
              </a:defRPr>
            </a:lvl1pPr>
          </a:lstStyle>
          <a:p>
            <a:pPr>
              <a:defRPr/>
            </a:pPr>
            <a:r>
              <a:rPr lang="en-US"/>
              <a:t>Suncoast PMI April 2012</a:t>
            </a:r>
            <a:endParaRPr lang="en-US">
              <a:solidFill>
                <a:srgbClr val="455560"/>
              </a:solidFill>
            </a:endParaRPr>
          </a:p>
        </p:txBody>
      </p:sp>
    </p:spTree>
  </p:cSld>
  <p:clrMapOvr>
    <a:masterClrMapping/>
  </p:clrMapOvr>
  <p:transition spd="slow" advClick="0" advTm="1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810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524000"/>
            <a:ext cx="3810000" cy="4267200"/>
          </a:xfrm>
        </p:spPr>
        <p:txBody>
          <a:bodyPr>
            <a:normAutofit/>
          </a:bodyPr>
          <a:lstStyle/>
          <a:p>
            <a:pPr lvl="0"/>
            <a:r>
              <a:rPr lang="en-US" noProof="0" dirty="0" smtClean="0"/>
              <a:t>Click icon to add chart</a:t>
            </a:r>
          </a:p>
        </p:txBody>
      </p:sp>
      <p:sp>
        <p:nvSpPr>
          <p:cNvPr id="5" name="Date Placeholder 3"/>
          <p:cNvSpPr>
            <a:spLocks noGrp="1"/>
          </p:cNvSpPr>
          <p:nvPr>
            <p:ph type="dt" sz="quarter" idx="10"/>
          </p:nvPr>
        </p:nvSpPr>
        <p:spPr/>
        <p:txBody>
          <a:bodyPr/>
          <a:lstStyle>
            <a:lvl1pPr>
              <a:defRPr/>
            </a:lvl1pPr>
          </a:lstStyle>
          <a:p>
            <a:pPr>
              <a:defRPr/>
            </a:pPr>
            <a:r>
              <a:rPr lang="en-US"/>
              <a:t>Presentation Title</a:t>
            </a:r>
          </a:p>
        </p:txBody>
      </p:sp>
    </p:spTree>
  </p:cSld>
  <p:clrMapOvr>
    <a:masterClrMapping/>
  </p:clrMapOvr>
  <p:transition spd="slow"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Suncoast PMI April 2012</a:t>
            </a:r>
          </a:p>
        </p:txBody>
      </p:sp>
      <p:sp>
        <p:nvSpPr>
          <p:cNvPr id="1027" name="Rectangle 3"/>
          <p:cNvSpPr>
            <a:spLocks noGrp="1" noChangeArrowheads="1"/>
          </p:cNvSpPr>
          <p:nvPr>
            <p:ph type="body" idx="1"/>
          </p:nvPr>
        </p:nvSpPr>
        <p:spPr bwMode="auto">
          <a:xfrm>
            <a:off x="685800" y="1524000"/>
            <a:ext cx="77724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Date Placeholder 3"/>
          <p:cNvSpPr>
            <a:spLocks noGrp="1"/>
          </p:cNvSpPr>
          <p:nvPr>
            <p:ph type="dt" sz="quarter" idx="2"/>
          </p:nvPr>
        </p:nvSpPr>
        <p:spPr>
          <a:xfrm>
            <a:off x="1524000" y="6572250"/>
            <a:ext cx="2209800" cy="228600"/>
          </a:xfrm>
          <a:prstGeom prst="rect">
            <a:avLst/>
          </a:prstGeom>
        </p:spPr>
        <p:txBody>
          <a:bodyPr/>
          <a:lstStyle>
            <a:lvl1pPr eaLnBrk="0" hangingPunct="0">
              <a:defRPr sz="1050">
                <a:solidFill>
                  <a:srgbClr val="FFFFFF"/>
                </a:solidFill>
                <a:latin typeface="+mn-lt"/>
              </a:defRPr>
            </a:lvl1pPr>
          </a:lstStyle>
          <a:p>
            <a:pPr>
              <a:defRPr/>
            </a:pPr>
            <a:r>
              <a:rPr lang="en-US"/>
              <a:t>Presentation Title</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0" r:id="rId3"/>
    <p:sldLayoutId id="2147483719" r:id="rId4"/>
    <p:sldLayoutId id="2147483718" r:id="rId5"/>
    <p:sldLayoutId id="2147483717" r:id="rId6"/>
    <p:sldLayoutId id="2147483716" r:id="rId7"/>
    <p:sldLayoutId id="2147483715" r:id="rId8"/>
    <p:sldLayoutId id="2147483714" r:id="rId9"/>
    <p:sldLayoutId id="2147483713" r:id="rId10"/>
    <p:sldLayoutId id="2147483712" r:id="rId11"/>
    <p:sldLayoutId id="2147483711" r:id="rId12"/>
  </p:sldLayoutIdLst>
  <p:transition spd="slow" advClick="0" advTm="15000">
    <p:fade/>
  </p:transition>
  <p:hf hdr="0" ftr="0" dt="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eaLnBrk="1" fontAlgn="base" hangingPunct="1">
        <a:spcBef>
          <a:spcPct val="20000"/>
        </a:spcBef>
        <a:spcAft>
          <a:spcPct val="0"/>
        </a:spcAft>
        <a:buChar char="»"/>
        <a:defRPr sz="2000">
          <a:solidFill>
            <a:srgbClr val="455560"/>
          </a:solidFill>
          <a:latin typeface="+mn-lt"/>
        </a:defRPr>
      </a:lvl6pPr>
      <a:lvl7pPr marL="2686050" indent="-228600" algn="l" rtl="0" eaLnBrk="1" fontAlgn="base" hangingPunct="1">
        <a:spcBef>
          <a:spcPct val="20000"/>
        </a:spcBef>
        <a:spcAft>
          <a:spcPct val="0"/>
        </a:spcAft>
        <a:buChar char="»"/>
        <a:defRPr sz="2000">
          <a:solidFill>
            <a:srgbClr val="455560"/>
          </a:solidFill>
          <a:latin typeface="+mn-lt"/>
        </a:defRPr>
      </a:lvl7pPr>
      <a:lvl8pPr marL="3143250" indent="-228600" algn="l" rtl="0" eaLnBrk="1" fontAlgn="base" hangingPunct="1">
        <a:spcBef>
          <a:spcPct val="20000"/>
        </a:spcBef>
        <a:spcAft>
          <a:spcPct val="0"/>
        </a:spcAft>
        <a:buChar char="»"/>
        <a:defRPr sz="2000">
          <a:solidFill>
            <a:srgbClr val="455560"/>
          </a:solidFill>
          <a:latin typeface="+mn-lt"/>
        </a:defRPr>
      </a:lvl8pPr>
      <a:lvl9pPr marL="3600450" indent="-228600" algn="l" rtl="0" eaLnBrk="1" fontAlgn="base" hangingPunct="1">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png"/><Relationship Id="rId3" Type="http://schemas.openxmlformats.org/officeDocument/2006/relationships/image" Target="../media/image4.png"/><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 Id="rId14" Type="http://schemas.openxmlformats.org/officeDocument/2006/relationships/image" Target="../media/image28.jpe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slideLayout" Target="../slideLayouts/slideLayout6.xml"/><Relationship Id="rId7" Type="http://schemas.openxmlformats.org/officeDocument/2006/relationships/image" Target="../media/image35.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4.jpeg"/><Relationship Id="rId5" Type="http://schemas.openxmlformats.org/officeDocument/2006/relationships/image" Target="../media/image2.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jpeg"/></Relationships>
</file>

<file path=ppt/slides/_rels/slide1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3.png"/><Relationship Id="rId7" Type="http://schemas.openxmlformats.org/officeDocument/2006/relationships/image" Target="../media/image42.jpeg"/><Relationship Id="rId2" Type="http://schemas.openxmlformats.org/officeDocument/2006/relationships/image" Target="../media/image39.jpeg"/><Relationship Id="rId1" Type="http://schemas.openxmlformats.org/officeDocument/2006/relationships/slideLayout" Target="../slideLayouts/slideLayout6.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2.png"/><Relationship Id="rId9"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png"/><Relationship Id="rId7" Type="http://schemas.openxmlformats.org/officeDocument/2006/relationships/image" Target="../media/image49.jpe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4.jpe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2.png"/><Relationship Id="rId7" Type="http://schemas.openxmlformats.org/officeDocument/2006/relationships/image" Target="../media/image58.jpe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60.jpg"/></Relationships>
</file>

<file path=ppt/slides/_rels/slide25.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2.png"/><Relationship Id="rId7" Type="http://schemas.openxmlformats.org/officeDocument/2006/relationships/image" Target="../media/image64.jp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2.png"/><Relationship Id="rId7" Type="http://schemas.openxmlformats.org/officeDocument/2006/relationships/image" Target="../media/image72.jp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71.jpg"/><Relationship Id="rId5" Type="http://schemas.openxmlformats.org/officeDocument/2006/relationships/image" Target="../media/image70.jpg"/><Relationship Id="rId10" Type="http://schemas.openxmlformats.org/officeDocument/2006/relationships/image" Target="../media/image75.jpg"/><Relationship Id="rId4" Type="http://schemas.openxmlformats.org/officeDocument/2006/relationships/image" Target="../media/image69.jpg"/><Relationship Id="rId9" Type="http://schemas.openxmlformats.org/officeDocument/2006/relationships/image" Target="../media/image74.jpg"/></Relationships>
</file>

<file path=ppt/slides/_rels/slide28.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2.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image" Target="../media/image33.png"/><Relationship Id="rId16" Type="http://schemas.openxmlformats.org/officeDocument/2006/relationships/image" Target="../media/image88.png"/><Relationship Id="rId1" Type="http://schemas.openxmlformats.org/officeDocument/2006/relationships/slideLayout" Target="../slideLayouts/slideLayout6.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4"/>
          <p:cNvSpPr>
            <a:spLocks noChangeArrowheads="1"/>
          </p:cNvSpPr>
          <p:nvPr/>
        </p:nvSpPr>
        <p:spPr bwMode="auto">
          <a:xfrm>
            <a:off x="990600" y="320040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December 9, 2015</a:t>
            </a:r>
            <a:endParaRPr lang="en-US" sz="3600" b="1" dirty="0">
              <a:solidFill>
                <a:srgbClr val="D39D60"/>
              </a:solidFill>
              <a:latin typeface="Copperplate Gothic Bold" pitchFamily="34" charset="0"/>
            </a:endParaRPr>
          </a:p>
        </p:txBody>
      </p:sp>
      <p:sp>
        <p:nvSpPr>
          <p:cNvPr id="5" name="Rectangle 4"/>
          <p:cNvSpPr>
            <a:spLocks noChangeArrowheads="1"/>
          </p:cNvSpPr>
          <p:nvPr/>
        </p:nvSpPr>
        <p:spPr bwMode="auto">
          <a:xfrm>
            <a:off x="930876" y="4031507"/>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2016 Preview</a:t>
            </a:r>
            <a:endParaRPr lang="en-US" sz="3600" b="1" dirty="0">
              <a:solidFill>
                <a:srgbClr val="D39D60"/>
              </a:solidFill>
              <a:latin typeface="Copperplate Gothic Bold" pitchFamily="34"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676400" y="881448"/>
            <a:ext cx="5766492" cy="2471352"/>
          </a:xfrm>
          <a:prstGeom prst="rect">
            <a:avLst/>
          </a:prstGeom>
        </p:spPr>
      </p:pic>
    </p:spTree>
  </p:cSld>
  <p:clrMapOvr>
    <a:masterClrMapping/>
  </p:clrMapOvr>
  <p:transition spd="slow"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4000"/>
                                  </p:stCondLst>
                                  <p:childTnLst>
                                    <p:set>
                                      <p:cBhvr>
                                        <p:cTn id="6" dur="1" fill="hold">
                                          <p:stCondLst>
                                            <p:cond delay="0"/>
                                          </p:stCondLst>
                                        </p:cTn>
                                        <p:tgtEl>
                                          <p:spTgt spid="16388"/>
                                        </p:tgtEl>
                                        <p:attrNameLst>
                                          <p:attrName>style.visibility</p:attrName>
                                        </p:attrNameLst>
                                      </p:cBhvr>
                                      <p:to>
                                        <p:strVal val="visible"/>
                                      </p:to>
                                    </p:set>
                                    <p:animEffect transition="in" filter="fade">
                                      <p:cBhvr>
                                        <p:cTn id="7" dur="2000"/>
                                        <p:tgtEl>
                                          <p:spTgt spid="16388"/>
                                        </p:tgtEl>
                                      </p:cBhvr>
                                    </p:animEffect>
                                  </p:childTnLst>
                                </p:cTn>
                              </p:par>
                              <p:par>
                                <p:cTn id="8" presetID="10" presetClass="entr" presetSubtype="0" fill="hold" grpId="0" nodeType="withEffect">
                                  <p:stCondLst>
                                    <p:cond delay="16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26" presetClass="emph" presetSubtype="0" fill="hold" grpId="1" nodeType="withEffect">
                                  <p:stCondLst>
                                    <p:cond delay="20000"/>
                                  </p:stCondLst>
                                  <p:childTnLst>
                                    <p:animEffect transition="out" filter="fade">
                                      <p:cBhvr>
                                        <p:cTn id="12" dur="1000" tmFilter="0, 0; .2, .5; .8, .5; 1, 0"/>
                                        <p:tgtEl>
                                          <p:spTgt spid="16388"/>
                                        </p:tgtEl>
                                      </p:cBhvr>
                                    </p:animEffect>
                                    <p:animScale>
                                      <p:cBhvr>
                                        <p:cTn id="13" dur="500" autoRev="1" fill="hold"/>
                                        <p:tgtEl>
                                          <p:spTgt spid="16388"/>
                                        </p:tgtEl>
                                      </p:cBhvr>
                                      <p:by x="105000" y="105000"/>
                                    </p:animScale>
                                  </p:childTnLst>
                                </p:cTn>
                              </p:par>
                              <p:par>
                                <p:cTn id="14" presetID="26" presetClass="emph" presetSubtype="0" fill="hold" grpId="1" nodeType="withEffect">
                                  <p:stCondLst>
                                    <p:cond delay="20500"/>
                                  </p:stCondLst>
                                  <p:childTnLst>
                                    <p:animEffect transition="out" filter="fade">
                                      <p:cBhvr>
                                        <p:cTn id="15" dur="1000" tmFilter="0, 0; .2, .5; .8, .5; 1, 0"/>
                                        <p:tgtEl>
                                          <p:spTgt spid="5"/>
                                        </p:tgtEl>
                                      </p:cBhvr>
                                    </p:animEffect>
                                    <p:animScale>
                                      <p:cBhvr>
                                        <p:cTn id="16" dur="500" autoRev="1" fill="hold"/>
                                        <p:tgtEl>
                                          <p:spTgt spid="5"/>
                                        </p:tgtEl>
                                      </p:cBhvr>
                                      <p:by x="105000" y="105000"/>
                                    </p:animScale>
                                  </p:childTnLst>
                                </p:cTn>
                              </p:par>
                              <p:par>
                                <p:cTn id="17" presetID="10" presetClass="entr" presetSubtype="0" fill="hold" nodeType="withEffect">
                                  <p:stCondLst>
                                    <p:cond delay="2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88"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spTree>
    <p:extLst>
      <p:ext uri="{BB962C8B-B14F-4D97-AF65-F5344CB8AC3E}">
        <p14:creationId xmlns:p14="http://schemas.microsoft.com/office/powerpoint/2010/main" val="1398824308"/>
      </p:ext>
    </p:extLst>
  </p:cSld>
  <p:clrMapOvr>
    <a:masterClrMapping/>
  </p:clrMapOvr>
  <mc:AlternateContent xmlns:mc="http://schemas.openxmlformats.org/markup-compatibility/2006" xmlns:p14="http://schemas.microsoft.com/office/powerpoint/2010/main">
    <mc:Choice Requires="p14">
      <p:transition p14:dur="10" advClick="0" advTm="145000">
        <p:fade/>
      </p:transition>
    </mc:Choice>
    <mc:Fallback xmlns="">
      <p:transition advClick="0" advTm="14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7" name="Rectangle 4"/>
          <p:cNvSpPr>
            <a:spLocks noChangeArrowheads="1"/>
          </p:cNvSpPr>
          <p:nvPr/>
        </p:nvSpPr>
        <p:spPr bwMode="auto">
          <a:xfrm>
            <a:off x="990600" y="11523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Vision</a:t>
            </a:r>
            <a:endParaRPr lang="en-US" sz="3600" b="1" dirty="0">
              <a:solidFill>
                <a:srgbClr val="D39D60"/>
              </a:solidFill>
              <a:latin typeface="Copperplate Gothic Bold" pitchFamily="34" charset="0"/>
            </a:endParaRPr>
          </a:p>
        </p:txBody>
      </p:sp>
      <p:sp>
        <p:nvSpPr>
          <p:cNvPr id="8" name="TextBox 7"/>
          <p:cNvSpPr txBox="1"/>
          <p:nvPr/>
        </p:nvSpPr>
        <p:spPr>
          <a:xfrm>
            <a:off x="381000" y="1981200"/>
            <a:ext cx="8534400" cy="1295400"/>
          </a:xfrm>
          <a:prstGeom prst="rect">
            <a:avLst/>
          </a:prstGeom>
          <a:noFill/>
        </p:spPr>
        <p:txBody>
          <a:bodyPr wrap="square" rtlCol="0">
            <a:noAutofit/>
          </a:bodyPr>
          <a:lstStyle/>
          <a:p>
            <a:pPr algn="ctr"/>
            <a:r>
              <a:rPr lang="en-US" sz="2400" dirty="0" smtClean="0"/>
              <a:t>Local leadership and management embracing the PMI principles, values, and certifications as key components in organizational and individual success in the field of project management.</a:t>
            </a:r>
            <a:endParaRPr lang="en-US" sz="2400" dirty="0"/>
          </a:p>
        </p:txBody>
      </p:sp>
      <p:sp>
        <p:nvSpPr>
          <p:cNvPr id="9" name="Rectangle 8"/>
          <p:cNvSpPr>
            <a:spLocks noChangeArrowheads="1"/>
          </p:cNvSpPr>
          <p:nvPr/>
        </p:nvSpPr>
        <p:spPr bwMode="auto">
          <a:xfrm>
            <a:off x="990600" y="36576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Mission</a:t>
            </a:r>
            <a:endParaRPr lang="en-US" sz="3600" b="1" dirty="0">
              <a:solidFill>
                <a:srgbClr val="D39D60"/>
              </a:solidFill>
              <a:latin typeface="Copperplate Gothic Bold" pitchFamily="34" charset="0"/>
            </a:endParaRPr>
          </a:p>
        </p:txBody>
      </p:sp>
      <p:sp>
        <p:nvSpPr>
          <p:cNvPr id="10" name="TextBox 9"/>
          <p:cNvSpPr txBox="1"/>
          <p:nvPr/>
        </p:nvSpPr>
        <p:spPr>
          <a:xfrm>
            <a:off x="381000" y="4486417"/>
            <a:ext cx="8534400" cy="1295400"/>
          </a:xfrm>
          <a:prstGeom prst="rect">
            <a:avLst/>
          </a:prstGeom>
          <a:noFill/>
        </p:spPr>
        <p:txBody>
          <a:bodyPr wrap="square" rtlCol="0">
            <a:noAutofit/>
          </a:bodyPr>
          <a:lstStyle/>
          <a:p>
            <a:pPr algn="ctr"/>
            <a:r>
              <a:rPr lang="en-US" sz="2400" dirty="0" smtClean="0"/>
              <a:t>The Florida Suncoast PMI Chapter leads the local community in the advancement in the field of project management by promoting the PMI’s values and principles, as well as by organizing and facilitating initiatives, events, and activities to support individuals and organizations.</a:t>
            </a:r>
            <a:endParaRPr lang="en-US" sz="2400" dirty="0"/>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3742144997"/>
      </p:ext>
    </p:extLst>
  </p:cSld>
  <p:clrMapOvr>
    <a:masterClrMapping/>
  </p:clrMapOvr>
  <p:transition spd="slow" advClick="0" advTm="2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childTnLst>
                          </p:cTn>
                        </p:par>
                        <p:par>
                          <p:cTn id="11" fill="hold">
                            <p:stCondLst>
                              <p:cond delay="5000"/>
                            </p:stCondLst>
                            <p:childTnLst>
                              <p:par>
                                <p:cTn id="12" presetID="10" presetClass="entr" presetSubtype="0" fill="hold" grpId="0" nodeType="afterEffect">
                                  <p:stCondLst>
                                    <p:cond delay="10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par>
                                <p:cTn id="15" presetID="10" presetClass="entr" presetSubtype="0" fill="hold" grpId="0" nodeType="withEffect">
                                  <p:stCondLst>
                                    <p:cond delay="2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nodeType="withEffect">
                                  <p:stCondLst>
                                    <p:cond delay="20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255235" y="1228078"/>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24" name="Picture 23"/>
          <p:cNvPicPr>
            <a:picLocks noChangeAspect="1"/>
          </p:cNvPicPr>
          <p:nvPr/>
        </p:nvPicPr>
        <p:blipFill rotWithShape="1">
          <a:blip r:embed="rId4"/>
          <a:srcRect l="13957" t="23776" r="18298" b="51226"/>
          <a:stretch/>
        </p:blipFill>
        <p:spPr>
          <a:xfrm>
            <a:off x="2133600" y="1219200"/>
            <a:ext cx="6573612" cy="1498170"/>
          </a:xfrm>
          <a:prstGeom prst="rect">
            <a:avLst/>
          </a:prstGeom>
        </p:spPr>
      </p:pic>
      <p:pic>
        <p:nvPicPr>
          <p:cNvPr id="25" name="Picture 24"/>
          <p:cNvPicPr>
            <a:picLocks noChangeAspect="1"/>
          </p:cNvPicPr>
          <p:nvPr/>
        </p:nvPicPr>
        <p:blipFill rotWithShape="1">
          <a:blip r:embed="rId5"/>
          <a:srcRect l="15149" t="36739" r="16536" b="31951"/>
          <a:stretch/>
        </p:blipFill>
        <p:spPr>
          <a:xfrm>
            <a:off x="2209800" y="2743200"/>
            <a:ext cx="6745843" cy="1909537"/>
          </a:xfrm>
          <a:prstGeom prst="rect">
            <a:avLst/>
          </a:prstGeom>
        </p:spPr>
      </p:pic>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5067" y="4631316"/>
            <a:ext cx="955222" cy="914400"/>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0906" y="4631316"/>
            <a:ext cx="874294" cy="914400"/>
          </a:xfrm>
          <a:prstGeom prst="rect">
            <a:avLst/>
          </a:prstGeom>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97356" y="4631316"/>
            <a:ext cx="946484" cy="914400"/>
          </a:xfrm>
          <a:prstGeom prst="rect">
            <a:avLst/>
          </a:prstGeom>
        </p:spPr>
      </p:pic>
      <p:pic>
        <p:nvPicPr>
          <p:cNvPr id="29" name="Picture 2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03497" y="5524500"/>
            <a:ext cx="930303" cy="914400"/>
          </a:xfrm>
          <a:prstGeom prst="rect">
            <a:avLst/>
          </a:prstGeom>
        </p:spPr>
      </p:pic>
      <p:pic>
        <p:nvPicPr>
          <p:cNvPr id="30" name="Picture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88313" y="5524500"/>
            <a:ext cx="990600" cy="914400"/>
          </a:xfrm>
          <a:prstGeom prst="rect">
            <a:avLst/>
          </a:prstGeom>
        </p:spPr>
      </p:pic>
      <p:pic>
        <p:nvPicPr>
          <p:cNvPr id="31" name="Picture 3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33426" y="5524500"/>
            <a:ext cx="898358" cy="914400"/>
          </a:xfrm>
          <a:prstGeom prst="rect">
            <a:avLst/>
          </a:prstGeom>
        </p:spPr>
      </p:pic>
      <p:pic>
        <p:nvPicPr>
          <p:cNvPr id="32" name="Picture 3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86297" y="5524500"/>
            <a:ext cx="867103" cy="914400"/>
          </a:xfrm>
          <a:prstGeom prst="rect">
            <a:avLst/>
          </a:prstGeom>
        </p:spPr>
      </p:pic>
      <p:pic>
        <p:nvPicPr>
          <p:cNvPr id="33" name="Picture 3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94186" y="4631316"/>
            <a:ext cx="953814" cy="914400"/>
          </a:xfrm>
          <a:prstGeom prst="rect">
            <a:avLst/>
          </a:prstGeom>
        </p:spPr>
      </p:pic>
    </p:spTree>
    <p:extLst>
      <p:ext uri="{BB962C8B-B14F-4D97-AF65-F5344CB8AC3E}">
        <p14:creationId xmlns:p14="http://schemas.microsoft.com/office/powerpoint/2010/main" val="2716225776"/>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2000"/>
                                        <p:tgtEl>
                                          <p:spTgt spid="2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000"/>
                                        <p:tgtEl>
                                          <p:spTgt spid="2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000"/>
                                        <p:tgtEl>
                                          <p:spTgt spid="33"/>
                                        </p:tgtEl>
                                      </p:cBhvr>
                                    </p:animEffect>
                                  </p:childTnLst>
                                </p:cTn>
                              </p:par>
                              <p:par>
                                <p:cTn id="20" presetID="10"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2000"/>
                                        <p:tgtEl>
                                          <p:spTgt spid="26"/>
                                        </p:tgtEl>
                                      </p:cBhvr>
                                    </p:animEffect>
                                  </p:childTnLst>
                                </p:cTn>
                              </p:par>
                              <p:par>
                                <p:cTn id="23" presetID="10"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2000"/>
                                        <p:tgtEl>
                                          <p:spTgt spid="28"/>
                                        </p:tgtEl>
                                      </p:cBhvr>
                                    </p:animEffec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2000"/>
                                        <p:tgtEl>
                                          <p:spTgt spid="27"/>
                                        </p:tgtEl>
                                      </p:cBhvr>
                                    </p:animEffect>
                                  </p:childTnLst>
                                </p:cTn>
                              </p:par>
                              <p:par>
                                <p:cTn id="29" presetID="10"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2000"/>
                                        <p:tgtEl>
                                          <p:spTgt spid="29"/>
                                        </p:tgtEl>
                                      </p:cBhvr>
                                    </p:animEffect>
                                  </p:childTnLst>
                                </p:cTn>
                              </p:par>
                              <p:par>
                                <p:cTn id="32" presetID="10"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20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000"/>
                                        <p:tgtEl>
                                          <p:spTgt spid="31"/>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10" name="Rectangle 4"/>
          <p:cNvSpPr>
            <a:spLocks noChangeArrowheads="1"/>
          </p:cNvSpPr>
          <p:nvPr/>
        </p:nvSpPr>
        <p:spPr bwMode="auto">
          <a:xfrm>
            <a:off x="533400" y="805248"/>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Certification Prep Classes</a:t>
            </a:r>
            <a:endParaRPr lang="en-US" sz="3600" b="1" dirty="0">
              <a:solidFill>
                <a:srgbClr val="D39D60"/>
              </a:solidFill>
              <a:latin typeface="Copperplate Gothic Bold" pitchFamily="34" charset="0"/>
            </a:endParaRPr>
          </a:p>
        </p:txBody>
      </p:sp>
      <p:sp>
        <p:nvSpPr>
          <p:cNvPr id="11" name="TextBox 10"/>
          <p:cNvSpPr txBox="1"/>
          <p:nvPr/>
        </p:nvSpPr>
        <p:spPr>
          <a:xfrm>
            <a:off x="381000" y="1752600"/>
            <a:ext cx="8534400" cy="2768606"/>
          </a:xfrm>
          <a:prstGeom prst="rect">
            <a:avLst/>
          </a:prstGeom>
          <a:noFill/>
        </p:spPr>
        <p:txBody>
          <a:bodyPr wrap="square" rtlCol="0">
            <a:noAutofit/>
          </a:bodyPr>
          <a:lstStyle/>
          <a:p>
            <a:pPr algn="ctr"/>
            <a:r>
              <a:rPr lang="en-US" sz="2400" dirty="0" smtClean="0"/>
              <a:t>PMP® Exam Prep Classes</a:t>
            </a:r>
          </a:p>
          <a:p>
            <a:pPr algn="ctr"/>
            <a:endParaRPr lang="en-US" sz="2400" dirty="0"/>
          </a:p>
          <a:p>
            <a:pPr algn="ctr"/>
            <a:r>
              <a:rPr lang="en-US" sz="2400" dirty="0" smtClean="0"/>
              <a:t>PMI-ACP Exam Prep Classes</a:t>
            </a:r>
          </a:p>
          <a:p>
            <a:pPr algn="ctr"/>
            <a:endParaRPr lang="en-US" sz="2400" dirty="0"/>
          </a:p>
          <a:p>
            <a:pPr algn="ctr"/>
            <a:r>
              <a:rPr lang="en-US" sz="2400" dirty="0" smtClean="0"/>
              <a:t>PMI-PBA Exam Prep Classes</a:t>
            </a:r>
            <a:endParaRPr lang="en-US" sz="2400" dirty="0"/>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1774320273"/>
      </p:ext>
    </p:extLst>
  </p:cSld>
  <p:clrMapOvr>
    <a:masterClrMapping/>
  </p:clrMapOvr>
  <p:transition spd="slow" advClick="0" advTm="2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par>
                                <p:cTn id="12" presetID="10" presetClass="entr" presetSubtype="0" fill="hold" nodeType="withEffect">
                                  <p:stCondLst>
                                    <p:cond delay="200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auto">
          <a:xfrm>
            <a:off x="255235" y="2133600"/>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14566" t="20426" r="17844" b="52351"/>
          <a:stretch/>
        </p:blipFill>
        <p:spPr>
          <a:xfrm>
            <a:off x="2023886" y="1676400"/>
            <a:ext cx="6739114" cy="1676400"/>
          </a:xfrm>
          <a:prstGeom prst="rect">
            <a:avLst/>
          </a:prstGeom>
        </p:spPr>
      </p:pic>
      <p:pic>
        <p:nvPicPr>
          <p:cNvPr id="24" name="Picture 23"/>
          <p:cNvPicPr>
            <a:picLocks noChangeAspect="1"/>
          </p:cNvPicPr>
          <p:nvPr/>
        </p:nvPicPr>
        <p:blipFill rotWithShape="1">
          <a:blip r:embed="rId4"/>
          <a:srcRect l="14566" t="50124" r="17844" b="19882"/>
          <a:stretch/>
        </p:blipFill>
        <p:spPr>
          <a:xfrm>
            <a:off x="2057400" y="3657600"/>
            <a:ext cx="6739114" cy="1847122"/>
          </a:xfrm>
          <a:prstGeom prst="rect">
            <a:avLst/>
          </a:prstGeom>
        </p:spPr>
      </p:pic>
    </p:spTree>
    <p:extLst>
      <p:ext uri="{BB962C8B-B14F-4D97-AF65-F5344CB8AC3E}">
        <p14:creationId xmlns:p14="http://schemas.microsoft.com/office/powerpoint/2010/main" val="1792684076"/>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6" name="Rectangle 4"/>
          <p:cNvSpPr>
            <a:spLocks noChangeArrowheads="1"/>
          </p:cNvSpPr>
          <p:nvPr/>
        </p:nvSpPr>
        <p:spPr bwMode="auto">
          <a:xfrm>
            <a:off x="10668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Orientation Meetings</a:t>
            </a:r>
            <a:endParaRPr lang="en-US" sz="3600" b="1" dirty="0">
              <a:solidFill>
                <a:srgbClr val="D39D60"/>
              </a:solidFill>
              <a:latin typeface="Copperplate Gothic Bold" pitchFamily="34" charset="0"/>
            </a:endParaRPr>
          </a:p>
        </p:txBody>
      </p:sp>
      <p:sp>
        <p:nvSpPr>
          <p:cNvPr id="7" name="TextBox 6"/>
          <p:cNvSpPr txBox="1"/>
          <p:nvPr/>
        </p:nvSpPr>
        <p:spPr>
          <a:xfrm>
            <a:off x="304800" y="1676400"/>
            <a:ext cx="8534400" cy="1295400"/>
          </a:xfrm>
          <a:prstGeom prst="rect">
            <a:avLst/>
          </a:prstGeom>
          <a:noFill/>
        </p:spPr>
        <p:txBody>
          <a:bodyPr wrap="square" rtlCol="0">
            <a:noAutofit/>
          </a:bodyPr>
          <a:lstStyle/>
          <a:p>
            <a:pPr algn="ctr"/>
            <a:r>
              <a:rPr lang="en-US" sz="2000" dirty="0" smtClean="0"/>
              <a:t>Orientation meetings </a:t>
            </a:r>
            <a:r>
              <a:rPr lang="en-US" sz="2000" dirty="0"/>
              <a:t>provide the opportunity for members and </a:t>
            </a:r>
            <a:r>
              <a:rPr lang="en-US" sz="2000" dirty="0" smtClean="0"/>
              <a:t>prospective members to learn about what the PMI Florida Suncoast Chapter provides.</a:t>
            </a:r>
            <a:endParaRPr lang="en-US" sz="2000" dirty="0"/>
          </a:p>
        </p:txBody>
      </p:sp>
      <p:sp>
        <p:nvSpPr>
          <p:cNvPr id="8" name="Rectangle 7"/>
          <p:cNvSpPr>
            <a:spLocks noChangeArrowheads="1"/>
          </p:cNvSpPr>
          <p:nvPr/>
        </p:nvSpPr>
        <p:spPr bwMode="auto">
          <a:xfrm>
            <a:off x="990600" y="32859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Joint Events</a:t>
            </a:r>
            <a:endParaRPr lang="en-US" sz="3600" b="1" dirty="0">
              <a:solidFill>
                <a:srgbClr val="D39D60"/>
              </a:solidFill>
              <a:latin typeface="Copperplate Gothic Bold" pitchFamily="34" charset="0"/>
            </a:endParaRPr>
          </a:p>
        </p:txBody>
      </p:sp>
      <p:sp>
        <p:nvSpPr>
          <p:cNvPr id="9" name="TextBox 8"/>
          <p:cNvSpPr txBox="1"/>
          <p:nvPr/>
        </p:nvSpPr>
        <p:spPr>
          <a:xfrm>
            <a:off x="381000" y="4038600"/>
            <a:ext cx="8534400" cy="1295400"/>
          </a:xfrm>
          <a:prstGeom prst="rect">
            <a:avLst/>
          </a:prstGeom>
          <a:noFill/>
        </p:spPr>
        <p:txBody>
          <a:bodyPr wrap="square" rtlCol="0">
            <a:noAutofit/>
          </a:bodyPr>
          <a:lstStyle/>
          <a:p>
            <a:pPr algn="ctr"/>
            <a:r>
              <a:rPr lang="en-US" sz="2000" dirty="0" smtClean="0"/>
              <a:t>Cross-pollination of other local professional organizations provides the foundation for finding others who are like-minded and interested in participating in events and activities that foster new and exciting relationships.</a:t>
            </a:r>
            <a:endParaRPr lang="en-US" sz="2000" dirty="0"/>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307440459"/>
      </p:ext>
    </p:extLst>
  </p:cSld>
  <p:clrMapOvr>
    <a:masterClrMapping/>
  </p:clrMapOvr>
  <p:transition spd="slow" advClick="0" advTm="2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grpId="0" nodeType="afterEffect">
                                  <p:stCondLst>
                                    <p:cond delay="20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par>
                          <p:cTn id="16" fill="hold">
                            <p:stCondLst>
                              <p:cond delay="8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par>
                                <p:cTn id="20" presetID="10" presetClass="entr" presetSubtype="0" fill="hold" nodeType="withEffect">
                                  <p:stCondLst>
                                    <p:cond delay="2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bwMode="auto">
          <a:xfrm>
            <a:off x="255235" y="2989556"/>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34" name="Group 33"/>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15146" t="15984" r="62612" b="62152"/>
          <a:stretch/>
        </p:blipFill>
        <p:spPr>
          <a:xfrm>
            <a:off x="1704200" y="1468579"/>
            <a:ext cx="1848364" cy="1122221"/>
          </a:xfrm>
          <a:prstGeom prst="rect">
            <a:avLst/>
          </a:prstGeom>
        </p:spPr>
      </p:pic>
      <p:pic>
        <p:nvPicPr>
          <p:cNvPr id="23" name="Picture 22"/>
          <p:cNvPicPr>
            <a:picLocks noChangeAspect="1"/>
          </p:cNvPicPr>
          <p:nvPr/>
        </p:nvPicPr>
        <p:blipFill rotWithShape="1">
          <a:blip r:embed="rId5"/>
          <a:srcRect l="15654" t="26237" r="62154" b="49809"/>
          <a:stretch/>
        </p:blipFill>
        <p:spPr>
          <a:xfrm>
            <a:off x="2362200" y="4047514"/>
            <a:ext cx="2057400" cy="1371600"/>
          </a:xfrm>
          <a:prstGeom prst="rect">
            <a:avLst/>
          </a:prstGeom>
        </p:spPr>
      </p:pic>
      <p:pic>
        <p:nvPicPr>
          <p:cNvPr id="24" name="Picture 23"/>
          <p:cNvPicPr>
            <a:picLocks noChangeAspect="1"/>
          </p:cNvPicPr>
          <p:nvPr/>
        </p:nvPicPr>
        <p:blipFill rotWithShape="1">
          <a:blip r:embed="rId4"/>
          <a:srcRect l="37388" t="15984" r="40370" b="58293"/>
          <a:stretch/>
        </p:blipFill>
        <p:spPr>
          <a:xfrm>
            <a:off x="3517554" y="1371600"/>
            <a:ext cx="1920240" cy="1371600"/>
          </a:xfrm>
          <a:prstGeom prst="rect">
            <a:avLst/>
          </a:prstGeom>
        </p:spPr>
      </p:pic>
      <p:pic>
        <p:nvPicPr>
          <p:cNvPr id="25" name="Picture 24"/>
          <p:cNvPicPr>
            <a:picLocks noChangeAspect="1"/>
          </p:cNvPicPr>
          <p:nvPr/>
        </p:nvPicPr>
        <p:blipFill rotWithShape="1">
          <a:blip r:embed="rId4"/>
          <a:srcRect l="58836" t="17270" r="17333" b="54436"/>
          <a:stretch/>
        </p:blipFill>
        <p:spPr>
          <a:xfrm>
            <a:off x="5334000" y="1489209"/>
            <a:ext cx="1996440" cy="1464057"/>
          </a:xfrm>
          <a:prstGeom prst="rect">
            <a:avLst/>
          </a:prstGeom>
        </p:spPr>
      </p:pic>
      <p:pic>
        <p:nvPicPr>
          <p:cNvPr id="26" name="Picture 25"/>
          <p:cNvPicPr>
            <a:picLocks noChangeAspect="1"/>
          </p:cNvPicPr>
          <p:nvPr/>
        </p:nvPicPr>
        <p:blipFill rotWithShape="1">
          <a:blip r:embed="rId4"/>
          <a:srcRect l="15583" t="54568" r="62820" b="19180"/>
          <a:stretch/>
        </p:blipFill>
        <p:spPr>
          <a:xfrm>
            <a:off x="7214286" y="1323298"/>
            <a:ext cx="1905000" cy="1430198"/>
          </a:xfrm>
          <a:prstGeom prst="rect">
            <a:avLst/>
          </a:prstGeom>
        </p:spPr>
      </p:pic>
      <p:pic>
        <p:nvPicPr>
          <p:cNvPr id="27" name="Picture 26"/>
          <p:cNvPicPr>
            <a:picLocks noChangeAspect="1"/>
          </p:cNvPicPr>
          <p:nvPr/>
        </p:nvPicPr>
        <p:blipFill rotWithShape="1">
          <a:blip r:embed="rId5"/>
          <a:srcRect l="37846" t="26237" r="41606" b="55132"/>
          <a:stretch/>
        </p:blipFill>
        <p:spPr>
          <a:xfrm>
            <a:off x="4369146" y="4031038"/>
            <a:ext cx="1905000" cy="1066800"/>
          </a:xfrm>
          <a:prstGeom prst="rect">
            <a:avLst/>
          </a:prstGeom>
        </p:spPr>
      </p:pic>
      <p:pic>
        <p:nvPicPr>
          <p:cNvPr id="28" name="Picture 27"/>
          <p:cNvPicPr>
            <a:picLocks noChangeAspect="1"/>
          </p:cNvPicPr>
          <p:nvPr/>
        </p:nvPicPr>
        <p:blipFill rotWithShape="1">
          <a:blip r:embed="rId5"/>
          <a:srcRect l="59215" t="27567" r="19415" b="56463"/>
          <a:stretch/>
        </p:blipFill>
        <p:spPr>
          <a:xfrm>
            <a:off x="6350346" y="4114800"/>
            <a:ext cx="1981200" cy="914400"/>
          </a:xfrm>
          <a:prstGeom prst="rect">
            <a:avLst/>
          </a:prstGeom>
        </p:spPr>
      </p:pic>
      <p:pic>
        <p:nvPicPr>
          <p:cNvPr id="29" name="Picture 28"/>
          <p:cNvPicPr>
            <a:picLocks noChangeAspect="1"/>
          </p:cNvPicPr>
          <p:nvPr/>
        </p:nvPicPr>
        <p:blipFill rotWithShape="1">
          <a:blip r:embed="rId5"/>
          <a:srcRect l="16011" t="60948" r="65086" b="21752"/>
          <a:stretch/>
        </p:blipFill>
        <p:spPr>
          <a:xfrm>
            <a:off x="3302346" y="5410200"/>
            <a:ext cx="1752600" cy="990600"/>
          </a:xfrm>
          <a:prstGeom prst="rect">
            <a:avLst/>
          </a:prstGeom>
        </p:spPr>
      </p:pic>
      <p:pic>
        <p:nvPicPr>
          <p:cNvPr id="30" name="Picture 29"/>
          <p:cNvPicPr>
            <a:picLocks noChangeAspect="1"/>
          </p:cNvPicPr>
          <p:nvPr/>
        </p:nvPicPr>
        <p:blipFill rotWithShape="1">
          <a:blip r:embed="rId5"/>
          <a:srcRect l="36290" t="60127" r="40696" b="21242"/>
          <a:stretch/>
        </p:blipFill>
        <p:spPr>
          <a:xfrm>
            <a:off x="5131146" y="5333999"/>
            <a:ext cx="2133600" cy="1066801"/>
          </a:xfrm>
          <a:prstGeom prst="rect">
            <a:avLst/>
          </a:prstGeom>
        </p:spPr>
      </p:pic>
      <p:grpSp>
        <p:nvGrpSpPr>
          <p:cNvPr id="36" name="Group 35"/>
          <p:cNvGrpSpPr/>
          <p:nvPr/>
        </p:nvGrpSpPr>
        <p:grpSpPr>
          <a:xfrm>
            <a:off x="2018267" y="3048000"/>
            <a:ext cx="3163333" cy="609600"/>
            <a:chOff x="2170666" y="2977690"/>
            <a:chExt cx="3163333" cy="609600"/>
          </a:xfrm>
        </p:grpSpPr>
        <p:sp>
          <p:nvSpPr>
            <p:cNvPr id="33" name="Rectangle 32"/>
            <p:cNvSpPr/>
            <p:nvPr/>
          </p:nvSpPr>
          <p:spPr bwMode="auto">
            <a:xfrm>
              <a:off x="2170666" y="2977690"/>
              <a:ext cx="3163333"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sp>
          <p:nvSpPr>
            <p:cNvPr id="31" name="Rectangle 30"/>
            <p:cNvSpPr/>
            <p:nvPr/>
          </p:nvSpPr>
          <p:spPr>
            <a:xfrm>
              <a:off x="2279013" y="3082435"/>
              <a:ext cx="2946639" cy="400110"/>
            </a:xfrm>
            <a:prstGeom prst="rect">
              <a:avLst/>
            </a:prstGeom>
            <a:noFill/>
          </p:spPr>
          <p:txBody>
            <a:bodyPr wrap="none" lIns="91440" tIns="45720" rIns="91440" bIns="45720">
              <a:spAutoFit/>
            </a:bodyPr>
            <a:lstStyle/>
            <a:p>
              <a:pPr algn="ctr"/>
              <a:r>
                <a:rPr lang="en-US" sz="2000" b="0" cap="none" spc="0" dirty="0" smtClean="0">
                  <a:ln w="0">
                    <a:solidFill>
                      <a:schemeClr val="bg1"/>
                    </a:solidFill>
                  </a:ln>
                  <a:solidFill>
                    <a:schemeClr val="bg1"/>
                  </a:solidFill>
                  <a:effectLst>
                    <a:outerShdw blurRad="38100" dist="19050" dir="2700000" algn="tl" rotWithShape="0">
                      <a:schemeClr val="dk1">
                        <a:alpha val="40000"/>
                      </a:schemeClr>
                    </a:outerShdw>
                  </a:effectLst>
                </a:rPr>
                <a:t>Pulse of the Profession</a:t>
              </a:r>
              <a:r>
                <a:rPr lang="en-US" sz="2000" b="0" cap="none" spc="0" baseline="30000" dirty="0" smtClean="0">
                  <a:ln w="0">
                    <a:solidFill>
                      <a:schemeClr val="bg1"/>
                    </a:solidFill>
                  </a:ln>
                  <a:solidFill>
                    <a:schemeClr val="bg1"/>
                  </a:solidFill>
                  <a:effectLst>
                    <a:outerShdw blurRad="38100" dist="19050" dir="2700000" algn="tl" rotWithShape="0">
                      <a:schemeClr val="dk1">
                        <a:alpha val="40000"/>
                      </a:schemeClr>
                    </a:outerShdw>
                  </a:effectLst>
                </a:rPr>
                <a:t>®</a:t>
              </a:r>
              <a:endParaRPr lang="en-US" sz="2000" b="0" cap="none" spc="0" baseline="30000" dirty="0">
                <a:ln w="0">
                  <a:solidFill>
                    <a:schemeClr val="bg1"/>
                  </a:solidFill>
                </a:ln>
                <a:solidFill>
                  <a:schemeClr val="bg1"/>
                </a:solidFill>
                <a:effectLst>
                  <a:outerShdw blurRad="38100" dist="19050" dir="2700000" algn="tl" rotWithShape="0">
                    <a:schemeClr val="dk1">
                      <a:alpha val="40000"/>
                    </a:schemeClr>
                  </a:outerShdw>
                </a:effectLst>
              </a:endParaRPr>
            </a:p>
          </p:txBody>
        </p:sp>
      </p:grpSp>
      <p:grpSp>
        <p:nvGrpSpPr>
          <p:cNvPr id="37" name="Group 36"/>
          <p:cNvGrpSpPr/>
          <p:nvPr/>
        </p:nvGrpSpPr>
        <p:grpSpPr>
          <a:xfrm>
            <a:off x="5555613" y="3048000"/>
            <a:ext cx="3163333" cy="609600"/>
            <a:chOff x="5555613" y="2989657"/>
            <a:chExt cx="3163333" cy="609600"/>
          </a:xfrm>
        </p:grpSpPr>
        <p:sp>
          <p:nvSpPr>
            <p:cNvPr id="35" name="Rectangle 34"/>
            <p:cNvSpPr/>
            <p:nvPr/>
          </p:nvSpPr>
          <p:spPr bwMode="auto">
            <a:xfrm>
              <a:off x="5555613" y="2989657"/>
              <a:ext cx="3163333"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sp>
          <p:nvSpPr>
            <p:cNvPr id="32" name="Rectangle 31"/>
            <p:cNvSpPr/>
            <p:nvPr/>
          </p:nvSpPr>
          <p:spPr>
            <a:xfrm>
              <a:off x="5904410" y="3094402"/>
              <a:ext cx="2465739" cy="400110"/>
            </a:xfrm>
            <a:prstGeom prst="rect">
              <a:avLst/>
            </a:prstGeom>
            <a:noFill/>
          </p:spPr>
          <p:txBody>
            <a:bodyPr wrap="none" lIns="91440" tIns="45720" rIns="91440" bIns="45720">
              <a:spAutoFit/>
            </a:bodyPr>
            <a:lstStyle/>
            <a:p>
              <a:pPr algn="ctr"/>
              <a:r>
                <a:rPr lang="en-US" sz="2000" b="0" cap="none" spc="0" dirty="0" smtClean="0">
                  <a:ln w="0">
                    <a:solidFill>
                      <a:schemeClr val="bg1"/>
                    </a:solidFill>
                  </a:ln>
                  <a:solidFill>
                    <a:schemeClr val="bg1"/>
                  </a:solidFill>
                  <a:effectLst>
                    <a:outerShdw blurRad="38100" dist="19050" dir="2700000" algn="tl" rotWithShape="0">
                      <a:schemeClr val="dk1">
                        <a:alpha val="40000"/>
                      </a:schemeClr>
                    </a:outerShdw>
                  </a:effectLst>
                </a:rPr>
                <a:t>Thought Leadership</a:t>
              </a:r>
              <a:endParaRPr lang="en-US" sz="2000" b="0" cap="none" spc="0" baseline="30000" dirty="0">
                <a:ln w="0">
                  <a:solidFill>
                    <a:schemeClr val="bg1"/>
                  </a:solidFill>
                </a:ln>
                <a:solidFill>
                  <a:schemeClr val="bg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086624775"/>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par>
                                <p:cTn id="12" presetID="10"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2000"/>
                                        <p:tgtEl>
                                          <p:spTgt spid="24"/>
                                        </p:tgtEl>
                                      </p:cBhvr>
                                    </p:animEffect>
                                  </p:childTnLst>
                                </p:cTn>
                              </p:par>
                              <p:par>
                                <p:cTn id="15" presetID="10"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2000"/>
                                        <p:tgtEl>
                                          <p:spTgt spid="25"/>
                                        </p:tgtEl>
                                      </p:cBhvr>
                                    </p:animEffect>
                                  </p:childTnLst>
                                </p:cTn>
                              </p:par>
                              <p:par>
                                <p:cTn id="18" presetID="10" presetClass="entr" presetSubtype="0"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2000"/>
                                        <p:tgtEl>
                                          <p:spTgt spid="26"/>
                                        </p:tgtEl>
                                      </p:cBhvr>
                                    </p:animEffect>
                                  </p:childTnLst>
                                </p:cTn>
                              </p:par>
                            </p:childTnLst>
                          </p:cTn>
                        </p:par>
                        <p:par>
                          <p:cTn id="21" fill="hold">
                            <p:stCondLst>
                              <p:cond delay="4000"/>
                            </p:stCondLst>
                            <p:childTnLst>
                              <p:par>
                                <p:cTn id="22" presetID="10"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2000"/>
                                        <p:tgtEl>
                                          <p:spTgt spid="36"/>
                                        </p:tgtEl>
                                      </p:cBhvr>
                                    </p:animEffect>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2000"/>
                                        <p:tgtEl>
                                          <p:spTgt spid="37"/>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20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2000"/>
                                        <p:tgtEl>
                                          <p:spTgt spid="28"/>
                                        </p:tgtEl>
                                      </p:cBhvr>
                                    </p:animEffect>
                                  </p:childTnLst>
                                </p:cTn>
                              </p:par>
                            </p:childTnLst>
                          </p:cTn>
                        </p:par>
                        <p:par>
                          <p:cTn id="38" fill="hold">
                            <p:stCondLst>
                              <p:cond delay="8000"/>
                            </p:stCondLst>
                            <p:childTnLst>
                              <p:par>
                                <p:cTn id="39" presetID="10"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20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7" name="TextBox 6"/>
          <p:cNvSpPr txBox="1"/>
          <p:nvPr/>
        </p:nvSpPr>
        <p:spPr>
          <a:xfrm>
            <a:off x="381000" y="1676400"/>
            <a:ext cx="8534400" cy="1295400"/>
          </a:xfrm>
          <a:prstGeom prst="rect">
            <a:avLst/>
          </a:prstGeom>
          <a:noFill/>
        </p:spPr>
        <p:txBody>
          <a:bodyPr wrap="square" rtlCol="0">
            <a:noAutofit/>
          </a:bodyPr>
          <a:lstStyle/>
          <a:p>
            <a:pPr algn="ctr"/>
            <a:r>
              <a:rPr lang="en-US" sz="2000" dirty="0" smtClean="0"/>
              <a:t>Chapter </a:t>
            </a:r>
            <a:r>
              <a:rPr lang="en-US" sz="2000" dirty="0"/>
              <a:t>meetings provide the opportunity for members and non-members to network with others who are interested in the field of project management, be educated and entertained by speakers who are interested in presenting a topic of interest for members and non-members, and for certified members to earn PDUs towards their recertification</a:t>
            </a:r>
          </a:p>
        </p:txBody>
      </p:sp>
      <p:sp>
        <p:nvSpPr>
          <p:cNvPr id="8" name="Rectangle 7"/>
          <p:cNvSpPr>
            <a:spLocks noChangeArrowheads="1"/>
          </p:cNvSpPr>
          <p:nvPr/>
        </p:nvSpPr>
        <p:spPr bwMode="auto">
          <a:xfrm>
            <a:off x="990600" y="32859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Networking Events</a:t>
            </a:r>
            <a:endParaRPr lang="en-US" sz="3600" b="1" dirty="0">
              <a:solidFill>
                <a:srgbClr val="D39D60"/>
              </a:solidFill>
              <a:latin typeface="Copperplate Gothic Bold" pitchFamily="34" charset="0"/>
            </a:endParaRPr>
          </a:p>
        </p:txBody>
      </p:sp>
      <p:sp>
        <p:nvSpPr>
          <p:cNvPr id="9" name="TextBox 8"/>
          <p:cNvSpPr txBox="1"/>
          <p:nvPr/>
        </p:nvSpPr>
        <p:spPr>
          <a:xfrm>
            <a:off x="381000" y="4038600"/>
            <a:ext cx="8534400" cy="1295400"/>
          </a:xfrm>
          <a:prstGeom prst="rect">
            <a:avLst/>
          </a:prstGeom>
          <a:noFill/>
        </p:spPr>
        <p:txBody>
          <a:bodyPr wrap="square" rtlCol="0">
            <a:noAutofit/>
          </a:bodyPr>
          <a:lstStyle/>
          <a:p>
            <a:pPr algn="ctr"/>
            <a:r>
              <a:rPr lang="en-US" sz="2000" dirty="0" smtClean="0"/>
              <a:t>Networking </a:t>
            </a:r>
            <a:r>
              <a:rPr lang="en-US" sz="2000" dirty="0"/>
              <a:t>meetings provide the opportunity for members and non-members to meet new people with like-minded interests, particularly in the field of project management, as well as the opportunity for certified members to earn PDUs towards their recertification. Networking meetings also provide the opportunity for recruiters to meet members and non-members who may be looking for new and better jobs, as well as an opportunity for companies who are looking for new and better project management talent.</a:t>
            </a: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3551837893"/>
      </p:ext>
    </p:extLst>
  </p:cSld>
  <p:clrMapOvr>
    <a:masterClrMapping/>
  </p:clrMapOvr>
  <p:transition spd="slow" advClick="0" advTm="2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grpId="0" nodeType="afterEffect">
                                  <p:stCondLst>
                                    <p:cond delay="20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par>
                          <p:cTn id="16" fill="hold">
                            <p:stCondLst>
                              <p:cond delay="8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000"/>
                                        <p:tgtEl>
                                          <p:spTgt spid="9"/>
                                        </p:tgtEl>
                                      </p:cBhvr>
                                    </p:animEffect>
                                  </p:childTnLst>
                                </p:cTn>
                              </p:par>
                              <p:par>
                                <p:cTn id="20" presetID="10" presetClass="entr" presetSubtype="0" fill="hold" nodeType="withEffect">
                                  <p:stCondLst>
                                    <p:cond delay="2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bwMode="auto">
          <a:xfrm>
            <a:off x="255235" y="3877322"/>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2250" y="4441050"/>
            <a:ext cx="1959750" cy="1959750"/>
          </a:xfrm>
          <a:prstGeom prst="rect">
            <a:avLst/>
          </a:prstGeom>
        </p:spPr>
      </p:pic>
      <p:pic>
        <p:nvPicPr>
          <p:cNvPr id="3074" name="Picture 2" descr="https://static-s.aa-cdn.net/img/gp/20600004274231/3YdDWLLReeuvG2-3R-HgarLeuxFgNtaTTcN0q58p70QmTIKdQcUoY71O5IA5PeBXXln-=w300?v=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6655" y="1082283"/>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tatic-s.aa-cdn.net/img/gp/20600004821367/bIGKYyYzdof-FbOHp0R8F_S2s6o7-L_GsRuq7M9fP32jjgpGcy05yQs_vW4SvnCydw=w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9681" y="431096"/>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PMI 2015 LIM Asia Pacific logo"/>
          <p:cNvPicPr>
            <a:picLocks noChangeAspect="1" noChangeArrowheads="1"/>
          </p:cNvPicPr>
          <p:nvPr/>
        </p:nvPicPr>
        <p:blipFill rotWithShape="1">
          <a:blip r:embed="rId7">
            <a:extLst>
              <a:ext uri="{28A0092B-C50C-407E-A947-70E740481C1C}">
                <a14:useLocalDpi xmlns:a14="http://schemas.microsoft.com/office/drawing/2010/main" val="0"/>
              </a:ext>
            </a:extLst>
          </a:blip>
          <a:srcRect t="17385"/>
          <a:stretch/>
        </p:blipFill>
        <p:spPr bwMode="auto">
          <a:xfrm>
            <a:off x="2209776" y="1299070"/>
            <a:ext cx="1828800" cy="181756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lh3.googleusercontent.com/-1HxuhJKQWrc/ViAACe6hbuI/AAAAAAAAJUQ/WR9mcITpsTk/w500-h250/DevelopYourself_SanDiego_Banner_500x250_v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22901" y="5781158"/>
            <a:ext cx="1828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pmi.org/~/media/Images/Congress/GCNA2015/GCNA-2015-Disney.ashx"/>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9681" y="1846482"/>
            <a:ext cx="1828800" cy="121745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pbs.twimg.com/media/CJfcbdUWwAEjLE4.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41650" y="5752531"/>
            <a:ext cx="1828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s://pbs.twimg.com/media/CTN8uGjUAAAtk7O.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58000" y="4648200"/>
            <a:ext cx="1828800" cy="91440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learning.pmi.org/images/DevelopYourself_Nashville_Banner_500.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76800" y="4572000"/>
            <a:ext cx="1828800" cy="991210"/>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http://www.associationhq.com/pmi/e-link/images/pmiEL133-19.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29248" y="3293421"/>
            <a:ext cx="2692466" cy="825691"/>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http://pmispacecoast.org/images/news/MegaSeminarsWorld2.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18045" y="3304287"/>
            <a:ext cx="3806825" cy="1170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299457"/>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par>
                                <p:cTn id="8" presetID="10" presetClass="entr" presetSubtype="0" fill="hold" nodeType="withEffect">
                                  <p:stCondLst>
                                    <p:cond delay="30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16" name="Rectangle 4"/>
          <p:cNvSpPr>
            <a:spLocks noChangeArrowheads="1"/>
          </p:cNvSpPr>
          <p:nvPr/>
        </p:nvSpPr>
        <p:spPr bwMode="auto">
          <a:xfrm>
            <a:off x="598449" y="1295400"/>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17" name="TextBox 16"/>
          <p:cNvSpPr txBox="1"/>
          <p:nvPr/>
        </p:nvSpPr>
        <p:spPr>
          <a:xfrm>
            <a:off x="302943" y="2133600"/>
            <a:ext cx="8534400" cy="914400"/>
          </a:xfrm>
          <a:prstGeom prst="rect">
            <a:avLst/>
          </a:prstGeom>
          <a:noFill/>
        </p:spPr>
        <p:txBody>
          <a:bodyPr wrap="square" rtlCol="0">
            <a:noAutofit/>
          </a:bodyPr>
          <a:lstStyle/>
          <a:p>
            <a:pPr algn="ctr"/>
            <a:r>
              <a:rPr lang="en-US" sz="2400" b="1" dirty="0" smtClean="0"/>
              <a:t>2016 PMI Region 14 Leadership Conference</a:t>
            </a:r>
          </a:p>
          <a:p>
            <a:pPr algn="ctr"/>
            <a:r>
              <a:rPr lang="en-US" sz="2400" dirty="0" smtClean="0"/>
              <a:t>in Lowlands, Tobago</a:t>
            </a:r>
          </a:p>
          <a:p>
            <a:pPr algn="ctr"/>
            <a:endParaRPr lang="en-US" sz="2400" dirty="0" smtClean="0"/>
          </a:p>
          <a:p>
            <a:pPr algn="ctr"/>
            <a:r>
              <a:rPr lang="en-US" sz="2400" b="1" dirty="0" smtClean="0"/>
              <a:t>2016 PMI Leadership Institute Meeting-North America</a:t>
            </a:r>
          </a:p>
          <a:p>
            <a:pPr algn="ctr"/>
            <a:r>
              <a:rPr lang="en-US" sz="2400" dirty="0" smtClean="0"/>
              <a:t>in San Diego, California</a:t>
            </a:r>
          </a:p>
          <a:p>
            <a:pPr algn="ctr"/>
            <a:endParaRPr lang="en-US" sz="2400" dirty="0" smtClean="0"/>
          </a:p>
          <a:p>
            <a:pPr algn="ctr"/>
            <a:r>
              <a:rPr lang="en-US" sz="2400" b="1" dirty="0" smtClean="0"/>
              <a:t>2016 PMI Mega </a:t>
            </a:r>
            <a:r>
              <a:rPr lang="en-US" sz="2400" b="1" dirty="0" err="1" smtClean="0"/>
              <a:t>SeminarsWorld</a:t>
            </a:r>
            <a:endParaRPr lang="en-US" sz="2400" b="1" dirty="0" smtClean="0"/>
          </a:p>
          <a:p>
            <a:pPr algn="ctr"/>
            <a:r>
              <a:rPr lang="en-US" sz="2400" dirty="0" smtClean="0"/>
              <a:t>in Orlando, Florida</a:t>
            </a:r>
            <a:endParaRPr lang="en-US" sz="2400" dirty="0"/>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469907444"/>
      </p:ext>
    </p:extLst>
  </p:cSld>
  <p:clrMapOvr>
    <a:masterClrMapping/>
  </p:clrMapOvr>
  <p:transition spd="slow" advClick="0" advTm="2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0"/>
                                        <p:tgtEl>
                                          <p:spTgt spid="17"/>
                                        </p:tgtEl>
                                      </p:cBhvr>
                                    </p:animEffect>
                                  </p:childTnLst>
                                </p:cTn>
                              </p:par>
                              <p:par>
                                <p:cTn id="12" presetID="10" presetClass="entr" presetSubtype="0" fill="hold" nodeType="withEffect">
                                  <p:stCondLst>
                                    <p:cond delay="200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bwMode="auto">
          <a:xfrm>
            <a:off x="255235" y="4759912"/>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14779" t="35849" r="19962" b="43129"/>
          <a:stretch/>
        </p:blipFill>
        <p:spPr>
          <a:xfrm>
            <a:off x="2057400" y="1515595"/>
            <a:ext cx="6553200" cy="1303805"/>
          </a:xfrm>
          <a:prstGeom prst="rect">
            <a:avLst/>
          </a:prstGeom>
        </p:spPr>
      </p:pic>
    </p:spTree>
    <p:extLst>
      <p:ext uri="{BB962C8B-B14F-4D97-AF65-F5344CB8AC3E}">
        <p14:creationId xmlns:p14="http://schemas.microsoft.com/office/powerpoint/2010/main" val="768589581"/>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10" name="Rectangle 4"/>
          <p:cNvSpPr>
            <a:spLocks noChangeArrowheads="1"/>
          </p:cNvSpPr>
          <p:nvPr/>
        </p:nvSpPr>
        <p:spPr bwMode="auto">
          <a:xfrm>
            <a:off x="533400" y="805248"/>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Certification Prep Classes</a:t>
            </a:r>
            <a:endParaRPr lang="en-US" sz="3600" b="1" dirty="0">
              <a:solidFill>
                <a:srgbClr val="D39D60"/>
              </a:solidFill>
              <a:latin typeface="Copperplate Gothic Bold" pitchFamily="34" charset="0"/>
            </a:endParaRPr>
          </a:p>
        </p:txBody>
      </p:sp>
      <p:sp>
        <p:nvSpPr>
          <p:cNvPr id="11" name="TextBox 10"/>
          <p:cNvSpPr txBox="1"/>
          <p:nvPr/>
        </p:nvSpPr>
        <p:spPr>
          <a:xfrm>
            <a:off x="381000" y="1422394"/>
            <a:ext cx="8534400" cy="550568"/>
          </a:xfrm>
          <a:prstGeom prst="rect">
            <a:avLst/>
          </a:prstGeom>
          <a:noFill/>
        </p:spPr>
        <p:txBody>
          <a:bodyPr wrap="square" rtlCol="0">
            <a:noAutofit/>
          </a:bodyPr>
          <a:lstStyle/>
          <a:p>
            <a:pPr algn="ctr"/>
            <a:r>
              <a:rPr lang="en-US" sz="2400" dirty="0" smtClean="0"/>
              <a:t>PMP-Prep Classes  -  ACP-Prep Classes</a:t>
            </a:r>
            <a:endParaRPr lang="en-US" sz="2400" dirty="0"/>
          </a:p>
        </p:txBody>
      </p:sp>
      <p:sp>
        <p:nvSpPr>
          <p:cNvPr id="12" name="Rectangle 11"/>
          <p:cNvSpPr>
            <a:spLocks noChangeArrowheads="1"/>
          </p:cNvSpPr>
          <p:nvPr/>
        </p:nvSpPr>
        <p:spPr bwMode="auto">
          <a:xfrm>
            <a:off x="1028700" y="175260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Community Outreach</a:t>
            </a:r>
            <a:endParaRPr lang="en-US" sz="3600" b="1" dirty="0">
              <a:solidFill>
                <a:srgbClr val="D39D60"/>
              </a:solidFill>
              <a:latin typeface="Copperplate Gothic Bold" pitchFamily="34" charset="0"/>
            </a:endParaRPr>
          </a:p>
        </p:txBody>
      </p:sp>
      <p:sp>
        <p:nvSpPr>
          <p:cNvPr id="13" name="TextBox 12"/>
          <p:cNvSpPr txBox="1"/>
          <p:nvPr/>
        </p:nvSpPr>
        <p:spPr>
          <a:xfrm>
            <a:off x="381000" y="2362200"/>
            <a:ext cx="8534400" cy="881227"/>
          </a:xfrm>
          <a:prstGeom prst="rect">
            <a:avLst/>
          </a:prstGeom>
          <a:noFill/>
        </p:spPr>
        <p:txBody>
          <a:bodyPr wrap="square" rtlCol="0">
            <a:noAutofit/>
          </a:bodyPr>
          <a:lstStyle/>
          <a:p>
            <a:pPr algn="ctr"/>
            <a:r>
              <a:rPr lang="en-US" sz="2400" dirty="0" smtClean="0"/>
              <a:t>Military Liaison Program</a:t>
            </a:r>
          </a:p>
          <a:p>
            <a:pPr algn="ctr"/>
            <a:r>
              <a:rPr lang="en-US" sz="2400" dirty="0" smtClean="0"/>
              <a:t>Academic Outreach Program</a:t>
            </a:r>
            <a:endParaRPr lang="en-US" sz="2400" dirty="0"/>
          </a:p>
        </p:txBody>
      </p:sp>
      <p:sp>
        <p:nvSpPr>
          <p:cNvPr id="14" name="Rectangle 4"/>
          <p:cNvSpPr>
            <a:spLocks noChangeArrowheads="1"/>
          </p:cNvSpPr>
          <p:nvPr/>
        </p:nvSpPr>
        <p:spPr bwMode="auto">
          <a:xfrm>
            <a:off x="609600" y="2971800"/>
            <a:ext cx="77724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Volunteering Opportunities</a:t>
            </a:r>
            <a:endParaRPr lang="en-US" sz="3600" b="1" dirty="0">
              <a:solidFill>
                <a:srgbClr val="D39D60"/>
              </a:solidFill>
              <a:latin typeface="Copperplate Gothic Bold" pitchFamily="34" charset="0"/>
            </a:endParaRPr>
          </a:p>
        </p:txBody>
      </p:sp>
      <p:sp>
        <p:nvSpPr>
          <p:cNvPr id="15" name="TextBox 14"/>
          <p:cNvSpPr txBox="1"/>
          <p:nvPr/>
        </p:nvSpPr>
        <p:spPr>
          <a:xfrm>
            <a:off x="381000" y="3608172"/>
            <a:ext cx="8534400" cy="1295400"/>
          </a:xfrm>
          <a:prstGeom prst="rect">
            <a:avLst/>
          </a:prstGeom>
          <a:noFill/>
        </p:spPr>
        <p:txBody>
          <a:bodyPr wrap="square" rtlCol="0">
            <a:noAutofit/>
          </a:bodyPr>
          <a:lstStyle/>
          <a:p>
            <a:pPr algn="ctr"/>
            <a:r>
              <a:rPr lang="en-US" sz="2400" dirty="0"/>
              <a:t>Contribute to </a:t>
            </a:r>
            <a:r>
              <a:rPr lang="en-US" sz="2400" dirty="0" smtClean="0"/>
              <a:t>and shape </a:t>
            </a:r>
            <a:r>
              <a:rPr lang="en-US" sz="2400" dirty="0"/>
              <a:t>the future of the </a:t>
            </a:r>
            <a:r>
              <a:rPr lang="en-US" sz="2400" dirty="0" smtClean="0"/>
              <a:t>profession</a:t>
            </a:r>
          </a:p>
          <a:p>
            <a:pPr algn="ctr"/>
            <a:r>
              <a:rPr lang="en-US" sz="2400" dirty="0" smtClean="0"/>
              <a:t>Manage </a:t>
            </a:r>
            <a:r>
              <a:rPr lang="en-US" sz="2400" dirty="0"/>
              <a:t>local PMI chapters and online </a:t>
            </a:r>
            <a:r>
              <a:rPr lang="en-US" sz="2400" dirty="0" smtClean="0"/>
              <a:t>communities</a:t>
            </a:r>
          </a:p>
          <a:p>
            <a:pPr algn="ctr"/>
            <a:r>
              <a:rPr lang="en-US" sz="2400" dirty="0" smtClean="0"/>
              <a:t>Influence </a:t>
            </a:r>
            <a:r>
              <a:rPr lang="en-US" sz="2400" dirty="0"/>
              <a:t>the profession by writing and </a:t>
            </a:r>
            <a:r>
              <a:rPr lang="en-US" sz="2400" dirty="0" smtClean="0"/>
              <a:t>publishing</a:t>
            </a:r>
          </a:p>
          <a:p>
            <a:pPr algn="ctr"/>
            <a:r>
              <a:rPr lang="en-US" sz="2400" dirty="0" smtClean="0"/>
              <a:t>Help </a:t>
            </a:r>
            <a:r>
              <a:rPr lang="en-US" sz="2400" dirty="0"/>
              <a:t>younger professionals build experience and </a:t>
            </a:r>
            <a:r>
              <a:rPr lang="en-US" sz="2400" dirty="0" smtClean="0"/>
              <a:t>grow</a:t>
            </a:r>
            <a:endParaRPr lang="en-US" sz="2400" dirty="0"/>
          </a:p>
        </p:txBody>
      </p:sp>
      <p:sp>
        <p:nvSpPr>
          <p:cNvPr id="16" name="Rectangle 4"/>
          <p:cNvSpPr>
            <a:spLocks noChangeArrowheads="1"/>
          </p:cNvSpPr>
          <p:nvPr/>
        </p:nvSpPr>
        <p:spPr bwMode="auto">
          <a:xfrm>
            <a:off x="533400" y="4944070"/>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17" name="TextBox 16"/>
          <p:cNvSpPr txBox="1"/>
          <p:nvPr/>
        </p:nvSpPr>
        <p:spPr>
          <a:xfrm>
            <a:off x="381000" y="5624382"/>
            <a:ext cx="8534400" cy="914400"/>
          </a:xfrm>
          <a:prstGeom prst="rect">
            <a:avLst/>
          </a:prstGeom>
          <a:noFill/>
        </p:spPr>
        <p:txBody>
          <a:bodyPr wrap="square" rtlCol="0">
            <a:noAutofit/>
          </a:bodyPr>
          <a:lstStyle/>
          <a:p>
            <a:pPr algn="ctr"/>
            <a:r>
              <a:rPr lang="en-US" sz="2400" dirty="0" smtClean="0"/>
              <a:t>PMI Region 14 Leadership Conference</a:t>
            </a:r>
          </a:p>
          <a:p>
            <a:pPr algn="ctr"/>
            <a:r>
              <a:rPr lang="en-US" sz="2400" dirty="0" smtClean="0"/>
              <a:t>PMI Leadership Institute Meeting-North America</a:t>
            </a:r>
          </a:p>
          <a:p>
            <a:pPr algn="ctr"/>
            <a:r>
              <a:rPr lang="en-US" sz="2400" dirty="0" smtClean="0"/>
              <a:t>PMI Mega </a:t>
            </a:r>
            <a:r>
              <a:rPr lang="en-US" sz="2400" dirty="0" err="1" smtClean="0"/>
              <a:t>SeminarsWorld</a:t>
            </a:r>
            <a:endParaRPr lang="en-US" sz="2400" dirty="0"/>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3783084880"/>
      </p:ext>
    </p:extLst>
  </p:cSld>
  <p:clrMapOvr>
    <a:masterClrMapping/>
  </p:clrMapOvr>
  <p:transition spd="slow" advClick="0" advTm="2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par>
                          <p:cTn id="12" fill="hold">
                            <p:stCondLst>
                              <p:cond delay="4000"/>
                            </p:stCondLst>
                            <p:childTnLst>
                              <p:par>
                                <p:cTn id="13" presetID="10" presetClass="entr" presetSubtype="0" fill="hold" grpId="0" nodeType="after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par>
                          <p:cTn id="20" fill="hold">
                            <p:stCondLst>
                              <p:cond delay="9000"/>
                            </p:stCondLst>
                            <p:childTnLst>
                              <p:par>
                                <p:cTn id="21" presetID="10" presetClass="entr" presetSubtype="0" fill="hold" grpId="0" nodeType="afterEffect">
                                  <p:stCondLst>
                                    <p:cond delay="1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childTnLst>
                                </p:cTn>
                              </p:par>
                            </p:childTnLst>
                          </p:cTn>
                        </p:par>
                        <p:par>
                          <p:cTn id="24" fill="hold">
                            <p:stCondLst>
                              <p:cond delay="12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childTnLst>
                                </p:cTn>
                              </p:par>
                            </p:childTnLst>
                          </p:cTn>
                        </p:par>
                        <p:par>
                          <p:cTn id="28" fill="hold">
                            <p:stCondLst>
                              <p:cond delay="14000"/>
                            </p:stCondLst>
                            <p:childTnLst>
                              <p:par>
                                <p:cTn id="29" presetID="10" presetClass="entr" presetSubtype="0" fill="hold" grpId="0" nodeType="afterEffect">
                                  <p:stCondLst>
                                    <p:cond delay="1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000"/>
                                        <p:tgtEl>
                                          <p:spTgt spid="16"/>
                                        </p:tgtEl>
                                      </p:cBhvr>
                                    </p:animEffect>
                                  </p:childTnLst>
                                </p:cTn>
                              </p:par>
                            </p:childTnLst>
                          </p:cTn>
                        </p:par>
                        <p:par>
                          <p:cTn id="32" fill="hold">
                            <p:stCondLst>
                              <p:cond delay="170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2000"/>
                                        <p:tgtEl>
                                          <p:spTgt spid="17"/>
                                        </p:tgtEl>
                                      </p:cBhvr>
                                    </p:animEffect>
                                  </p:childTnLst>
                                </p:cTn>
                              </p:par>
                              <p:par>
                                <p:cTn id="36" presetID="10" presetClass="entr" presetSubtype="0" fill="hold" nodeType="withEffect">
                                  <p:stCondLst>
                                    <p:cond delay="20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bwMode="auto">
          <a:xfrm>
            <a:off x="255235" y="5656556"/>
            <a:ext cx="1524000" cy="8382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5" name="Title 4"/>
          <p:cNvSpPr>
            <a:spLocks noGrp="1"/>
          </p:cNvSpPr>
          <p:nvPr>
            <p:ph type="title"/>
          </p:nvPr>
        </p:nvSpPr>
        <p:spPr/>
        <p:txBody>
          <a:bodyPr/>
          <a:lstStyle/>
          <a:p>
            <a:r>
              <a:rPr lang="en-US" dirty="0" smtClean="0"/>
              <a:t>Why                  ?</a:t>
            </a:r>
            <a:endParaRPr lang="en-US"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2" r="5630"/>
          <a:stretch/>
        </p:blipFill>
        <p:spPr>
          <a:xfrm>
            <a:off x="1567248" y="273324"/>
            <a:ext cx="1676400" cy="793476"/>
          </a:xfrm>
          <a:prstGeom prst="rect">
            <a:avLst/>
          </a:prstGeom>
        </p:spPr>
      </p:pic>
      <p:grpSp>
        <p:nvGrpSpPr>
          <p:cNvPr id="22" name="Group 21"/>
          <p:cNvGrpSpPr/>
          <p:nvPr/>
        </p:nvGrpSpPr>
        <p:grpSpPr>
          <a:xfrm>
            <a:off x="353195" y="1340290"/>
            <a:ext cx="1313936" cy="609600"/>
            <a:chOff x="353195" y="1340290"/>
            <a:chExt cx="1313936" cy="609600"/>
          </a:xfrm>
        </p:grpSpPr>
        <p:sp>
          <p:nvSpPr>
            <p:cNvPr id="17" name="Rectangle 16"/>
            <p:cNvSpPr/>
            <p:nvPr/>
          </p:nvSpPr>
          <p:spPr bwMode="auto">
            <a:xfrm>
              <a:off x="353195" y="1340290"/>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2" name="Picture 1"/>
            <p:cNvPicPr>
              <a:picLocks noChangeAspect="1"/>
            </p:cNvPicPr>
            <p:nvPr/>
          </p:nvPicPr>
          <p:blipFill rotWithShape="1">
            <a:blip r:embed="rId3"/>
            <a:srcRect l="21949" t="25472" r="68729" b="70754"/>
            <a:stretch/>
          </p:blipFill>
          <p:spPr>
            <a:xfrm>
              <a:off x="400563" y="1492690"/>
              <a:ext cx="1219200" cy="304800"/>
            </a:xfrm>
            <a:prstGeom prst="rect">
              <a:avLst/>
            </a:prstGeom>
          </p:spPr>
        </p:pic>
      </p:grpSp>
      <p:grpSp>
        <p:nvGrpSpPr>
          <p:cNvPr id="21" name="Group 20"/>
          <p:cNvGrpSpPr/>
          <p:nvPr/>
        </p:nvGrpSpPr>
        <p:grpSpPr>
          <a:xfrm>
            <a:off x="353195" y="2228464"/>
            <a:ext cx="1313936" cy="609600"/>
            <a:chOff x="353195" y="2228464"/>
            <a:chExt cx="1313936" cy="609600"/>
          </a:xfrm>
        </p:grpSpPr>
        <p:sp>
          <p:nvSpPr>
            <p:cNvPr id="16" name="Rectangle 15"/>
            <p:cNvSpPr/>
            <p:nvPr/>
          </p:nvSpPr>
          <p:spPr bwMode="auto">
            <a:xfrm>
              <a:off x="353195" y="2228464"/>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6" name="Picture 5"/>
            <p:cNvPicPr>
              <a:picLocks noChangeAspect="1"/>
            </p:cNvPicPr>
            <p:nvPr/>
          </p:nvPicPr>
          <p:blipFill rotWithShape="1">
            <a:blip r:embed="rId3"/>
            <a:srcRect l="33020" t="25000" r="58823" b="70283"/>
            <a:stretch/>
          </p:blipFill>
          <p:spPr>
            <a:xfrm>
              <a:off x="476763" y="2342764"/>
              <a:ext cx="1066800" cy="381000"/>
            </a:xfrm>
            <a:prstGeom prst="rect">
              <a:avLst/>
            </a:prstGeom>
          </p:spPr>
        </p:pic>
      </p:grpSp>
      <p:grpSp>
        <p:nvGrpSpPr>
          <p:cNvPr id="20" name="Group 19"/>
          <p:cNvGrpSpPr/>
          <p:nvPr/>
        </p:nvGrpSpPr>
        <p:grpSpPr>
          <a:xfrm>
            <a:off x="353195" y="3116638"/>
            <a:ext cx="1313936" cy="609600"/>
            <a:chOff x="353195" y="3116638"/>
            <a:chExt cx="1313936" cy="609600"/>
          </a:xfrm>
        </p:grpSpPr>
        <p:sp>
          <p:nvSpPr>
            <p:cNvPr id="15" name="Rectangle 14"/>
            <p:cNvSpPr/>
            <p:nvPr/>
          </p:nvSpPr>
          <p:spPr bwMode="auto">
            <a:xfrm>
              <a:off x="353195" y="311663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7" name="Picture 6"/>
            <p:cNvPicPr>
              <a:picLocks noChangeAspect="1"/>
            </p:cNvPicPr>
            <p:nvPr/>
          </p:nvPicPr>
          <p:blipFill rotWithShape="1">
            <a:blip r:embed="rId3"/>
            <a:srcRect l="42342" t="25472" r="50666" b="70754"/>
            <a:stretch/>
          </p:blipFill>
          <p:spPr>
            <a:xfrm>
              <a:off x="552963" y="3269038"/>
              <a:ext cx="914400" cy="304800"/>
            </a:xfrm>
            <a:prstGeom prst="rect">
              <a:avLst/>
            </a:prstGeom>
          </p:spPr>
        </p:pic>
      </p:grpSp>
      <p:grpSp>
        <p:nvGrpSpPr>
          <p:cNvPr id="19" name="Group 18"/>
          <p:cNvGrpSpPr/>
          <p:nvPr/>
        </p:nvGrpSpPr>
        <p:grpSpPr>
          <a:xfrm>
            <a:off x="353195" y="4004812"/>
            <a:ext cx="1313936" cy="609600"/>
            <a:chOff x="353195" y="4004812"/>
            <a:chExt cx="1313936" cy="609600"/>
          </a:xfrm>
        </p:grpSpPr>
        <p:sp>
          <p:nvSpPr>
            <p:cNvPr id="14" name="Rectangle 13"/>
            <p:cNvSpPr/>
            <p:nvPr/>
          </p:nvSpPr>
          <p:spPr bwMode="auto">
            <a:xfrm>
              <a:off x="353195" y="4004812"/>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0" name="Picture 9"/>
            <p:cNvPicPr>
              <a:picLocks noChangeAspect="1"/>
            </p:cNvPicPr>
            <p:nvPr/>
          </p:nvPicPr>
          <p:blipFill rotWithShape="1">
            <a:blip r:embed="rId3"/>
            <a:srcRect l="49916" t="25000" r="44257" b="70283"/>
            <a:stretch/>
          </p:blipFill>
          <p:spPr>
            <a:xfrm>
              <a:off x="629163" y="4119112"/>
              <a:ext cx="762000" cy="381000"/>
            </a:xfrm>
            <a:prstGeom prst="rect">
              <a:avLst/>
            </a:prstGeom>
          </p:spPr>
        </p:pic>
      </p:grpSp>
      <p:grpSp>
        <p:nvGrpSpPr>
          <p:cNvPr id="18" name="Group 17"/>
          <p:cNvGrpSpPr/>
          <p:nvPr/>
        </p:nvGrpSpPr>
        <p:grpSpPr>
          <a:xfrm>
            <a:off x="353195" y="4892986"/>
            <a:ext cx="1313936" cy="609600"/>
            <a:chOff x="353195" y="4892986"/>
            <a:chExt cx="1313936" cy="609600"/>
          </a:xfrm>
        </p:grpSpPr>
        <p:sp>
          <p:nvSpPr>
            <p:cNvPr id="13" name="Rectangle 12"/>
            <p:cNvSpPr/>
            <p:nvPr/>
          </p:nvSpPr>
          <p:spPr bwMode="auto">
            <a:xfrm>
              <a:off x="353195" y="4892986"/>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1" name="Picture 10"/>
            <p:cNvPicPr>
              <a:picLocks noChangeAspect="1"/>
            </p:cNvPicPr>
            <p:nvPr/>
          </p:nvPicPr>
          <p:blipFill rotWithShape="1">
            <a:blip r:embed="rId3"/>
            <a:srcRect l="57178" t="24528" r="34083" b="69811"/>
            <a:stretch/>
          </p:blipFill>
          <p:spPr>
            <a:xfrm>
              <a:off x="438663" y="4969186"/>
              <a:ext cx="1143001" cy="457200"/>
            </a:xfrm>
            <a:prstGeom prst="rect">
              <a:avLst/>
            </a:prstGeom>
          </p:spPr>
        </p:pic>
      </p:grpSp>
      <p:grpSp>
        <p:nvGrpSpPr>
          <p:cNvPr id="4" name="Group 3"/>
          <p:cNvGrpSpPr/>
          <p:nvPr/>
        </p:nvGrpSpPr>
        <p:grpSpPr>
          <a:xfrm>
            <a:off x="353195" y="5781158"/>
            <a:ext cx="1313936" cy="609600"/>
            <a:chOff x="353195" y="5781158"/>
            <a:chExt cx="1313936" cy="609600"/>
          </a:xfrm>
        </p:grpSpPr>
        <p:sp>
          <p:nvSpPr>
            <p:cNvPr id="3" name="Rectangle 2"/>
            <p:cNvSpPr/>
            <p:nvPr/>
          </p:nvSpPr>
          <p:spPr bwMode="auto">
            <a:xfrm>
              <a:off x="353195" y="5781158"/>
              <a:ext cx="1313936" cy="6096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1A668E"/>
                </a:solidFill>
                <a:effectLst/>
                <a:latin typeface="Times" charset="0"/>
              </a:endParaRPr>
            </a:p>
          </p:txBody>
        </p:sp>
        <p:pic>
          <p:nvPicPr>
            <p:cNvPr id="12" name="Picture 11"/>
            <p:cNvPicPr>
              <a:picLocks noChangeAspect="1"/>
            </p:cNvPicPr>
            <p:nvPr/>
          </p:nvPicPr>
          <p:blipFill rotWithShape="1">
            <a:blip r:embed="rId3"/>
            <a:srcRect l="67475" t="24739" r="23202" b="69811"/>
            <a:stretch/>
          </p:blipFill>
          <p:spPr>
            <a:xfrm>
              <a:off x="400563" y="5865854"/>
              <a:ext cx="1219201" cy="440209"/>
            </a:xfrm>
            <a:prstGeom prst="rect">
              <a:avLst/>
            </a:prstGeom>
          </p:spPr>
        </p:pic>
      </p:grpSp>
      <p:pic>
        <p:nvPicPr>
          <p:cNvPr id="9" name="Picture 8"/>
          <p:cNvPicPr>
            <a:picLocks noChangeAspect="1"/>
          </p:cNvPicPr>
          <p:nvPr/>
        </p:nvPicPr>
        <p:blipFill rotWithShape="1">
          <a:blip r:embed="rId4"/>
          <a:srcRect l="26220" t="30189" r="52804" b="27784"/>
          <a:stretch/>
        </p:blipFill>
        <p:spPr>
          <a:xfrm>
            <a:off x="1676400" y="1022076"/>
            <a:ext cx="3573156" cy="4421673"/>
          </a:xfrm>
          <a:prstGeom prst="rect">
            <a:avLst/>
          </a:prstGeom>
        </p:spPr>
      </p:pic>
      <p:pic>
        <p:nvPicPr>
          <p:cNvPr id="23" name="Picture 22"/>
          <p:cNvPicPr>
            <a:picLocks noChangeAspect="1"/>
          </p:cNvPicPr>
          <p:nvPr/>
        </p:nvPicPr>
        <p:blipFill rotWithShape="1">
          <a:blip r:embed="rId5"/>
          <a:srcRect l="26802" t="54161" r="58631" b="15472"/>
          <a:stretch/>
        </p:blipFill>
        <p:spPr>
          <a:xfrm>
            <a:off x="7038210" y="2388268"/>
            <a:ext cx="1905000" cy="2452752"/>
          </a:xfrm>
          <a:prstGeom prst="rect">
            <a:avLst/>
          </a:prstGeom>
        </p:spPr>
      </p:pic>
      <p:pic>
        <p:nvPicPr>
          <p:cNvPr id="24" name="Picture 23"/>
          <p:cNvPicPr>
            <a:picLocks noChangeAspect="1"/>
          </p:cNvPicPr>
          <p:nvPr/>
        </p:nvPicPr>
        <p:blipFill rotWithShape="1">
          <a:blip r:embed="rId6"/>
          <a:srcRect l="26753" t="34906" r="58680" b="30064"/>
          <a:stretch/>
        </p:blipFill>
        <p:spPr>
          <a:xfrm>
            <a:off x="5142524" y="3783065"/>
            <a:ext cx="1905000" cy="2829442"/>
          </a:xfrm>
          <a:prstGeom prst="rect">
            <a:avLst/>
          </a:prstGeom>
        </p:spPr>
      </p:pic>
      <p:pic>
        <p:nvPicPr>
          <p:cNvPr id="25" name="Picture 24"/>
          <p:cNvPicPr>
            <a:picLocks noChangeAspect="1"/>
          </p:cNvPicPr>
          <p:nvPr/>
        </p:nvPicPr>
        <p:blipFill rotWithShape="1">
          <a:blip r:embed="rId5"/>
          <a:srcRect l="26802" t="16038" r="58631" b="54459"/>
          <a:stretch/>
        </p:blipFill>
        <p:spPr>
          <a:xfrm>
            <a:off x="5112463" y="758357"/>
            <a:ext cx="1905000" cy="2383065"/>
          </a:xfrm>
          <a:prstGeom prst="rect">
            <a:avLst/>
          </a:prstGeom>
        </p:spPr>
      </p:pic>
    </p:spTree>
    <p:extLst>
      <p:ext uri="{BB962C8B-B14F-4D97-AF65-F5344CB8AC3E}">
        <p14:creationId xmlns:p14="http://schemas.microsoft.com/office/powerpoint/2010/main" val="2461368246"/>
      </p:ext>
    </p:extLst>
  </p:cSld>
  <p:clrMapOvr>
    <a:masterClrMapping/>
  </p:clrMapOvr>
  <mc:AlternateContent xmlns:mc="http://schemas.openxmlformats.org/markup-compatibility/2006" xmlns:p14="http://schemas.microsoft.com/office/powerpoint/2010/main">
    <mc:Choice Requires="p14">
      <p:transition p14:dur="10" advClick="0" advTm="12000">
        <p:fade/>
      </p:transition>
    </mc:Choice>
    <mc:Fallback xmlns="">
      <p:transition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0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20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sp>
        <p:nvSpPr>
          <p:cNvPr id="10" name="Rectangle 4"/>
          <p:cNvSpPr>
            <a:spLocks noChangeArrowheads="1"/>
          </p:cNvSpPr>
          <p:nvPr/>
        </p:nvSpPr>
        <p:spPr bwMode="auto">
          <a:xfrm>
            <a:off x="533400" y="805248"/>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Certification Prep Classes</a:t>
            </a:r>
            <a:endParaRPr lang="en-US" sz="3600" b="1" dirty="0">
              <a:solidFill>
                <a:srgbClr val="D39D60"/>
              </a:solidFill>
              <a:latin typeface="Copperplate Gothic Bold" pitchFamily="34" charset="0"/>
            </a:endParaRPr>
          </a:p>
        </p:txBody>
      </p:sp>
      <p:sp>
        <p:nvSpPr>
          <p:cNvPr id="11" name="TextBox 10"/>
          <p:cNvSpPr txBox="1"/>
          <p:nvPr/>
        </p:nvSpPr>
        <p:spPr>
          <a:xfrm>
            <a:off x="381000" y="1422394"/>
            <a:ext cx="8534400" cy="550568"/>
          </a:xfrm>
          <a:prstGeom prst="rect">
            <a:avLst/>
          </a:prstGeom>
          <a:noFill/>
        </p:spPr>
        <p:txBody>
          <a:bodyPr wrap="square" rtlCol="0">
            <a:noAutofit/>
          </a:bodyPr>
          <a:lstStyle/>
          <a:p>
            <a:pPr algn="ctr"/>
            <a:r>
              <a:rPr lang="en-US" sz="2400" dirty="0" smtClean="0"/>
              <a:t>PMP-Prep Classes  -  ACP-Prep Classes</a:t>
            </a:r>
            <a:endParaRPr lang="en-US" sz="2400" dirty="0"/>
          </a:p>
        </p:txBody>
      </p:sp>
      <p:sp>
        <p:nvSpPr>
          <p:cNvPr id="12" name="Rectangle 11"/>
          <p:cNvSpPr>
            <a:spLocks noChangeArrowheads="1"/>
          </p:cNvSpPr>
          <p:nvPr/>
        </p:nvSpPr>
        <p:spPr bwMode="auto">
          <a:xfrm>
            <a:off x="1028700" y="175260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Community Outreach</a:t>
            </a:r>
            <a:endParaRPr lang="en-US" sz="3600" b="1" dirty="0">
              <a:solidFill>
                <a:srgbClr val="D39D60"/>
              </a:solidFill>
              <a:latin typeface="Copperplate Gothic Bold" pitchFamily="34" charset="0"/>
            </a:endParaRPr>
          </a:p>
        </p:txBody>
      </p:sp>
      <p:sp>
        <p:nvSpPr>
          <p:cNvPr id="13" name="TextBox 12"/>
          <p:cNvSpPr txBox="1"/>
          <p:nvPr/>
        </p:nvSpPr>
        <p:spPr>
          <a:xfrm>
            <a:off x="381000" y="2362200"/>
            <a:ext cx="8534400" cy="881227"/>
          </a:xfrm>
          <a:prstGeom prst="rect">
            <a:avLst/>
          </a:prstGeom>
          <a:noFill/>
        </p:spPr>
        <p:txBody>
          <a:bodyPr wrap="square" rtlCol="0">
            <a:noAutofit/>
          </a:bodyPr>
          <a:lstStyle/>
          <a:p>
            <a:pPr algn="ctr"/>
            <a:r>
              <a:rPr lang="en-US" sz="2400" dirty="0" smtClean="0"/>
              <a:t>Military Liaison Program</a:t>
            </a:r>
          </a:p>
          <a:p>
            <a:pPr algn="ctr"/>
            <a:r>
              <a:rPr lang="en-US" sz="2400" dirty="0" smtClean="0"/>
              <a:t>Academic Outreach Program</a:t>
            </a:r>
            <a:endParaRPr lang="en-US" sz="2400" dirty="0"/>
          </a:p>
        </p:txBody>
      </p:sp>
      <p:sp>
        <p:nvSpPr>
          <p:cNvPr id="14" name="Rectangle 4"/>
          <p:cNvSpPr>
            <a:spLocks noChangeArrowheads="1"/>
          </p:cNvSpPr>
          <p:nvPr/>
        </p:nvSpPr>
        <p:spPr bwMode="auto">
          <a:xfrm>
            <a:off x="609600" y="2971800"/>
            <a:ext cx="77724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Volunteering Opportunities</a:t>
            </a:r>
            <a:endParaRPr lang="en-US" sz="3600" b="1" dirty="0">
              <a:solidFill>
                <a:srgbClr val="D39D60"/>
              </a:solidFill>
              <a:latin typeface="Copperplate Gothic Bold" pitchFamily="34" charset="0"/>
            </a:endParaRPr>
          </a:p>
        </p:txBody>
      </p:sp>
      <p:sp>
        <p:nvSpPr>
          <p:cNvPr id="15" name="TextBox 14"/>
          <p:cNvSpPr txBox="1"/>
          <p:nvPr/>
        </p:nvSpPr>
        <p:spPr>
          <a:xfrm>
            <a:off x="381000" y="3608172"/>
            <a:ext cx="8534400" cy="1295400"/>
          </a:xfrm>
          <a:prstGeom prst="rect">
            <a:avLst/>
          </a:prstGeom>
          <a:noFill/>
        </p:spPr>
        <p:txBody>
          <a:bodyPr wrap="square" rtlCol="0">
            <a:noAutofit/>
          </a:bodyPr>
          <a:lstStyle/>
          <a:p>
            <a:pPr algn="ctr"/>
            <a:r>
              <a:rPr lang="en-US" sz="2400" dirty="0"/>
              <a:t>Contribute to </a:t>
            </a:r>
            <a:r>
              <a:rPr lang="en-US" sz="2400" dirty="0" smtClean="0"/>
              <a:t>and shape </a:t>
            </a:r>
            <a:r>
              <a:rPr lang="en-US" sz="2400" dirty="0"/>
              <a:t>the future of the </a:t>
            </a:r>
            <a:r>
              <a:rPr lang="en-US" sz="2400" dirty="0" smtClean="0"/>
              <a:t>profession</a:t>
            </a:r>
          </a:p>
          <a:p>
            <a:pPr algn="ctr"/>
            <a:r>
              <a:rPr lang="en-US" sz="2400" dirty="0" smtClean="0"/>
              <a:t>Manage </a:t>
            </a:r>
            <a:r>
              <a:rPr lang="en-US" sz="2400" dirty="0"/>
              <a:t>local PMI chapters and online </a:t>
            </a:r>
            <a:r>
              <a:rPr lang="en-US" sz="2400" dirty="0" smtClean="0"/>
              <a:t>communities</a:t>
            </a:r>
          </a:p>
          <a:p>
            <a:pPr algn="ctr"/>
            <a:r>
              <a:rPr lang="en-US" sz="2400" dirty="0" smtClean="0"/>
              <a:t>Influence </a:t>
            </a:r>
            <a:r>
              <a:rPr lang="en-US" sz="2400" dirty="0"/>
              <a:t>the profession by writing and </a:t>
            </a:r>
            <a:r>
              <a:rPr lang="en-US" sz="2400" dirty="0" smtClean="0"/>
              <a:t>publishing</a:t>
            </a:r>
          </a:p>
          <a:p>
            <a:pPr algn="ctr"/>
            <a:r>
              <a:rPr lang="en-US" sz="2400" dirty="0" smtClean="0"/>
              <a:t>Help </a:t>
            </a:r>
            <a:r>
              <a:rPr lang="en-US" sz="2400" dirty="0"/>
              <a:t>younger professionals build experience and </a:t>
            </a:r>
            <a:r>
              <a:rPr lang="en-US" sz="2400" dirty="0" smtClean="0"/>
              <a:t>grow</a:t>
            </a:r>
            <a:endParaRPr lang="en-US" sz="2400" dirty="0"/>
          </a:p>
        </p:txBody>
      </p:sp>
      <p:sp>
        <p:nvSpPr>
          <p:cNvPr id="16" name="Rectangle 4"/>
          <p:cNvSpPr>
            <a:spLocks noChangeArrowheads="1"/>
          </p:cNvSpPr>
          <p:nvPr/>
        </p:nvSpPr>
        <p:spPr bwMode="auto">
          <a:xfrm>
            <a:off x="533400" y="4944070"/>
            <a:ext cx="79248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17" name="TextBox 16"/>
          <p:cNvSpPr txBox="1"/>
          <p:nvPr/>
        </p:nvSpPr>
        <p:spPr>
          <a:xfrm>
            <a:off x="381000" y="5624382"/>
            <a:ext cx="8534400" cy="914400"/>
          </a:xfrm>
          <a:prstGeom prst="rect">
            <a:avLst/>
          </a:prstGeom>
          <a:noFill/>
        </p:spPr>
        <p:txBody>
          <a:bodyPr wrap="square" rtlCol="0">
            <a:noAutofit/>
          </a:bodyPr>
          <a:lstStyle/>
          <a:p>
            <a:pPr algn="ctr"/>
            <a:r>
              <a:rPr lang="en-US" sz="2400" dirty="0" smtClean="0"/>
              <a:t>PMI Region 14 Leadership Conference</a:t>
            </a:r>
          </a:p>
          <a:p>
            <a:pPr algn="ctr"/>
            <a:r>
              <a:rPr lang="en-US" sz="2400" dirty="0" smtClean="0"/>
              <a:t>PMI Leadership Institute Meeting-North America</a:t>
            </a:r>
          </a:p>
          <a:p>
            <a:pPr algn="ctr"/>
            <a:r>
              <a:rPr lang="en-US" sz="2400" dirty="0" smtClean="0"/>
              <a:t>PMI Mega </a:t>
            </a:r>
            <a:r>
              <a:rPr lang="en-US" sz="2400" dirty="0" err="1" smtClean="0"/>
              <a:t>SeminarsWorld</a:t>
            </a:r>
            <a:endParaRPr lang="en-US" sz="2400" dirty="0"/>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1600200" y="267961"/>
            <a:ext cx="1905000" cy="816428"/>
          </a:xfrm>
          <a:prstGeom prst="rect">
            <a:avLst/>
          </a:prstGeom>
        </p:spPr>
      </p:pic>
    </p:spTree>
    <p:extLst>
      <p:ext uri="{BB962C8B-B14F-4D97-AF65-F5344CB8AC3E}">
        <p14:creationId xmlns:p14="http://schemas.microsoft.com/office/powerpoint/2010/main" val="1305486200"/>
      </p:ext>
    </p:extLst>
  </p:cSld>
  <p:clrMapOvr>
    <a:masterClrMapping/>
  </p:clrMapOvr>
  <p:transition spd="slow" advClick="0" advTm="2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par>
                          <p:cTn id="12" fill="hold">
                            <p:stCondLst>
                              <p:cond delay="4000"/>
                            </p:stCondLst>
                            <p:childTnLst>
                              <p:par>
                                <p:cTn id="13" presetID="10" presetClass="entr" presetSubtype="0" fill="hold" grpId="0" nodeType="after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par>
                          <p:cTn id="20" fill="hold">
                            <p:stCondLst>
                              <p:cond delay="9000"/>
                            </p:stCondLst>
                            <p:childTnLst>
                              <p:par>
                                <p:cTn id="21" presetID="10" presetClass="entr" presetSubtype="0" fill="hold" grpId="0" nodeType="afterEffect">
                                  <p:stCondLst>
                                    <p:cond delay="10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childTnLst>
                                </p:cTn>
                              </p:par>
                            </p:childTnLst>
                          </p:cTn>
                        </p:par>
                        <p:par>
                          <p:cTn id="24" fill="hold">
                            <p:stCondLst>
                              <p:cond delay="12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childTnLst>
                                </p:cTn>
                              </p:par>
                            </p:childTnLst>
                          </p:cTn>
                        </p:par>
                        <p:par>
                          <p:cTn id="28" fill="hold">
                            <p:stCondLst>
                              <p:cond delay="14000"/>
                            </p:stCondLst>
                            <p:childTnLst>
                              <p:par>
                                <p:cTn id="29" presetID="10" presetClass="entr" presetSubtype="0" fill="hold" grpId="0" nodeType="afterEffect">
                                  <p:stCondLst>
                                    <p:cond delay="1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000"/>
                                        <p:tgtEl>
                                          <p:spTgt spid="16"/>
                                        </p:tgtEl>
                                      </p:cBhvr>
                                    </p:animEffect>
                                  </p:childTnLst>
                                </p:cTn>
                              </p:par>
                            </p:childTnLst>
                          </p:cTn>
                        </p:par>
                        <p:par>
                          <p:cTn id="32" fill="hold">
                            <p:stCondLst>
                              <p:cond delay="170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2000"/>
                                        <p:tgtEl>
                                          <p:spTgt spid="17"/>
                                        </p:tgtEl>
                                      </p:cBhvr>
                                    </p:animEffect>
                                  </p:childTnLst>
                                </p:cTn>
                              </p:par>
                              <p:par>
                                <p:cTn id="36" presetID="10" presetClass="entr" presetSubtype="0" fill="hold" nodeType="withEffect">
                                  <p:stCondLst>
                                    <p:cond delay="20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do in 2015?</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2362200" y="271848"/>
            <a:ext cx="1905000" cy="816428"/>
          </a:xfrm>
          <a:prstGeom prst="rect">
            <a:avLst/>
          </a:prstGeom>
        </p:spPr>
      </p:pic>
      <p:sp>
        <p:nvSpPr>
          <p:cNvPr id="6" name="Rectangle 4"/>
          <p:cNvSpPr>
            <a:spLocks noChangeArrowheads="1"/>
          </p:cNvSpPr>
          <p:nvPr/>
        </p:nvSpPr>
        <p:spPr bwMode="auto">
          <a:xfrm>
            <a:off x="990600" y="914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Chapter Meetings</a:t>
            </a:r>
            <a:endParaRPr lang="en-US" sz="3600" b="1" dirty="0">
              <a:solidFill>
                <a:srgbClr val="D39D60"/>
              </a:solidFill>
              <a:latin typeface="Copperplate Gothic Bold" pitchFamily="34" charset="0"/>
            </a:endParaRPr>
          </a:p>
        </p:txBody>
      </p:sp>
      <p:sp>
        <p:nvSpPr>
          <p:cNvPr id="7" name="TextBox 6"/>
          <p:cNvSpPr txBox="1"/>
          <p:nvPr/>
        </p:nvSpPr>
        <p:spPr>
          <a:xfrm>
            <a:off x="381000" y="1676400"/>
            <a:ext cx="8534400" cy="1295400"/>
          </a:xfrm>
          <a:prstGeom prst="rect">
            <a:avLst/>
          </a:prstGeom>
          <a:noFill/>
        </p:spPr>
        <p:txBody>
          <a:bodyPr wrap="square" rtlCol="0">
            <a:noAutofit/>
          </a:bodyPr>
          <a:lstStyle/>
          <a:p>
            <a:pPr algn="ctr"/>
            <a:r>
              <a:rPr lang="en-US" sz="2000" dirty="0" smtClean="0"/>
              <a:t>Over 300 attendees in 9 chapter meetings in 2014</a:t>
            </a:r>
            <a:endParaRPr lang="en-US" sz="2000" dirty="0"/>
          </a:p>
        </p:txBody>
      </p:sp>
    </p:spTree>
    <p:extLst>
      <p:ext uri="{BB962C8B-B14F-4D97-AF65-F5344CB8AC3E}">
        <p14:creationId xmlns:p14="http://schemas.microsoft.com/office/powerpoint/2010/main" val="2223453860"/>
      </p:ext>
    </p:extLst>
  </p:cSld>
  <p:clrMapOvr>
    <a:masterClrMapping/>
  </p:clrMapOvr>
  <p:transition spd="slow" advClick="0" advTm="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609600" y="13716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4419600" y="152400"/>
            <a:ext cx="3608172"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Initiatives</a:t>
            </a:r>
            <a:endParaRPr lang="en-US" sz="3600" b="1" dirty="0">
              <a:solidFill>
                <a:srgbClr val="D39D60"/>
              </a:solidFill>
              <a:latin typeface="Copperplate Gothic Bold" pitchFamily="34" charset="0"/>
            </a:endParaRPr>
          </a:p>
        </p:txBody>
      </p:sp>
      <p:sp>
        <p:nvSpPr>
          <p:cNvPr id="5" name="TextBox 4"/>
          <p:cNvSpPr txBox="1"/>
          <p:nvPr/>
        </p:nvSpPr>
        <p:spPr>
          <a:xfrm>
            <a:off x="609600" y="1371600"/>
            <a:ext cx="7848600" cy="838200"/>
          </a:xfrm>
          <a:prstGeom prst="rect">
            <a:avLst/>
          </a:prstGeom>
          <a:noFill/>
        </p:spPr>
        <p:txBody>
          <a:bodyPr wrap="square" lIns="0" tIns="0" rIns="0" bIns="0" rtlCol="0" anchor="ctr" anchorCtr="0">
            <a:noAutofit/>
          </a:bodyPr>
          <a:lstStyle/>
          <a:p>
            <a:pPr algn="ctr"/>
            <a:r>
              <a:rPr lang="en-US" sz="3200" dirty="0" smtClean="0">
                <a:solidFill>
                  <a:schemeClr val="bg1"/>
                </a:solidFill>
              </a:rPr>
              <a:t>Agile Project Management</a:t>
            </a:r>
            <a:endParaRPr lang="en-US" sz="3200" dirty="0">
              <a:solidFill>
                <a:schemeClr val="bg1"/>
              </a:solidFill>
            </a:endParaRPr>
          </a:p>
        </p:txBody>
      </p:sp>
    </p:spTree>
    <p:extLst>
      <p:ext uri="{BB962C8B-B14F-4D97-AF65-F5344CB8AC3E}">
        <p14:creationId xmlns:p14="http://schemas.microsoft.com/office/powerpoint/2010/main" val="2074473385"/>
      </p:ext>
    </p:extLst>
  </p:cSld>
  <p:clrMapOvr>
    <a:masterClrMapping/>
  </p:clrMapOvr>
  <p:transition spd="slow" advClick="0" advTm="15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4"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8" name="Rectangle 7"/>
          <p:cNvSpPr>
            <a:spLocks noChangeArrowheads="1"/>
          </p:cNvSpPr>
          <p:nvPr/>
        </p:nvSpPr>
        <p:spPr bwMode="auto">
          <a:xfrm>
            <a:off x="990600" y="1076183"/>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Networking Events</a:t>
            </a:r>
            <a:endParaRPr lang="en-US" sz="3600" b="1" dirty="0">
              <a:solidFill>
                <a:srgbClr val="D39D60"/>
              </a:solidFill>
              <a:latin typeface="Copperplate Gothic Bold" pitchFamily="34" charset="0"/>
            </a:endParaRPr>
          </a:p>
        </p:txBody>
      </p:sp>
      <p:sp>
        <p:nvSpPr>
          <p:cNvPr id="9" name="TextBox 8"/>
          <p:cNvSpPr txBox="1"/>
          <p:nvPr/>
        </p:nvSpPr>
        <p:spPr>
          <a:xfrm>
            <a:off x="381000" y="1828800"/>
            <a:ext cx="8534400" cy="1295400"/>
          </a:xfrm>
          <a:prstGeom prst="rect">
            <a:avLst/>
          </a:prstGeom>
          <a:noFill/>
        </p:spPr>
        <p:txBody>
          <a:bodyPr wrap="square" rtlCol="0">
            <a:noAutofit/>
          </a:bodyPr>
          <a:lstStyle/>
          <a:p>
            <a:pPr algn="ctr"/>
            <a:r>
              <a:rPr lang="en-US" sz="2000" dirty="0" smtClean="0"/>
              <a:t>Another Speed Networking in 2015</a:t>
            </a:r>
            <a:endParaRPr lang="en-US" sz="2000" dirty="0"/>
          </a:p>
        </p:txBody>
      </p:sp>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t="24164" b="18384"/>
          <a:stretch/>
        </p:blipFill>
        <p:spPr>
          <a:xfrm>
            <a:off x="3338385" y="2611735"/>
            <a:ext cx="4951649" cy="2133600"/>
          </a:xfrm>
          <a:prstGeom prst="rect">
            <a:avLst/>
          </a:prstGeom>
        </p:spPr>
      </p:pic>
      <p:pic>
        <p:nvPicPr>
          <p:cNvPr id="15" name="Picture 14"/>
          <p:cNvPicPr>
            <a:picLocks noChangeAspect="1"/>
          </p:cNvPicPr>
          <p:nvPr/>
        </p:nvPicPr>
        <p:blipFill rotWithShape="1">
          <a:blip r:embed="rId7" cstate="print">
            <a:extLst>
              <a:ext uri="{28A0092B-C50C-407E-A947-70E740481C1C}">
                <a14:useLocalDpi xmlns:a14="http://schemas.microsoft.com/office/drawing/2010/main" val="0"/>
              </a:ext>
            </a:extLst>
          </a:blip>
          <a:srcRect l="14519" t="17685" r="15788" b="8751"/>
          <a:stretch/>
        </p:blipFill>
        <p:spPr>
          <a:xfrm>
            <a:off x="140500" y="2611735"/>
            <a:ext cx="2957386" cy="2341265"/>
          </a:xfrm>
          <a:prstGeom prst="rect">
            <a:avLst/>
          </a:prstGeom>
        </p:spPr>
      </p:pic>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8646" b="20756"/>
          <a:stretch/>
        </p:blipFill>
        <p:spPr>
          <a:xfrm>
            <a:off x="198384" y="4495800"/>
            <a:ext cx="4908248" cy="2230735"/>
          </a:xfrm>
          <a:prstGeom prst="rect">
            <a:avLst/>
          </a:prstGeom>
        </p:spPr>
      </p:pic>
      <p:pic>
        <p:nvPicPr>
          <p:cNvPr id="5" name="Picture 4"/>
          <p:cNvPicPr>
            <a:picLocks noChangeAspect="1"/>
          </p:cNvPicPr>
          <p:nvPr/>
        </p:nvPicPr>
        <p:blipFill rotWithShape="1">
          <a:blip r:embed="rId9" cstate="print">
            <a:extLst>
              <a:ext uri="{28A0092B-C50C-407E-A947-70E740481C1C}">
                <a14:useLocalDpi xmlns:a14="http://schemas.microsoft.com/office/drawing/2010/main" val="0"/>
              </a:ext>
            </a:extLst>
          </a:blip>
          <a:srcRect l="15954" t="30332" r="22822" b="4362"/>
          <a:stretch/>
        </p:blipFill>
        <p:spPr>
          <a:xfrm>
            <a:off x="5890054" y="4288135"/>
            <a:ext cx="3048000" cy="2438400"/>
          </a:xfrm>
          <a:prstGeom prst="rect">
            <a:avLst/>
          </a:prstGeom>
        </p:spPr>
      </p:pic>
      <p:pic>
        <p:nvPicPr>
          <p:cNvPr id="6" name="Jason_Shaw_-_LAZY_D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38965" y="5943600"/>
            <a:ext cx="609600" cy="609600"/>
          </a:xfrm>
          <a:prstGeom prst="rect">
            <a:avLst/>
          </a:prstGeom>
        </p:spPr>
      </p:pic>
    </p:spTree>
    <p:extLst>
      <p:ext uri="{BB962C8B-B14F-4D97-AF65-F5344CB8AC3E}">
        <p14:creationId xmlns:p14="http://schemas.microsoft.com/office/powerpoint/2010/main" val="1882890999"/>
      </p:ext>
    </p:extLst>
  </p:cSld>
  <p:clrMapOvr>
    <a:masterClrMapping/>
  </p:clrMapOvr>
  <p:transition spd="slow" advClick="0" advTm="1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3">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photos4.meetupstatic.com/photos/event/b/e/9/8/global_408528792.jpeg"/>
          <p:cNvPicPr>
            <a:picLocks noChangeAspect="1" noChangeArrowheads="1"/>
          </p:cNvPicPr>
          <p:nvPr/>
        </p:nvPicPr>
        <p:blipFill rotWithShape="1">
          <a:blip r:embed="rId2">
            <a:extLst>
              <a:ext uri="{28A0092B-C50C-407E-A947-70E740481C1C}">
                <a14:useLocalDpi xmlns:a14="http://schemas.microsoft.com/office/drawing/2010/main" val="0"/>
              </a:ext>
            </a:extLst>
          </a:blip>
          <a:srcRect t="39074" b="38704"/>
          <a:stretch/>
        </p:blipFill>
        <p:spPr bwMode="auto">
          <a:xfrm>
            <a:off x="5638800" y="4800600"/>
            <a:ext cx="2829865" cy="6778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3"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12" name="Rectangle 11"/>
          <p:cNvSpPr>
            <a:spLocks noChangeArrowheads="1"/>
          </p:cNvSpPr>
          <p:nvPr/>
        </p:nvSpPr>
        <p:spPr bwMode="auto">
          <a:xfrm>
            <a:off x="990600" y="981670"/>
            <a:ext cx="69342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Community Outreach</a:t>
            </a:r>
            <a:endParaRPr lang="en-US" sz="3600" b="1" dirty="0">
              <a:solidFill>
                <a:srgbClr val="D39D60"/>
              </a:solidFill>
              <a:latin typeface="Copperplate Gothic Bold" pitchFamily="34" charset="0"/>
            </a:endParaRPr>
          </a:p>
        </p:txBody>
      </p:sp>
      <p:sp>
        <p:nvSpPr>
          <p:cNvPr id="13" name="TextBox 12"/>
          <p:cNvSpPr txBox="1"/>
          <p:nvPr/>
        </p:nvSpPr>
        <p:spPr>
          <a:xfrm>
            <a:off x="381000" y="1905000"/>
            <a:ext cx="8534400" cy="717550"/>
          </a:xfrm>
          <a:prstGeom prst="rect">
            <a:avLst/>
          </a:prstGeom>
          <a:noFill/>
        </p:spPr>
        <p:txBody>
          <a:bodyPr wrap="square" rtlCol="0">
            <a:noAutofit/>
          </a:bodyPr>
          <a:lstStyle/>
          <a:p>
            <a:pPr algn="ctr"/>
            <a:r>
              <a:rPr lang="en-US" sz="2400" b="1" dirty="0" smtClean="0"/>
              <a:t>Academic Outreach Program</a:t>
            </a:r>
          </a:p>
        </p:txBody>
      </p:sp>
      <p:pic>
        <p:nvPicPr>
          <p:cNvPr id="9" name="Picture 8"/>
          <p:cNvPicPr/>
          <p:nvPr/>
        </p:nvPicPr>
        <p:blipFill>
          <a:blip r:embed="rId5" cstate="print">
            <a:extLst>
              <a:ext uri="{28A0092B-C50C-407E-A947-70E740481C1C}">
                <a14:useLocalDpi xmlns:a14="http://schemas.microsoft.com/office/drawing/2010/main" val="0"/>
              </a:ext>
            </a:extLst>
          </a:blip>
          <a:stretch>
            <a:fillRect/>
          </a:stretch>
        </p:blipFill>
        <p:spPr>
          <a:xfrm>
            <a:off x="4040092" y="2590800"/>
            <a:ext cx="2240461" cy="1479550"/>
          </a:xfrm>
          <a:prstGeom prst="rect">
            <a:avLst/>
          </a:prstGeom>
        </p:spPr>
      </p:pic>
      <p:pic>
        <p:nvPicPr>
          <p:cNvPr id="1026" name="Picture 2" descr="https://static.onthehub.com/production/attachments/15/42f5aa15-2fae-e011-98e6-f04da23e67f6/875cbcd2-a037-4b18-ac84-915025b519e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5353" y="2546752"/>
            <a:ext cx="1491847" cy="14918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naa.edu/wp-content/uploads/2014/12/spc_log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6578" y="2409824"/>
            <a:ext cx="2619375" cy="17049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tbo.com/storyimage/TB/20140715/ARTICLE/140719559/AR/0/AR-140719559.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5784" t="31907" r="11507" b="1240"/>
          <a:stretch/>
        </p:blipFill>
        <p:spPr bwMode="auto">
          <a:xfrm>
            <a:off x="1600200" y="4876800"/>
            <a:ext cx="1600200" cy="171728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56077" y="4403623"/>
            <a:ext cx="3787323" cy="1311377"/>
          </a:xfrm>
          <a:prstGeom prst="rect">
            <a:avLst/>
          </a:prstGeom>
          <a:noFill/>
        </p:spPr>
        <p:txBody>
          <a:bodyPr wrap="square" rtlCol="0">
            <a:noAutofit/>
          </a:bodyPr>
          <a:lstStyle/>
          <a:p>
            <a:pPr algn="ctr"/>
            <a:r>
              <a:rPr lang="en-US" sz="2400" b="1" dirty="0" smtClean="0"/>
              <a:t>Military Liaison Program</a:t>
            </a:r>
          </a:p>
        </p:txBody>
      </p:sp>
      <p:sp>
        <p:nvSpPr>
          <p:cNvPr id="16" name="TextBox 15"/>
          <p:cNvSpPr txBox="1"/>
          <p:nvPr/>
        </p:nvSpPr>
        <p:spPr>
          <a:xfrm>
            <a:off x="4800600" y="4419600"/>
            <a:ext cx="4191000" cy="1311377"/>
          </a:xfrm>
          <a:prstGeom prst="rect">
            <a:avLst/>
          </a:prstGeom>
          <a:noFill/>
        </p:spPr>
        <p:txBody>
          <a:bodyPr wrap="square" rtlCol="0">
            <a:noAutofit/>
          </a:bodyPr>
          <a:lstStyle/>
          <a:p>
            <a:pPr algn="ctr"/>
            <a:r>
              <a:rPr lang="en-US" sz="2400" b="1" dirty="0" smtClean="0"/>
              <a:t>Business Organizations</a:t>
            </a:r>
          </a:p>
        </p:txBody>
      </p:sp>
      <p:pic>
        <p:nvPicPr>
          <p:cNvPr id="1034" name="Picture 10" descr="https://d13pix9kaak6wt.cloudfront.net/background/users/m/a/r/martinezsylvia_1414702290_81.jpg"/>
          <p:cNvPicPr>
            <a:picLocks noChangeAspect="1" noChangeArrowheads="1"/>
          </p:cNvPicPr>
          <p:nvPr/>
        </p:nvPicPr>
        <p:blipFill rotWithShape="1">
          <a:blip r:embed="rId9">
            <a:extLst>
              <a:ext uri="{28A0092B-C50C-407E-A947-70E740481C1C}">
                <a14:useLocalDpi xmlns:a14="http://schemas.microsoft.com/office/drawing/2010/main" val="0"/>
              </a:ext>
            </a:extLst>
          </a:blip>
          <a:srcRect l="33078" t="5716" r="33079" b="2856"/>
          <a:stretch/>
        </p:blipFill>
        <p:spPr bwMode="auto">
          <a:xfrm>
            <a:off x="7239000" y="5410200"/>
            <a:ext cx="12954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cpustaffing.com/WITI.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3014" y="5334000"/>
            <a:ext cx="1222586"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060993"/>
      </p:ext>
    </p:extLst>
  </p:cSld>
  <p:clrMapOvr>
    <a:masterClrMapping/>
  </p:clrMapOvr>
  <p:transition spd="slow" advClick="0" advTm="2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par>
                          <p:cTn id="12" fill="hold">
                            <p:stCondLst>
                              <p:cond delay="5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7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923330"/>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Volunteering Opportunities</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Organize, Market/Promote, and Coordinate Chapter Meetings and Special Events</a:t>
            </a:r>
          </a:p>
          <a:p>
            <a:pPr algn="ctr"/>
            <a:endParaRPr lang="en-US" sz="2400" dirty="0"/>
          </a:p>
          <a:p>
            <a:pPr algn="ctr"/>
            <a:r>
              <a:rPr lang="en-US" sz="2400" dirty="0" smtClean="0"/>
              <a:t>Manage Community Outreach Programs</a:t>
            </a:r>
          </a:p>
          <a:p>
            <a:pPr algn="ctr"/>
            <a:endParaRPr lang="en-US" sz="2400" dirty="0"/>
          </a:p>
          <a:p>
            <a:pPr algn="ctr"/>
            <a:r>
              <a:rPr lang="en-US" sz="2400" dirty="0" smtClean="0"/>
              <a:t>Organize, Market/Promote, and Coordinate Exam-Prep Classes</a:t>
            </a:r>
          </a:p>
          <a:p>
            <a:pPr algn="ctr"/>
            <a:endParaRPr lang="en-US" sz="2400" dirty="0"/>
          </a:p>
          <a:p>
            <a:pPr algn="ctr"/>
            <a:r>
              <a:rPr lang="en-US" sz="2400" dirty="0" smtClean="0"/>
              <a:t>Find Sponsors for Local Events</a:t>
            </a:r>
            <a:endParaRPr lang="en-US" sz="2400" dirty="0"/>
          </a:p>
        </p:txBody>
      </p:sp>
    </p:spTree>
    <p:extLst>
      <p:ext uri="{BB962C8B-B14F-4D97-AF65-F5344CB8AC3E}">
        <p14:creationId xmlns:p14="http://schemas.microsoft.com/office/powerpoint/2010/main" val="1257324950"/>
      </p:ext>
    </p:extLst>
  </p:cSld>
  <p:clrMapOvr>
    <a:masterClrMapping/>
  </p:clrMapOvr>
  <p:transition spd="slow" advClick="0" advTm="2000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Region 14 Leadership Conference</a:t>
            </a: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35783"/>
          <a:stretch/>
        </p:blipFill>
        <p:spPr>
          <a:xfrm>
            <a:off x="4531587" y="2439394"/>
            <a:ext cx="4427899" cy="2132605"/>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342" y="5005234"/>
            <a:ext cx="2929331" cy="1647749"/>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35248" y="4749336"/>
            <a:ext cx="2608352" cy="1956264"/>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t="7540"/>
          <a:stretch/>
        </p:blipFill>
        <p:spPr>
          <a:xfrm>
            <a:off x="6017047" y="4648200"/>
            <a:ext cx="2966907" cy="2057400"/>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157" y="2483725"/>
            <a:ext cx="4240669" cy="2393075"/>
          </a:xfrm>
          <a:prstGeom prst="rect">
            <a:avLst/>
          </a:prstGeom>
        </p:spPr>
      </p:pic>
      <p:sp>
        <p:nvSpPr>
          <p:cNvPr id="13" name="Rectangle 12"/>
          <p:cNvSpPr/>
          <p:nvPr/>
        </p:nvSpPr>
        <p:spPr bwMode="auto">
          <a:xfrm>
            <a:off x="609600" y="35052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6" name="TextBox 15"/>
          <p:cNvSpPr txBox="1"/>
          <p:nvPr/>
        </p:nvSpPr>
        <p:spPr>
          <a:xfrm>
            <a:off x="609600" y="35052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Comradery</a:t>
            </a:r>
            <a:endParaRPr lang="en-US" sz="2400" dirty="0">
              <a:solidFill>
                <a:schemeClr val="bg1"/>
              </a:solidFill>
            </a:endParaRPr>
          </a:p>
        </p:txBody>
      </p:sp>
    </p:spTree>
    <p:extLst>
      <p:ext uri="{BB962C8B-B14F-4D97-AF65-F5344CB8AC3E}">
        <p14:creationId xmlns:p14="http://schemas.microsoft.com/office/powerpoint/2010/main" val="2482686113"/>
      </p:ext>
    </p:extLst>
  </p:cSld>
  <p:clrMapOvr>
    <a:masterClrMapping/>
  </p:clrMapOvr>
  <p:transition spd="slow" advClick="0"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6"/>
                                        </p:tgtEl>
                                      </p:cBhvr>
                                    </p:animEffect>
                                    <p:set>
                                      <p:cBhvr>
                                        <p:cTn id="7" dur="1" fill="hold">
                                          <p:stCondLst>
                                            <p:cond delay="1999"/>
                                          </p:stCondLst>
                                        </p:cTn>
                                        <p:tgtEl>
                                          <p:spTgt spid="16"/>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20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Region 14 Leadership Conference</a:t>
            </a:r>
          </a:p>
        </p:txBody>
      </p: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t="14251" r="8857" b="20870"/>
          <a:stretch/>
        </p:blipFill>
        <p:spPr>
          <a:xfrm>
            <a:off x="3224400" y="2514600"/>
            <a:ext cx="4014600" cy="2143304"/>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39118"/>
          <a:stretch/>
        </p:blipFill>
        <p:spPr>
          <a:xfrm>
            <a:off x="762000" y="4682488"/>
            <a:ext cx="4581786" cy="2092111"/>
          </a:xfrm>
          <a:prstGeom prst="rect">
            <a:avLst/>
          </a:prstGeom>
        </p:spPr>
      </p:pic>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l="30591" t="21417" b="23245"/>
          <a:stretch/>
        </p:blipFill>
        <p:spPr>
          <a:xfrm>
            <a:off x="5715000" y="4700790"/>
            <a:ext cx="3352800" cy="2004811"/>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2614" y="2553487"/>
            <a:ext cx="2812200" cy="2109150"/>
          </a:xfrm>
          <a:prstGeom prst="rect">
            <a:avLst/>
          </a:prstGeom>
        </p:spPr>
      </p:pic>
      <p:sp>
        <p:nvSpPr>
          <p:cNvPr id="11" name="Rectangle 10"/>
          <p:cNvSpPr/>
          <p:nvPr/>
        </p:nvSpPr>
        <p:spPr bwMode="auto">
          <a:xfrm>
            <a:off x="609600" y="36576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2" name="TextBox 11"/>
          <p:cNvSpPr txBox="1"/>
          <p:nvPr/>
        </p:nvSpPr>
        <p:spPr>
          <a:xfrm>
            <a:off x="609600" y="36576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Morning to Night – Learning and Sharing</a:t>
            </a:r>
            <a:endParaRPr lang="en-US" sz="2400" dirty="0">
              <a:solidFill>
                <a:schemeClr val="bg1"/>
              </a:solidFill>
            </a:endParaRPr>
          </a:p>
        </p:txBody>
      </p:sp>
    </p:spTree>
    <p:extLst>
      <p:ext uri="{BB962C8B-B14F-4D97-AF65-F5344CB8AC3E}">
        <p14:creationId xmlns:p14="http://schemas.microsoft.com/office/powerpoint/2010/main" val="3177069523"/>
      </p:ext>
    </p:extLst>
  </p:cSld>
  <p:clrMapOvr>
    <a:masterClrMapping/>
  </p:clrMapOvr>
  <p:transition spd="slow" advClick="0"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2"/>
                                        </p:tgtEl>
                                      </p:cBhvr>
                                    </p:animEffect>
                                    <p:set>
                                      <p:cBhvr>
                                        <p:cTn id="10" dur="1" fill="hold">
                                          <p:stCondLst>
                                            <p:cond delay="1999"/>
                                          </p:stCondLst>
                                        </p:cTn>
                                        <p:tgtEl>
                                          <p:spTgt spid="12"/>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2000"/>
                                        <p:tgtEl>
                                          <p:spTgt spid="16"/>
                                        </p:tgtEl>
                                      </p:cBhvr>
                                    </p:animEffec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20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2015 PMI Region 14 Leadership Conference</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178" y="2530925"/>
            <a:ext cx="3840622" cy="216035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25" y="4790437"/>
            <a:ext cx="2652075" cy="1989057"/>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12980" t="10733" r="19943" b="42760"/>
          <a:stretch/>
        </p:blipFill>
        <p:spPr>
          <a:xfrm>
            <a:off x="4724400" y="2530925"/>
            <a:ext cx="3810000" cy="1981200"/>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2939" t="2670" r="14957"/>
          <a:stretch/>
        </p:blipFill>
        <p:spPr>
          <a:xfrm>
            <a:off x="6210221" y="4267200"/>
            <a:ext cx="2781379" cy="2472900"/>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46467" y="4749114"/>
            <a:ext cx="2655943" cy="1991957"/>
          </a:xfrm>
          <a:prstGeom prst="rect">
            <a:avLst/>
          </a:prstGeom>
          <a:ln w="133350">
            <a:solidFill>
              <a:schemeClr val="bg1"/>
            </a:solidFill>
          </a:ln>
        </p:spPr>
      </p:pic>
      <p:sp>
        <p:nvSpPr>
          <p:cNvPr id="12" name="Rectangle 11"/>
          <p:cNvSpPr/>
          <p:nvPr/>
        </p:nvSpPr>
        <p:spPr bwMode="auto">
          <a:xfrm>
            <a:off x="609600" y="32766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TextBox 12"/>
          <p:cNvSpPr txBox="1"/>
          <p:nvPr/>
        </p:nvSpPr>
        <p:spPr>
          <a:xfrm>
            <a:off x="609600" y="32766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Meeting New People and Experiencing New Things</a:t>
            </a:r>
            <a:endParaRPr lang="en-US" sz="2400" dirty="0">
              <a:solidFill>
                <a:schemeClr val="bg1"/>
              </a:solidFill>
            </a:endParaRPr>
          </a:p>
        </p:txBody>
      </p:sp>
    </p:spTree>
    <p:extLst>
      <p:ext uri="{BB962C8B-B14F-4D97-AF65-F5344CB8AC3E}">
        <p14:creationId xmlns:p14="http://schemas.microsoft.com/office/powerpoint/2010/main" val="2956360368"/>
      </p:ext>
    </p:extLst>
  </p:cSld>
  <p:clrMapOvr>
    <a:masterClrMapping/>
  </p:clrMapOvr>
  <p:transition spd="slow" advClick="0" advTm="1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7620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1618812"/>
            <a:ext cx="5181600" cy="5181600"/>
          </a:xfrm>
          <a:prstGeom prst="rect">
            <a:avLst/>
          </a:prstGeom>
        </p:spPr>
      </p:pic>
    </p:spTree>
    <p:extLst>
      <p:ext uri="{BB962C8B-B14F-4D97-AF65-F5344CB8AC3E}">
        <p14:creationId xmlns:p14="http://schemas.microsoft.com/office/powerpoint/2010/main" val="482185801"/>
      </p:ext>
    </p:extLst>
  </p:cSld>
  <p:clrMapOvr>
    <a:masterClrMapping/>
  </p:clrMapOvr>
  <p:transition spd="slow" advClick="0" advTm="1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7620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l="5833" t="33334" r="20000" b="15555"/>
          <a:stretch/>
        </p:blipFill>
        <p:spPr>
          <a:xfrm>
            <a:off x="152400" y="1600200"/>
            <a:ext cx="5683162" cy="2937365"/>
          </a:xfrm>
          <a:prstGeom prst="rect">
            <a:avLst/>
          </a:prstGeom>
        </p:spPr>
      </p:pic>
      <p:pic>
        <p:nvPicPr>
          <p:cNvPr id="18" name="Picture 17"/>
          <p:cNvPicPr>
            <a:picLocks noChangeAspect="1"/>
          </p:cNvPicPr>
          <p:nvPr/>
        </p:nvPicPr>
        <p:blipFill rotWithShape="1">
          <a:blip r:embed="rId5">
            <a:extLst>
              <a:ext uri="{28A0092B-C50C-407E-A947-70E740481C1C}">
                <a14:useLocalDpi xmlns:a14="http://schemas.microsoft.com/office/drawing/2010/main" val="0"/>
              </a:ext>
            </a:extLst>
          </a:blip>
          <a:srcRect l="16011" t="18959" r="8433" b="27708"/>
          <a:stretch/>
        </p:blipFill>
        <p:spPr>
          <a:xfrm>
            <a:off x="6248400" y="4364754"/>
            <a:ext cx="2590477" cy="2438096"/>
          </a:xfrm>
          <a:prstGeom prst="rect">
            <a:avLst/>
          </a:prstGeom>
        </p:spPr>
      </p:pic>
      <p:pic>
        <p:nvPicPr>
          <p:cNvPr id="19" name="Picture 18"/>
          <p:cNvPicPr>
            <a:picLocks noChangeAspect="1"/>
          </p:cNvPicPr>
          <p:nvPr/>
        </p:nvPicPr>
        <p:blipFill rotWithShape="1">
          <a:blip r:embed="rId6" cstate="print">
            <a:extLst>
              <a:ext uri="{28A0092B-C50C-407E-A947-70E740481C1C}">
                <a14:useLocalDpi xmlns:a14="http://schemas.microsoft.com/office/drawing/2010/main" val="0"/>
              </a:ext>
            </a:extLst>
          </a:blip>
          <a:srcRect l="19555" t="4958" r="26501" b="10273"/>
          <a:stretch/>
        </p:blipFill>
        <p:spPr>
          <a:xfrm>
            <a:off x="7010400" y="1514401"/>
            <a:ext cx="1345213" cy="2818541"/>
          </a:xfrm>
          <a:prstGeom prst="rect">
            <a:avLst/>
          </a:prstGeom>
        </p:spPr>
      </p:pic>
      <p:pic>
        <p:nvPicPr>
          <p:cNvPr id="20" name="Picture 19"/>
          <p:cNvPicPr>
            <a:picLocks noChangeAspect="1"/>
          </p:cNvPicPr>
          <p:nvPr/>
        </p:nvPicPr>
        <p:blipFill rotWithShape="1">
          <a:blip r:embed="rId7">
            <a:extLst>
              <a:ext uri="{28A0092B-C50C-407E-A947-70E740481C1C}">
                <a14:useLocalDpi xmlns:a14="http://schemas.microsoft.com/office/drawing/2010/main" val="0"/>
              </a:ext>
            </a:extLst>
          </a:blip>
          <a:srcRect l="6343" t="31251" r="13658" b="25416"/>
          <a:stretch/>
        </p:blipFill>
        <p:spPr>
          <a:xfrm>
            <a:off x="457200" y="4015280"/>
            <a:ext cx="3859712" cy="2787570"/>
          </a:xfrm>
          <a:prstGeom prst="rect">
            <a:avLst/>
          </a:prstGeom>
        </p:spPr>
      </p:pic>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l="8519" t="15556" b="21111"/>
          <a:stretch/>
        </p:blipFill>
        <p:spPr>
          <a:xfrm>
            <a:off x="4876800" y="3785259"/>
            <a:ext cx="1841363" cy="1699720"/>
          </a:xfrm>
          <a:prstGeom prst="rect">
            <a:avLst/>
          </a:prstGeom>
        </p:spPr>
      </p:pic>
      <p:sp>
        <p:nvSpPr>
          <p:cNvPr id="12" name="Rectangle 11"/>
          <p:cNvSpPr/>
          <p:nvPr/>
        </p:nvSpPr>
        <p:spPr bwMode="auto">
          <a:xfrm>
            <a:off x="609600" y="31242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TextBox 12"/>
          <p:cNvSpPr txBox="1"/>
          <p:nvPr/>
        </p:nvSpPr>
        <p:spPr>
          <a:xfrm>
            <a:off x="609600" y="31242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PMI Keynote Speakers and Leadership Discussions</a:t>
            </a:r>
            <a:endParaRPr lang="en-US" sz="2400" dirty="0">
              <a:solidFill>
                <a:schemeClr val="bg1"/>
              </a:solidFill>
            </a:endParaRPr>
          </a:p>
        </p:txBody>
      </p:sp>
    </p:spTree>
    <p:extLst>
      <p:ext uri="{BB962C8B-B14F-4D97-AF65-F5344CB8AC3E}">
        <p14:creationId xmlns:p14="http://schemas.microsoft.com/office/powerpoint/2010/main" val="3377856240"/>
      </p:ext>
    </p:extLst>
  </p:cSld>
  <p:clrMapOvr>
    <a:masterClrMapping/>
  </p:clrMapOvr>
  <p:transition spd="slow"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2000"/>
                                        <p:tgtEl>
                                          <p:spTgt spid="17"/>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0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2000"/>
                                        <p:tgtEl>
                                          <p:spTgt spid="20"/>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0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1152383"/>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981200"/>
            <a:ext cx="8534400" cy="1295400"/>
          </a:xfrm>
          <a:prstGeom prst="rect">
            <a:avLst/>
          </a:prstGeom>
          <a:noFill/>
        </p:spPr>
        <p:txBody>
          <a:bodyPr wrap="square" rtlCol="0">
            <a:noAutofit/>
          </a:bodyPr>
          <a:lstStyle/>
          <a:p>
            <a:pPr algn="ctr"/>
            <a:r>
              <a:rPr lang="en-US" sz="2400" dirty="0" smtClean="0"/>
              <a:t>2014 PMI Leadership Institute Meeting in Phoenix</a:t>
            </a:r>
            <a:endParaRPr lang="en-US" sz="2400" dirty="0"/>
          </a:p>
        </p:txBody>
      </p:sp>
      <p:pic>
        <p:nvPicPr>
          <p:cNvPr id="8" name="Picture 7"/>
          <p:cNvPicPr>
            <a:picLocks noChangeAspect="1"/>
          </p:cNvPicPr>
          <p:nvPr/>
        </p:nvPicPr>
        <p:blipFill rotWithShape="1">
          <a:blip r:embed="rId4"/>
          <a:srcRect l="8012" t="25123" r="15746" b="14648"/>
          <a:stretch/>
        </p:blipFill>
        <p:spPr>
          <a:xfrm>
            <a:off x="3219449" y="4713162"/>
            <a:ext cx="2857502" cy="1905001"/>
          </a:xfrm>
          <a:prstGeom prst="rect">
            <a:avLst/>
          </a:prstGeom>
        </p:spPr>
      </p:pic>
      <p:pic>
        <p:nvPicPr>
          <p:cNvPr id="10" name="Picture 9"/>
          <p:cNvPicPr>
            <a:picLocks noChangeAspect="1"/>
          </p:cNvPicPr>
          <p:nvPr/>
        </p:nvPicPr>
        <p:blipFill rotWithShape="1">
          <a:blip r:embed="rId5"/>
          <a:srcRect l="8442" t="23653" r="11905" b="22455"/>
          <a:stretch/>
        </p:blipFill>
        <p:spPr>
          <a:xfrm>
            <a:off x="533400" y="2810017"/>
            <a:ext cx="3352800" cy="2186609"/>
          </a:xfrm>
          <a:prstGeom prst="rect">
            <a:avLst/>
          </a:prstGeom>
        </p:spPr>
      </p:pic>
      <p:pic>
        <p:nvPicPr>
          <p:cNvPr id="11" name="Picture 10"/>
          <p:cNvPicPr>
            <a:picLocks noChangeAspect="1"/>
          </p:cNvPicPr>
          <p:nvPr/>
        </p:nvPicPr>
        <p:blipFill rotWithShape="1">
          <a:blip r:embed="rId6"/>
          <a:srcRect l="7287" t="22455" r="10751" b="21257"/>
          <a:stretch/>
        </p:blipFill>
        <p:spPr>
          <a:xfrm>
            <a:off x="4876800" y="2480529"/>
            <a:ext cx="3372701" cy="2232633"/>
          </a:xfrm>
          <a:prstGeom prst="rect">
            <a:avLst/>
          </a:prstGeom>
        </p:spPr>
      </p:pic>
      <p:sp>
        <p:nvSpPr>
          <p:cNvPr id="12" name="Rectangle 11"/>
          <p:cNvSpPr/>
          <p:nvPr/>
        </p:nvSpPr>
        <p:spPr bwMode="auto">
          <a:xfrm>
            <a:off x="609600" y="35052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3" name="TextBox 12"/>
          <p:cNvSpPr txBox="1"/>
          <p:nvPr/>
        </p:nvSpPr>
        <p:spPr>
          <a:xfrm>
            <a:off x="609600" y="35052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Meeting People from All Over</a:t>
            </a:r>
            <a:endParaRPr lang="en-US" sz="2400" dirty="0">
              <a:solidFill>
                <a:schemeClr val="bg1"/>
              </a:solidFill>
            </a:endParaRPr>
          </a:p>
        </p:txBody>
      </p:sp>
    </p:spTree>
    <p:extLst>
      <p:ext uri="{BB962C8B-B14F-4D97-AF65-F5344CB8AC3E}">
        <p14:creationId xmlns:p14="http://schemas.microsoft.com/office/powerpoint/2010/main" val="293486173"/>
      </p:ext>
    </p:extLst>
  </p:cSld>
  <p:clrMapOvr>
    <a:masterClrMapping/>
  </p:clrMapOvr>
  <p:transition spd="slow" advClick="0" advTm="1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2"/>
                                        </p:tgtEl>
                                      </p:cBhvr>
                                    </p:animEffect>
                                    <p:set>
                                      <p:cBhvr>
                                        <p:cTn id="7" dur="1" fill="hold">
                                          <p:stCondLst>
                                            <p:cond delay="1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3"/>
                                        </p:tgtEl>
                                      </p:cBhvr>
                                    </p:animEffect>
                                    <p:set>
                                      <p:cBhvr>
                                        <p:cTn id="10" dur="1" fill="hold">
                                          <p:stCondLst>
                                            <p:cond delay="1999"/>
                                          </p:stCondLst>
                                        </p:cTn>
                                        <p:tgtEl>
                                          <p:spTgt spid="13"/>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200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8382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600200"/>
            <a:ext cx="8534400" cy="1295400"/>
          </a:xfrm>
          <a:prstGeom prst="rect">
            <a:avLst/>
          </a:prstGeom>
          <a:noFill/>
        </p:spPr>
        <p:txBody>
          <a:bodyPr wrap="square" rtlCol="0">
            <a:noAutofit/>
          </a:bodyPr>
          <a:lstStyle/>
          <a:p>
            <a:pPr algn="ctr"/>
            <a:r>
              <a:rPr lang="en-US" sz="2400" dirty="0" smtClean="0"/>
              <a:t>2015 PMI Leadership Institute Meeting in Orlando</a:t>
            </a:r>
            <a:endParaRPr lang="en-US" sz="2400"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9148" b="30894"/>
          <a:stretch/>
        </p:blipFill>
        <p:spPr>
          <a:xfrm>
            <a:off x="85613" y="2155548"/>
            <a:ext cx="2842939" cy="1420254"/>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26219" r="5464"/>
          <a:stretch/>
        </p:blipFill>
        <p:spPr>
          <a:xfrm>
            <a:off x="3048000" y="2133600"/>
            <a:ext cx="3675860" cy="2151650"/>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6370" t="8885" b="23781"/>
          <a:stretch/>
        </p:blipFill>
        <p:spPr>
          <a:xfrm>
            <a:off x="1197369" y="5029200"/>
            <a:ext cx="2765031" cy="1669677"/>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10717" t="13050" r="6201" b="19617"/>
          <a:stretch/>
        </p:blipFill>
        <p:spPr>
          <a:xfrm>
            <a:off x="4038600" y="4419600"/>
            <a:ext cx="3056238" cy="1857713"/>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2118" y="2139072"/>
            <a:ext cx="2148292" cy="1611219"/>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46324" y="3962400"/>
            <a:ext cx="1893123" cy="2524164"/>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988" y="3599156"/>
            <a:ext cx="2520822" cy="1417963"/>
          </a:xfrm>
          <a:prstGeom prst="rect">
            <a:avLst/>
          </a:prstGeom>
        </p:spPr>
      </p:pic>
      <p:sp>
        <p:nvSpPr>
          <p:cNvPr id="15" name="Rectangle 14"/>
          <p:cNvSpPr/>
          <p:nvPr/>
        </p:nvSpPr>
        <p:spPr bwMode="auto">
          <a:xfrm>
            <a:off x="609600" y="3581400"/>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16" name="TextBox 15"/>
          <p:cNvSpPr txBox="1"/>
          <p:nvPr/>
        </p:nvSpPr>
        <p:spPr>
          <a:xfrm>
            <a:off x="609600" y="358140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Comradery</a:t>
            </a:r>
            <a:endParaRPr lang="en-US" sz="2400" dirty="0">
              <a:solidFill>
                <a:schemeClr val="bg1"/>
              </a:solidFill>
            </a:endParaRPr>
          </a:p>
        </p:txBody>
      </p:sp>
    </p:spTree>
    <p:extLst>
      <p:ext uri="{BB962C8B-B14F-4D97-AF65-F5344CB8AC3E}">
        <p14:creationId xmlns:p14="http://schemas.microsoft.com/office/powerpoint/2010/main" val="2767131918"/>
      </p:ext>
    </p:extLst>
  </p:cSld>
  <p:clrMapOvr>
    <a:masterClrMapping/>
  </p:clrMapOvr>
  <p:transition spd="slow" advClick="0" advTm="1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15"/>
                                        </p:tgtEl>
                                      </p:cBhvr>
                                    </p:animEffect>
                                    <p:set>
                                      <p:cBhvr>
                                        <p:cTn id="7" dur="1" fill="hold">
                                          <p:stCondLst>
                                            <p:cond delay="19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16"/>
                                        </p:tgtEl>
                                      </p:cBhvr>
                                    </p:animEffect>
                                    <p:set>
                                      <p:cBhvr>
                                        <p:cTn id="10" dur="1" fill="hold">
                                          <p:stCondLst>
                                            <p:cond delay="1999"/>
                                          </p:stCondLst>
                                        </p:cTn>
                                        <p:tgtEl>
                                          <p:spTgt spid="16"/>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000"/>
                                        <p:tgtEl>
                                          <p:spTgt spid="9"/>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000"/>
                                        <p:tgtEl>
                                          <p:spTgt spid="11"/>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endParaRPr lang="en-US" dirty="0"/>
          </a:p>
        </p:txBody>
      </p:sp>
      <p:pic>
        <p:nvPicPr>
          <p:cNvPr id="3" name="Picture 4"/>
          <p:cNvPicPr>
            <a:picLocks noChangeAspect="1" noChangeArrowheads="1"/>
          </p:cNvPicPr>
          <p:nvPr/>
        </p:nvPicPr>
        <p:blipFill rotWithShape="1">
          <a:blip r:embed="rId2" cstate="print"/>
          <a:srcRect r="57875"/>
          <a:stretch/>
        </p:blipFill>
        <p:spPr bwMode="auto">
          <a:xfrm>
            <a:off x="1624914" y="313588"/>
            <a:ext cx="1828800" cy="650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691" t="9699" r="6792" b="12901"/>
          <a:stretch/>
        </p:blipFill>
        <p:spPr>
          <a:xfrm>
            <a:off x="1548714" y="271848"/>
            <a:ext cx="1905000" cy="816428"/>
          </a:xfrm>
          <a:prstGeom prst="rect">
            <a:avLst/>
          </a:prstGeom>
        </p:spPr>
      </p:pic>
      <p:sp>
        <p:nvSpPr>
          <p:cNvPr id="6" name="Rectangle 4"/>
          <p:cNvSpPr>
            <a:spLocks noChangeArrowheads="1"/>
          </p:cNvSpPr>
          <p:nvPr/>
        </p:nvSpPr>
        <p:spPr bwMode="auto">
          <a:xfrm>
            <a:off x="685800" y="838200"/>
            <a:ext cx="77724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Represent Florida </a:t>
            </a:r>
            <a:r>
              <a:rPr lang="en-US" sz="3600" b="1" dirty="0" err="1" smtClean="0">
                <a:solidFill>
                  <a:srgbClr val="D39D60"/>
                </a:solidFill>
                <a:latin typeface="Copperplate Gothic Bold" pitchFamily="34" charset="0"/>
              </a:rPr>
              <a:t>Suncoast</a:t>
            </a:r>
            <a:endParaRPr lang="en-US" sz="3600" b="1" dirty="0">
              <a:solidFill>
                <a:srgbClr val="D39D60"/>
              </a:solidFill>
              <a:latin typeface="Copperplate Gothic Bold" pitchFamily="34" charset="0"/>
            </a:endParaRPr>
          </a:p>
        </p:txBody>
      </p:sp>
      <p:sp>
        <p:nvSpPr>
          <p:cNvPr id="7" name="TextBox 6"/>
          <p:cNvSpPr txBox="1"/>
          <p:nvPr/>
        </p:nvSpPr>
        <p:spPr>
          <a:xfrm>
            <a:off x="381000" y="1600200"/>
            <a:ext cx="8534400" cy="1295400"/>
          </a:xfrm>
          <a:prstGeom prst="rect">
            <a:avLst/>
          </a:prstGeom>
          <a:noFill/>
        </p:spPr>
        <p:txBody>
          <a:bodyPr wrap="square" rtlCol="0">
            <a:noAutofit/>
          </a:bodyPr>
          <a:lstStyle/>
          <a:p>
            <a:pPr algn="ctr"/>
            <a:r>
              <a:rPr lang="en-US" sz="2400" dirty="0" smtClean="0"/>
              <a:t>2015 PMI Leadership Institute Meeting in Orlando</a:t>
            </a:r>
            <a:endParaRPr lang="en-US" sz="2400" dirty="0"/>
          </a:p>
        </p:txBody>
      </p:sp>
      <p:pic>
        <p:nvPicPr>
          <p:cNvPr id="11" name="Picture 10"/>
          <p:cNvPicPr>
            <a:picLocks noChangeAspect="1"/>
          </p:cNvPicPr>
          <p:nvPr/>
        </p:nvPicPr>
        <p:blipFill rotWithShape="1">
          <a:blip r:embed="rId4"/>
          <a:srcRect l="7835" t="24803" r="12393" b="18504"/>
          <a:stretch/>
        </p:blipFill>
        <p:spPr>
          <a:xfrm>
            <a:off x="5609234" y="4626858"/>
            <a:ext cx="3296136" cy="2118945"/>
          </a:xfrm>
          <a:prstGeom prst="rect">
            <a:avLst/>
          </a:prstGeom>
        </p:spPr>
      </p:pic>
      <p:pic>
        <p:nvPicPr>
          <p:cNvPr id="12" name="Picture 11"/>
          <p:cNvPicPr>
            <a:picLocks noChangeAspect="1"/>
          </p:cNvPicPr>
          <p:nvPr/>
        </p:nvPicPr>
        <p:blipFill rotWithShape="1">
          <a:blip r:embed="rId5"/>
          <a:srcRect l="7528" t="24803" r="12699" b="18504"/>
          <a:stretch/>
        </p:blipFill>
        <p:spPr>
          <a:xfrm>
            <a:off x="5711000" y="2628900"/>
            <a:ext cx="3001715" cy="1929674"/>
          </a:xfrm>
          <a:prstGeom prst="rect">
            <a:avLst/>
          </a:prstGeom>
        </p:spPr>
      </p:pic>
      <p:pic>
        <p:nvPicPr>
          <p:cNvPr id="13" name="Picture 12"/>
          <p:cNvPicPr>
            <a:picLocks noChangeAspect="1"/>
          </p:cNvPicPr>
          <p:nvPr/>
        </p:nvPicPr>
        <p:blipFill rotWithShape="1">
          <a:blip r:embed="rId6"/>
          <a:srcRect l="7835" t="23544" r="12393" b="18504"/>
          <a:stretch/>
        </p:blipFill>
        <p:spPr>
          <a:xfrm>
            <a:off x="253134" y="4483392"/>
            <a:ext cx="3370199" cy="2214702"/>
          </a:xfrm>
          <a:prstGeom prst="rect">
            <a:avLst/>
          </a:prstGeom>
        </p:spPr>
      </p:pic>
      <p:pic>
        <p:nvPicPr>
          <p:cNvPr id="14" name="Picture 13"/>
          <p:cNvPicPr>
            <a:picLocks noChangeAspect="1"/>
          </p:cNvPicPr>
          <p:nvPr/>
        </p:nvPicPr>
        <p:blipFill rotWithShape="1">
          <a:blip r:embed="rId7"/>
          <a:srcRect l="7835" t="24804" r="14673" b="18504"/>
          <a:stretch/>
        </p:blipFill>
        <p:spPr>
          <a:xfrm>
            <a:off x="4314296" y="3333732"/>
            <a:ext cx="3072038" cy="2032967"/>
          </a:xfrm>
          <a:prstGeom prst="rect">
            <a:avLst/>
          </a:prstGeom>
        </p:spPr>
      </p:pic>
      <p:pic>
        <p:nvPicPr>
          <p:cNvPr id="16" name="Picture 15"/>
          <p:cNvPicPr>
            <a:picLocks noChangeAspect="1"/>
          </p:cNvPicPr>
          <p:nvPr/>
        </p:nvPicPr>
        <p:blipFill rotWithShape="1">
          <a:blip r:embed="rId8"/>
          <a:srcRect l="8705" t="24824" r="13022" b="18661"/>
          <a:stretch/>
        </p:blipFill>
        <p:spPr>
          <a:xfrm>
            <a:off x="3613770" y="3199890"/>
            <a:ext cx="3676915" cy="2433253"/>
          </a:xfrm>
          <a:prstGeom prst="rect">
            <a:avLst/>
          </a:prstGeom>
        </p:spPr>
      </p:pic>
      <p:pic>
        <p:nvPicPr>
          <p:cNvPr id="17" name="Picture 16"/>
          <p:cNvPicPr>
            <a:picLocks noChangeAspect="1"/>
          </p:cNvPicPr>
          <p:nvPr/>
        </p:nvPicPr>
        <p:blipFill rotWithShape="1">
          <a:blip r:embed="rId9"/>
          <a:srcRect l="8561" t="24882" r="12417" b="18125"/>
          <a:stretch/>
        </p:blipFill>
        <p:spPr>
          <a:xfrm>
            <a:off x="139571" y="2911576"/>
            <a:ext cx="2945173" cy="1946848"/>
          </a:xfrm>
          <a:prstGeom prst="rect">
            <a:avLst/>
          </a:prstGeom>
        </p:spPr>
      </p:pic>
      <p:pic>
        <p:nvPicPr>
          <p:cNvPr id="18" name="Picture 17"/>
          <p:cNvPicPr>
            <a:picLocks noChangeAspect="1"/>
          </p:cNvPicPr>
          <p:nvPr/>
        </p:nvPicPr>
        <p:blipFill rotWithShape="1">
          <a:blip r:embed="rId10"/>
          <a:srcRect l="8839" t="24426" r="11736" b="19059"/>
          <a:stretch/>
        </p:blipFill>
        <p:spPr>
          <a:xfrm>
            <a:off x="2833200" y="2454966"/>
            <a:ext cx="2895599" cy="1888434"/>
          </a:xfrm>
          <a:prstGeom prst="rect">
            <a:avLst/>
          </a:prstGeom>
        </p:spPr>
      </p:pic>
      <p:pic>
        <p:nvPicPr>
          <p:cNvPr id="19" name="Picture 18"/>
          <p:cNvPicPr>
            <a:picLocks noChangeAspect="1"/>
          </p:cNvPicPr>
          <p:nvPr/>
        </p:nvPicPr>
        <p:blipFill rotWithShape="1">
          <a:blip r:embed="rId11"/>
          <a:srcRect l="7410" t="24882" r="10864" b="18603"/>
          <a:stretch/>
        </p:blipFill>
        <p:spPr>
          <a:xfrm>
            <a:off x="3707886" y="2761226"/>
            <a:ext cx="2611682" cy="1655291"/>
          </a:xfrm>
          <a:prstGeom prst="rect">
            <a:avLst/>
          </a:prstGeom>
        </p:spPr>
      </p:pic>
      <p:pic>
        <p:nvPicPr>
          <p:cNvPr id="20" name="Picture 19"/>
          <p:cNvPicPr>
            <a:picLocks noChangeAspect="1"/>
          </p:cNvPicPr>
          <p:nvPr/>
        </p:nvPicPr>
        <p:blipFill rotWithShape="1">
          <a:blip r:embed="rId12"/>
          <a:srcRect l="8562" t="24882" r="12013" b="18603"/>
          <a:stretch/>
        </p:blipFill>
        <p:spPr>
          <a:xfrm>
            <a:off x="2146094" y="2515969"/>
            <a:ext cx="2594581" cy="1692118"/>
          </a:xfrm>
          <a:prstGeom prst="rect">
            <a:avLst/>
          </a:prstGeom>
        </p:spPr>
      </p:pic>
      <p:pic>
        <p:nvPicPr>
          <p:cNvPr id="21" name="Picture 20"/>
          <p:cNvPicPr>
            <a:picLocks noChangeAspect="1"/>
          </p:cNvPicPr>
          <p:nvPr/>
        </p:nvPicPr>
        <p:blipFill rotWithShape="1">
          <a:blip r:embed="rId13"/>
          <a:srcRect l="7410" t="24882" r="12014" b="18603"/>
          <a:stretch/>
        </p:blipFill>
        <p:spPr>
          <a:xfrm>
            <a:off x="1693890" y="4781505"/>
            <a:ext cx="3104091" cy="1995487"/>
          </a:xfrm>
          <a:prstGeom prst="rect">
            <a:avLst/>
          </a:prstGeom>
        </p:spPr>
      </p:pic>
      <p:pic>
        <p:nvPicPr>
          <p:cNvPr id="22" name="Picture 21"/>
          <p:cNvPicPr>
            <a:picLocks noChangeAspect="1"/>
          </p:cNvPicPr>
          <p:nvPr/>
        </p:nvPicPr>
        <p:blipFill rotWithShape="1">
          <a:blip r:embed="rId14"/>
          <a:srcRect l="8561" t="24882" r="12015" b="19859"/>
          <a:stretch/>
        </p:blipFill>
        <p:spPr>
          <a:xfrm>
            <a:off x="5606186" y="3252890"/>
            <a:ext cx="2830549" cy="1804988"/>
          </a:xfrm>
          <a:prstGeom prst="rect">
            <a:avLst/>
          </a:prstGeom>
        </p:spPr>
      </p:pic>
      <p:pic>
        <p:nvPicPr>
          <p:cNvPr id="23" name="Picture 22"/>
          <p:cNvPicPr>
            <a:picLocks noChangeAspect="1"/>
          </p:cNvPicPr>
          <p:nvPr/>
        </p:nvPicPr>
        <p:blipFill rotWithShape="1">
          <a:blip r:embed="rId15"/>
          <a:srcRect l="8562" t="24882" r="12013" b="18603"/>
          <a:stretch/>
        </p:blipFill>
        <p:spPr>
          <a:xfrm>
            <a:off x="835323" y="4055826"/>
            <a:ext cx="2822535" cy="1840784"/>
          </a:xfrm>
          <a:prstGeom prst="rect">
            <a:avLst/>
          </a:prstGeom>
        </p:spPr>
      </p:pic>
      <p:pic>
        <p:nvPicPr>
          <p:cNvPr id="24" name="Picture 23"/>
          <p:cNvPicPr>
            <a:picLocks noChangeAspect="1"/>
          </p:cNvPicPr>
          <p:nvPr/>
        </p:nvPicPr>
        <p:blipFill rotWithShape="1">
          <a:blip r:embed="rId16"/>
          <a:srcRect l="7653" t="26552" r="16105" b="14528"/>
          <a:stretch/>
        </p:blipFill>
        <p:spPr>
          <a:xfrm>
            <a:off x="5013727" y="4850808"/>
            <a:ext cx="2743200" cy="1789044"/>
          </a:xfrm>
          <a:prstGeom prst="rect">
            <a:avLst/>
          </a:prstGeom>
        </p:spPr>
      </p:pic>
      <p:sp>
        <p:nvSpPr>
          <p:cNvPr id="25" name="Rectangle 24"/>
          <p:cNvSpPr/>
          <p:nvPr/>
        </p:nvSpPr>
        <p:spPr bwMode="auto">
          <a:xfrm>
            <a:off x="609600" y="3485432"/>
            <a:ext cx="7848600" cy="838200"/>
          </a:xfrm>
          <a:prstGeom prst="rect">
            <a:avLst/>
          </a:prstGeom>
          <a:solidFill>
            <a:srgbClr val="1A668E"/>
          </a:solidFill>
          <a:ln w="9525" cap="flat" cmpd="sng" algn="ctr">
            <a:solidFill>
              <a:srgbClr val="1A668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26" name="TextBox 25"/>
          <p:cNvSpPr txBox="1"/>
          <p:nvPr/>
        </p:nvSpPr>
        <p:spPr>
          <a:xfrm>
            <a:off x="617285" y="3495040"/>
            <a:ext cx="7848600" cy="838200"/>
          </a:xfrm>
          <a:prstGeom prst="rect">
            <a:avLst/>
          </a:prstGeom>
          <a:noFill/>
        </p:spPr>
        <p:txBody>
          <a:bodyPr wrap="square" lIns="0" tIns="0" rIns="0" bIns="0" rtlCol="0" anchor="ctr" anchorCtr="0">
            <a:noAutofit/>
          </a:bodyPr>
          <a:lstStyle/>
          <a:p>
            <a:pPr algn="ctr"/>
            <a:r>
              <a:rPr lang="en-US" sz="2400" dirty="0" smtClean="0">
                <a:solidFill>
                  <a:schemeClr val="bg1"/>
                </a:solidFill>
              </a:rPr>
              <a:t>Amazing Presenters and Sharing</a:t>
            </a:r>
            <a:endParaRPr lang="en-US" sz="2400" dirty="0">
              <a:solidFill>
                <a:schemeClr val="bg1"/>
              </a:solidFill>
            </a:endParaRPr>
          </a:p>
        </p:txBody>
      </p:sp>
    </p:spTree>
    <p:extLst>
      <p:ext uri="{BB962C8B-B14F-4D97-AF65-F5344CB8AC3E}">
        <p14:creationId xmlns:p14="http://schemas.microsoft.com/office/powerpoint/2010/main" val="1499181777"/>
      </p:ext>
    </p:extLst>
  </p:cSld>
  <p:clrMapOvr>
    <a:masterClrMapping/>
  </p:clrMapOvr>
  <p:transition spd="slow" advClick="0" advTm="1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2000"/>
                                        <p:tgtEl>
                                          <p:spTgt spid="25"/>
                                        </p:tgtEl>
                                      </p:cBhvr>
                                    </p:animEffect>
                                    <p:set>
                                      <p:cBhvr>
                                        <p:cTn id="7" dur="1" fill="hold">
                                          <p:stCondLst>
                                            <p:cond delay="1999"/>
                                          </p:stCondLst>
                                        </p:cTn>
                                        <p:tgtEl>
                                          <p:spTgt spid="25"/>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2000"/>
                                        <p:tgtEl>
                                          <p:spTgt spid="26"/>
                                        </p:tgtEl>
                                      </p:cBhvr>
                                    </p:animEffect>
                                    <p:set>
                                      <p:cBhvr>
                                        <p:cTn id="10" dur="1" fill="hold">
                                          <p:stCondLst>
                                            <p:cond delay="1999"/>
                                          </p:stCondLst>
                                        </p:cTn>
                                        <p:tgtEl>
                                          <p:spTgt spid="26"/>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000"/>
                                        <p:tgtEl>
                                          <p:spTgt spid="11"/>
                                        </p:tgtEl>
                                      </p:cBhvr>
                                    </p:animEffect>
                                  </p:childTnLst>
                                </p:cTn>
                              </p:par>
                              <p:par>
                                <p:cTn id="15" presetID="10" presetClass="entr" presetSubtype="0" fill="hold" nodeType="withEffect">
                                  <p:stCondLst>
                                    <p:cond delay="25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2000"/>
                                        <p:tgtEl>
                                          <p:spTgt spid="13"/>
                                        </p:tgtEl>
                                      </p:cBhvr>
                                    </p:animEffect>
                                  </p:childTnLst>
                                </p:cTn>
                              </p:par>
                              <p:par>
                                <p:cTn id="21" presetID="10" presetClass="entr" presetSubtype="0" fill="hold" nodeType="withEffect">
                                  <p:stCondLst>
                                    <p:cond delay="75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000"/>
                                        <p:tgtEl>
                                          <p:spTgt spid="14"/>
                                        </p:tgtEl>
                                      </p:cBhvr>
                                    </p:animEffect>
                                  </p:childTnLst>
                                </p:cTn>
                              </p:par>
                              <p:par>
                                <p:cTn id="24" presetID="10" presetClass="entr" presetSubtype="0" fill="hold"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2000"/>
                                        <p:tgtEl>
                                          <p:spTgt spid="16"/>
                                        </p:tgtEl>
                                      </p:cBhvr>
                                    </p:animEffect>
                                  </p:childTnLst>
                                </p:cTn>
                              </p:par>
                              <p:par>
                                <p:cTn id="27" presetID="10" presetClass="entr" presetSubtype="0" fill="hold" nodeType="withEffect">
                                  <p:stCondLst>
                                    <p:cond delay="125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000"/>
                                        <p:tgtEl>
                                          <p:spTgt spid="17"/>
                                        </p:tgtEl>
                                      </p:cBhvr>
                                    </p:animEffect>
                                  </p:childTnLst>
                                </p:cTn>
                              </p:par>
                              <p:par>
                                <p:cTn id="30" presetID="10" presetClass="entr" presetSubtype="0" fill="hold" nodeType="withEffect">
                                  <p:stCondLst>
                                    <p:cond delay="1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000"/>
                                        <p:tgtEl>
                                          <p:spTgt spid="18"/>
                                        </p:tgtEl>
                                      </p:cBhvr>
                                    </p:animEffect>
                                  </p:childTnLst>
                                </p:cTn>
                              </p:par>
                              <p:par>
                                <p:cTn id="33" presetID="10" presetClass="entr" presetSubtype="0" fill="hold" nodeType="withEffect">
                                  <p:stCondLst>
                                    <p:cond delay="175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000"/>
                                        <p:tgtEl>
                                          <p:spTgt spid="19"/>
                                        </p:tgtEl>
                                      </p:cBhvr>
                                    </p:animEffect>
                                  </p:childTnLst>
                                </p:cTn>
                              </p:par>
                              <p:par>
                                <p:cTn id="36" presetID="10" presetClass="entr" presetSubtype="0" fill="hold" nodeType="withEffect">
                                  <p:stCondLst>
                                    <p:cond delay="200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2000"/>
                                        <p:tgtEl>
                                          <p:spTgt spid="20"/>
                                        </p:tgtEl>
                                      </p:cBhvr>
                                    </p:animEffect>
                                  </p:childTnLst>
                                </p:cTn>
                              </p:par>
                              <p:par>
                                <p:cTn id="39" presetID="10" presetClass="entr" presetSubtype="0" fill="hold" nodeType="withEffect">
                                  <p:stCondLst>
                                    <p:cond delay="225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2000"/>
                                        <p:tgtEl>
                                          <p:spTgt spid="21"/>
                                        </p:tgtEl>
                                      </p:cBhvr>
                                    </p:animEffect>
                                  </p:childTnLst>
                                </p:cTn>
                              </p:par>
                              <p:par>
                                <p:cTn id="42" presetID="10" presetClass="entr" presetSubtype="0" fill="hold" nodeType="withEffect">
                                  <p:stCondLst>
                                    <p:cond delay="25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2000"/>
                                        <p:tgtEl>
                                          <p:spTgt spid="22"/>
                                        </p:tgtEl>
                                      </p:cBhvr>
                                    </p:animEffect>
                                  </p:childTnLst>
                                </p:cTn>
                              </p:par>
                              <p:par>
                                <p:cTn id="45" presetID="10" presetClass="entr" presetSubtype="0" fill="hold" nodeType="withEffect">
                                  <p:stCondLst>
                                    <p:cond delay="275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0"/>
                                        <p:tgtEl>
                                          <p:spTgt spid="23"/>
                                        </p:tgtEl>
                                      </p:cBhvr>
                                    </p:animEffect>
                                  </p:childTnLst>
                                </p:cTn>
                              </p:par>
                              <p:par>
                                <p:cTn id="48" presetID="10" presetClass="entr" presetSubtype="0" fill="hold" nodeType="withEffect">
                                  <p:stCondLst>
                                    <p:cond delay="3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066800" y="2819400"/>
            <a:ext cx="6934200" cy="828817"/>
          </a:xfrm>
          <a:prstGeom prst="rect">
            <a:avLst/>
          </a:prstGeom>
          <a:noFill/>
          <a:ln w="9525">
            <a:noFill/>
            <a:miter lim="800000"/>
            <a:headEnd/>
            <a:tailEnd/>
          </a:ln>
          <a:effectLst/>
        </p:spPr>
        <p:txBody>
          <a:bodyPr wrap="square">
            <a:spAutoFit/>
          </a:bodyPr>
          <a:lstStyle/>
          <a:p>
            <a:pPr algn="ctr">
              <a:lnSpc>
                <a:spcPct val="150000"/>
              </a:lnSpc>
            </a:pPr>
            <a:r>
              <a:rPr lang="en-US" sz="3600" b="1" dirty="0" smtClean="0">
                <a:solidFill>
                  <a:srgbClr val="D39D60"/>
                </a:solidFill>
                <a:latin typeface="Copperplate Gothic Bold" pitchFamily="34" charset="0"/>
              </a:rPr>
              <a:t>For a great 2015</a:t>
            </a:r>
            <a:endParaRPr lang="en-US" sz="3600" b="1" dirty="0">
              <a:solidFill>
                <a:srgbClr val="D39D60"/>
              </a:solidFill>
              <a:latin typeface="Copperplate Gothic Bold"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5691" t="9699" r="6792" b="12901"/>
          <a:stretch/>
        </p:blipFill>
        <p:spPr>
          <a:xfrm>
            <a:off x="2311396" y="4343400"/>
            <a:ext cx="4622804" cy="1981200"/>
          </a:xfrm>
          <a:prstGeom prst="rect">
            <a:avLst/>
          </a:prstGeom>
        </p:spPr>
      </p:pic>
      <p:pic>
        <p:nvPicPr>
          <p:cNvPr id="6" name="Picture 2" descr="http://www.whistlerwag.com/wp-content/uploads/2015/03/thank-you-clothesline-752x483.jpg"/>
          <p:cNvPicPr>
            <a:picLocks noChangeAspect="1" noChangeArrowheads="1"/>
          </p:cNvPicPr>
          <p:nvPr/>
        </p:nvPicPr>
        <p:blipFill rotWithShape="1">
          <a:blip r:embed="rId3">
            <a:extLst>
              <a:ext uri="{28A0092B-C50C-407E-A947-70E740481C1C}">
                <a14:useLocalDpi xmlns:a14="http://schemas.microsoft.com/office/drawing/2010/main" val="0"/>
              </a:ext>
            </a:extLst>
          </a:blip>
          <a:srcRect l="10933" t="17109" r="8540" b="41484"/>
          <a:stretch/>
        </p:blipFill>
        <p:spPr bwMode="auto">
          <a:xfrm>
            <a:off x="69850" y="76200"/>
            <a:ext cx="899795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847535"/>
      </p:ext>
    </p:extLst>
  </p:cSld>
  <p:clrMapOvr>
    <a:masterClrMapping/>
  </p:clrMapOvr>
  <mc:AlternateContent xmlns:mc="http://schemas.openxmlformats.org/markup-compatibility/2006" xmlns:p14="http://schemas.microsoft.com/office/powerpoint/2010/main">
    <mc:Choice Requires="p14">
      <p:transition spd="slow" p14:dur="3000" advClick="0">
        <p:fade/>
      </p:transition>
    </mc:Choice>
    <mc:Fallback xmlns="">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Slides_custom_blu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32069</TotalTime>
  <Words>676</Words>
  <Application>Microsoft Office PowerPoint</Application>
  <PresentationFormat>On-screen Show (4:3)</PresentationFormat>
  <Paragraphs>127</Paragraphs>
  <Slides>29</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Copperplate Gothic Bold</vt:lpstr>
      <vt:lpstr>Times</vt:lpstr>
      <vt:lpstr>Slides_custom_blue</vt:lpstr>
      <vt:lpstr>PowerPoint Presentation</vt:lpstr>
      <vt:lpstr>Why                  ?</vt:lpstr>
      <vt:lpstr>Why                    ?</vt:lpstr>
      <vt:lpstr>Why                  ?</vt:lpstr>
      <vt:lpstr>Why                    ?</vt:lpstr>
      <vt:lpstr>Why                  ?</vt:lpstr>
      <vt:lpstr>Why                    ?</vt:lpstr>
      <vt:lpstr>Why                  ?</vt:lpstr>
      <vt:lpstr>Why                    ?</vt:lpstr>
      <vt:lpstr>Why                  ?</vt:lpstr>
      <vt:lpstr>Why                    ?</vt:lpstr>
      <vt:lpstr>Why                  ?</vt:lpstr>
      <vt:lpstr>Why                    ?</vt:lpstr>
      <vt:lpstr>Why                  ?</vt:lpstr>
      <vt:lpstr>Why                    ?</vt:lpstr>
      <vt:lpstr>What did                     do in 2015?</vt:lpstr>
      <vt:lpstr>Why                    ?</vt:lpstr>
      <vt:lpstr>Why                    ?</vt:lpstr>
      <vt:lpstr>Why                    ?</vt:lpstr>
      <vt:lpstr>Why                    ?</vt:lpstr>
      <vt:lpstr>Why                    ?</vt:lpstr>
      <vt:lpstr>Why                    ?</vt:lpstr>
      <vt:lpstr>Why                    ?</vt:lpstr>
      <vt:lpstr>Why                    ?</vt:lpstr>
      <vt:lpstr>Why                    ?</vt:lpstr>
      <vt:lpstr>Why                    ?</vt:lpstr>
      <vt:lpstr>Why                    ?</vt:lpstr>
      <vt:lpstr>Why                    ?</vt:lpstr>
      <vt:lpstr>PowerPoint Presentation</vt:lpstr>
    </vt:vector>
  </TitlesOfParts>
  <Company>PMI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PMI PowerPoint Template Maximum 2 Lines, Arial 28pt bold</dc:title>
  <dc:creator>Kalila Gilbert</dc:creator>
  <cp:lastModifiedBy>Bill Wagner</cp:lastModifiedBy>
  <cp:revision>324</cp:revision>
  <cp:lastPrinted>2014-12-06T20:38:39Z</cp:lastPrinted>
  <dcterms:created xsi:type="dcterms:W3CDTF">2013-04-10T03:51:07Z</dcterms:created>
  <dcterms:modified xsi:type="dcterms:W3CDTF">2016-05-31T17:35:01Z</dcterms:modified>
</cp:coreProperties>
</file>