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35"/>
  </p:notesMasterIdLst>
  <p:handoutMasterIdLst>
    <p:handoutMasterId r:id="rId36"/>
  </p:handoutMasterIdLst>
  <p:sldIdLst>
    <p:sldId id="281" r:id="rId2"/>
    <p:sldId id="333" r:id="rId3"/>
    <p:sldId id="334" r:id="rId4"/>
    <p:sldId id="335" r:id="rId5"/>
    <p:sldId id="337" r:id="rId6"/>
    <p:sldId id="338" r:id="rId7"/>
    <p:sldId id="339" r:id="rId8"/>
    <p:sldId id="340" r:id="rId9"/>
    <p:sldId id="341" r:id="rId10"/>
    <p:sldId id="342" r:id="rId11"/>
    <p:sldId id="336" r:id="rId12"/>
    <p:sldId id="350" r:id="rId13"/>
    <p:sldId id="356" r:id="rId14"/>
    <p:sldId id="355" r:id="rId15"/>
    <p:sldId id="392" r:id="rId16"/>
    <p:sldId id="357" r:id="rId17"/>
    <p:sldId id="358" r:id="rId18"/>
    <p:sldId id="359" r:id="rId19"/>
    <p:sldId id="360" r:id="rId20"/>
    <p:sldId id="361" r:id="rId21"/>
    <p:sldId id="362" r:id="rId22"/>
    <p:sldId id="363" r:id="rId23"/>
    <p:sldId id="366" r:id="rId24"/>
    <p:sldId id="368" r:id="rId25"/>
    <p:sldId id="367" r:id="rId26"/>
    <p:sldId id="372" r:id="rId27"/>
    <p:sldId id="375" r:id="rId28"/>
    <p:sldId id="374" r:id="rId29"/>
    <p:sldId id="389" r:id="rId30"/>
    <p:sldId id="373" r:id="rId31"/>
    <p:sldId id="381" r:id="rId32"/>
    <p:sldId id="382" r:id="rId33"/>
    <p:sldId id="391" r:id="rId3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EAEA"/>
    <a:srgbClr val="1A668E"/>
    <a:srgbClr val="37422E"/>
    <a:srgbClr val="0065BD"/>
    <a:srgbClr val="0000FF"/>
    <a:srgbClr val="D39D60"/>
    <a:srgbClr val="E31DB9"/>
    <a:srgbClr val="A68462"/>
    <a:srgbClr val="E7D2AD"/>
    <a:srgbClr val="E8E2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66" autoAdjust="0"/>
    <p:restoredTop sz="98993" autoAdjust="0"/>
  </p:normalViewPr>
  <p:slideViewPr>
    <p:cSldViewPr>
      <p:cViewPr varScale="1">
        <p:scale>
          <a:sx n="112" d="100"/>
          <a:sy n="112" d="100"/>
        </p:scale>
        <p:origin x="120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7F7E2EE-E55B-47D6-9E18-AC32EA9E0BB4}" type="datetimeFigureOut">
              <a:rPr lang="en-US"/>
              <a:pPr>
                <a:defRPr/>
              </a:pPr>
              <a:t>5/31/2016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D63A8FA-9862-4772-A716-B7BBF8D49828}" type="slidenum">
              <a:rPr/>
              <a:pPr>
                <a:defRPr/>
              </a:pPr>
              <a:t>‹#›</a:t>
            </a:fld>
            <a:endParaRPr lang="en-US" dirty="0"/>
          </a:p>
        </p:txBody>
      </p:sp>
    </p:spTree>
    <p:extLst>
      <p:ext uri="{BB962C8B-B14F-4D97-AF65-F5344CB8AC3E}">
        <p14:creationId xmlns:p14="http://schemas.microsoft.com/office/powerpoint/2010/main" val="1990653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DF82641-8F07-4568-A73D-CDCF30BF2371}" type="datetimeFigureOut">
              <a:rPr lang="en-US"/>
              <a:pPr>
                <a:defRPr/>
              </a:pPr>
              <a:t>5/31/2016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C5509692-1E25-4EDA-84EF-E9E60AE33BA9}" type="slidenum">
              <a:rPr lang="en-US"/>
              <a:pPr>
                <a:defRPr/>
              </a:pPr>
              <a:t>‹#›</a:t>
            </a:fld>
            <a:endParaRPr lang="en-US" dirty="0"/>
          </a:p>
        </p:txBody>
      </p:sp>
    </p:spTree>
    <p:extLst>
      <p:ext uri="{BB962C8B-B14F-4D97-AF65-F5344CB8AC3E}">
        <p14:creationId xmlns:p14="http://schemas.microsoft.com/office/powerpoint/2010/main" val="1021280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4E522-0950-44C4-BF21-4690BF25F7C3}" type="slidenum">
              <a:rPr lang="en-US"/>
              <a:pPr fontAlgn="base">
                <a:spcBef>
                  <a:spcPct val="0"/>
                </a:spcBef>
                <a:spcAft>
                  <a:spcPct val="0"/>
                </a:spcAft>
                <a:defRPr/>
              </a:pPr>
              <a:t>1</a:t>
            </a:fld>
            <a:endParaRPr lang="en-US"/>
          </a:p>
        </p:txBody>
      </p:sp>
    </p:spTree>
    <p:extLst>
      <p:ext uri="{BB962C8B-B14F-4D97-AF65-F5344CB8AC3E}">
        <p14:creationId xmlns:p14="http://schemas.microsoft.com/office/powerpoint/2010/main" val="2537169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7" descr="PMI1.jpg                                                       00703EF4MY HD                          BE93234D:"/>
          <p:cNvPicPr>
            <a:picLocks noChangeAspect="1" noChangeArrowheads="1"/>
          </p:cNvPicPr>
          <p:nvPr userDrawn="1"/>
        </p:nvPicPr>
        <p:blipFill>
          <a:blip r:embed="rId2"/>
          <a:srcRect/>
          <a:stretch>
            <a:fillRect/>
          </a:stretch>
        </p:blipFill>
        <p:spPr bwMode="auto">
          <a:xfrm>
            <a:off x="1588" y="0"/>
            <a:ext cx="9142412" cy="6859588"/>
          </a:xfrm>
          <a:prstGeom prst="rect">
            <a:avLst/>
          </a:prstGeom>
          <a:noFill/>
          <a:ln w="9525">
            <a:noFill/>
            <a:miter lim="800000"/>
            <a:headEnd/>
            <a:tailEnd/>
          </a:ln>
        </p:spPr>
      </p:pic>
      <p:sp>
        <p:nvSpPr>
          <p:cNvPr id="6" name="Rectangle 2"/>
          <p:cNvSpPr>
            <a:spLocks noGrp="1" noChangeArrowheads="1"/>
          </p:cNvSpPr>
          <p:nvPr>
            <p:ph type="ctrTitle"/>
          </p:nvPr>
        </p:nvSpPr>
        <p:spPr>
          <a:xfrm>
            <a:off x="533400" y="3657600"/>
            <a:ext cx="7772400" cy="1143000"/>
          </a:xfrm>
        </p:spPr>
        <p:txBody>
          <a:bodyPr/>
          <a:lstStyle/>
          <a:p>
            <a:r>
              <a:rPr lang="en-US" dirty="0" smtClean="0"/>
              <a:t>PMI PowerPoint Template</a:t>
            </a:r>
            <a:br>
              <a:rPr lang="en-US" dirty="0" smtClean="0"/>
            </a:br>
            <a:r>
              <a:rPr lang="en-US" dirty="0" smtClean="0"/>
              <a:t>Maximum 2 Lines, Arial 28pt bold</a:t>
            </a:r>
          </a:p>
        </p:txBody>
      </p:sp>
      <p:sp>
        <p:nvSpPr>
          <p:cNvPr id="7" name="Rectangle 3"/>
          <p:cNvSpPr>
            <a:spLocks noGrp="1" noChangeArrowheads="1"/>
          </p:cNvSpPr>
          <p:nvPr>
            <p:ph type="subTitle" idx="1"/>
          </p:nvPr>
        </p:nvSpPr>
        <p:spPr>
          <a:xfrm>
            <a:off x="533400" y="5715000"/>
            <a:ext cx="6400800" cy="762000"/>
          </a:xfrm>
        </p:spPr>
        <p:txBody>
          <a:bodyPr/>
          <a:lstStyle>
            <a:lvl1pPr>
              <a:buFontTx/>
              <a:buNone/>
              <a:defRPr/>
            </a:lvl1pPr>
          </a:lstStyle>
          <a:p>
            <a:r>
              <a:rPr lang="en-US" dirty="0" smtClean="0"/>
              <a:t>Name of Presenter, 18pt Regular</a:t>
            </a:r>
          </a:p>
          <a:p>
            <a:r>
              <a:rPr lang="en-US" dirty="0" smtClean="0"/>
              <a:t>DD Month YYYY</a:t>
            </a:r>
          </a:p>
        </p:txBody>
      </p:sp>
    </p:spTree>
  </p:cSld>
  <p:clrMapOvr>
    <a:masterClrMapping/>
  </p:clrMapOvr>
  <p:transition spd="slow" advClick="0" advTm="1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620000" cy="533400"/>
          </a:xfrm>
        </p:spPr>
        <p:txBody>
          <a:bodyPr/>
          <a:lstStyle>
            <a:lvl1pPr>
              <a:defRPr sz="28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a:xfrm>
            <a:off x="685800" y="6610350"/>
            <a:ext cx="2209800" cy="247650"/>
          </a:xfrm>
        </p:spPr>
        <p:txBody>
          <a:bodyPr/>
          <a:lstStyle>
            <a:lvl1pPr>
              <a:defRPr sz="1050">
                <a:solidFill>
                  <a:srgbClr val="FFFFFF"/>
                </a:solidFill>
                <a:latin typeface="+mn-lt"/>
              </a:defRPr>
            </a:lvl1pPr>
          </a:lstStyle>
          <a:p>
            <a:pPr>
              <a:defRPr/>
            </a:pPr>
            <a:r>
              <a:rPr lang="en-US"/>
              <a:t>Suncoast PMI April 2012</a:t>
            </a:r>
            <a:endParaRPr lang="en-US">
              <a:solidFill>
                <a:srgbClr val="455560"/>
              </a:solidFill>
            </a:endParaRPr>
          </a:p>
        </p:txBody>
      </p:sp>
    </p:spTree>
  </p:cSld>
  <p:clrMapOvr>
    <a:masterClrMapping/>
  </p:clrMapOvr>
  <p:transition spd="slow" advClick="0" advTm="1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normAutofit/>
          </a:bodyPr>
          <a:lstStyle/>
          <a:p>
            <a:pPr lvl="0"/>
            <a:r>
              <a:rPr lang="en-US" noProof="0" dirty="0" smtClean="0"/>
              <a:t>Click icon to add chart</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Suncoast PMI April 2012</a:t>
            </a:r>
          </a:p>
        </p:txBody>
      </p:sp>
      <p:sp>
        <p:nvSpPr>
          <p:cNvPr id="1027" name="Rectangle 3"/>
          <p:cNvSpPr>
            <a:spLocks noGrp="1" noChangeArrowheads="1"/>
          </p:cNvSpPr>
          <p:nvPr>
            <p:ph type="body" idx="1"/>
          </p:nvPr>
        </p:nvSpPr>
        <p:spPr bwMode="auto">
          <a:xfrm>
            <a:off x="685800" y="1524000"/>
            <a:ext cx="77724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3"/>
          <p:cNvSpPr>
            <a:spLocks noGrp="1"/>
          </p:cNvSpPr>
          <p:nvPr>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r>
              <a:rPr lang="en-US"/>
              <a:t>Presentation Title</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0" r:id="rId3"/>
    <p:sldLayoutId id="2147483719" r:id="rId4"/>
    <p:sldLayoutId id="2147483718" r:id="rId5"/>
    <p:sldLayoutId id="2147483717" r:id="rId6"/>
    <p:sldLayoutId id="2147483716" r:id="rId7"/>
    <p:sldLayoutId id="2147483715" r:id="rId8"/>
    <p:sldLayoutId id="2147483714" r:id="rId9"/>
    <p:sldLayoutId id="2147483713" r:id="rId10"/>
    <p:sldLayoutId id="2147483712" r:id="rId11"/>
    <p:sldLayoutId id="2147483711" r:id="rId12"/>
  </p:sldLayoutIdLst>
  <p:transition spd="slow" advClick="0" advTm="15000">
    <p:fade/>
  </p:transition>
  <p:hf hdr="0" ftr="0" dt="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png"/><Relationship Id="rId3" Type="http://schemas.openxmlformats.org/officeDocument/2006/relationships/image" Target="../media/image16.pn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jpeg"/><Relationship Id="rId14" Type="http://schemas.openxmlformats.org/officeDocument/2006/relationships/image" Target="../media/image40.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jpeg"/><Relationship Id="rId18" Type="http://schemas.openxmlformats.org/officeDocument/2006/relationships/image" Target="../media/image57.jpeg"/><Relationship Id="rId3" Type="http://schemas.openxmlformats.org/officeDocument/2006/relationships/slideLayout" Target="../slideLayouts/slideLayout6.xml"/><Relationship Id="rId21" Type="http://schemas.openxmlformats.org/officeDocument/2006/relationships/image" Target="../media/image60.jpeg"/><Relationship Id="rId7" Type="http://schemas.openxmlformats.org/officeDocument/2006/relationships/image" Target="../media/image47.jpeg"/><Relationship Id="rId12" Type="http://schemas.openxmlformats.org/officeDocument/2006/relationships/image" Target="../media/image51.jpeg"/><Relationship Id="rId17" Type="http://schemas.openxmlformats.org/officeDocument/2006/relationships/image" Target="../media/image56.jpeg"/><Relationship Id="rId2" Type="http://schemas.openxmlformats.org/officeDocument/2006/relationships/audio" Target="../media/media1.mp3"/><Relationship Id="rId16" Type="http://schemas.openxmlformats.org/officeDocument/2006/relationships/image" Target="../media/image55.jpeg"/><Relationship Id="rId20" Type="http://schemas.openxmlformats.org/officeDocument/2006/relationships/image" Target="../media/image59.jpeg"/><Relationship Id="rId1" Type="http://schemas.microsoft.com/office/2007/relationships/media" Target="../media/media1.mp3"/><Relationship Id="rId6" Type="http://schemas.openxmlformats.org/officeDocument/2006/relationships/image" Target="../media/image46.jpeg"/><Relationship Id="rId11" Type="http://schemas.openxmlformats.org/officeDocument/2006/relationships/image" Target="../media/image50.jpeg"/><Relationship Id="rId5" Type="http://schemas.openxmlformats.org/officeDocument/2006/relationships/image" Target="../media/image45.png"/><Relationship Id="rId15" Type="http://schemas.openxmlformats.org/officeDocument/2006/relationships/image" Target="../media/image54.jpeg"/><Relationship Id="rId10" Type="http://schemas.openxmlformats.org/officeDocument/2006/relationships/image" Target="../media/image49.jpeg"/><Relationship Id="rId19" Type="http://schemas.openxmlformats.org/officeDocument/2006/relationships/image" Target="../media/image58.jpeg"/><Relationship Id="rId4" Type="http://schemas.openxmlformats.org/officeDocument/2006/relationships/image" Target="../media/image2.png"/><Relationship Id="rId9" Type="http://schemas.microsoft.com/office/2007/relationships/hdphoto" Target="../media/hdphoto1.wdp"/><Relationship Id="rId1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63.jpg"/><Relationship Id="rId4" Type="http://schemas.openxmlformats.org/officeDocument/2006/relationships/image" Target="../media/image62.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65.gif"/><Relationship Id="rId4" Type="http://schemas.openxmlformats.org/officeDocument/2006/relationships/image" Target="../media/image64.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73.jpeg"/><Relationship Id="rId4" Type="http://schemas.openxmlformats.org/officeDocument/2006/relationships/image" Target="../media/image72.png"/></Relationships>
</file>

<file path=ppt/slides/_rels/slide22.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2.png"/><Relationship Id="rId7" Type="http://schemas.openxmlformats.org/officeDocument/2006/relationships/image" Target="../media/image77.jpeg"/><Relationship Id="rId12" Type="http://schemas.openxmlformats.org/officeDocument/2006/relationships/image" Target="../media/image82.png"/><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76.jpeg"/><Relationship Id="rId11" Type="http://schemas.openxmlformats.org/officeDocument/2006/relationships/image" Target="../media/image81.jpeg"/><Relationship Id="rId5" Type="http://schemas.openxmlformats.org/officeDocument/2006/relationships/image" Target="../media/image75.jpeg"/><Relationship Id="rId10" Type="http://schemas.openxmlformats.org/officeDocument/2006/relationships/image" Target="../media/image80.png"/><Relationship Id="rId4" Type="http://schemas.openxmlformats.org/officeDocument/2006/relationships/image" Target="../media/image74.jpeg"/><Relationship Id="rId9"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6.jpeg"/><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24.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61.png"/><Relationship Id="rId7" Type="http://schemas.openxmlformats.org/officeDocument/2006/relationships/image" Target="../media/image90.jpeg"/><Relationship Id="rId2" Type="http://schemas.openxmlformats.org/officeDocument/2006/relationships/image" Target="../media/image87.jpeg"/><Relationship Id="rId1" Type="http://schemas.openxmlformats.org/officeDocument/2006/relationships/slideLayout" Target="../slideLayouts/slideLayout6.xml"/><Relationship Id="rId6" Type="http://schemas.openxmlformats.org/officeDocument/2006/relationships/image" Target="../media/image89.jpeg"/><Relationship Id="rId5" Type="http://schemas.openxmlformats.org/officeDocument/2006/relationships/image" Target="../media/image88.jpeg"/><Relationship Id="rId10" Type="http://schemas.openxmlformats.org/officeDocument/2006/relationships/image" Target="../media/image93.jpeg"/><Relationship Id="rId4" Type="http://schemas.openxmlformats.org/officeDocument/2006/relationships/image" Target="../media/image2.png"/><Relationship Id="rId9" Type="http://schemas.openxmlformats.org/officeDocument/2006/relationships/image" Target="../media/image92.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slideLayout" Target="../slideLayouts/slideLayout6.xml"/><Relationship Id="rId7" Type="http://schemas.openxmlformats.org/officeDocument/2006/relationships/image" Target="../media/image97.jpg"/><Relationship Id="rId12" Type="http://schemas.openxmlformats.org/officeDocument/2006/relationships/image" Target="../media/image4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96.jpeg"/><Relationship Id="rId11" Type="http://schemas.openxmlformats.org/officeDocument/2006/relationships/image" Target="../media/image2.png"/><Relationship Id="rId5" Type="http://schemas.openxmlformats.org/officeDocument/2006/relationships/image" Target="../media/image95.jpg"/><Relationship Id="rId10" Type="http://schemas.openxmlformats.org/officeDocument/2006/relationships/image" Target="../media/image61.png"/><Relationship Id="rId4" Type="http://schemas.openxmlformats.org/officeDocument/2006/relationships/image" Target="../media/image94.jpeg"/><Relationship Id="rId9" Type="http://schemas.openxmlformats.org/officeDocument/2006/relationships/image" Target="../media/image99.jpg"/></Relationships>
</file>

<file path=ppt/slides/_rels/slide27.xml.rels><?xml version="1.0" encoding="UTF-8" standalone="yes"?>
<Relationships xmlns="http://schemas.openxmlformats.org/package/2006/relationships"><Relationship Id="rId8" Type="http://schemas.openxmlformats.org/officeDocument/2006/relationships/image" Target="../media/image104.jpeg"/><Relationship Id="rId13" Type="http://schemas.openxmlformats.org/officeDocument/2006/relationships/image" Target="../media/image109.jpeg"/><Relationship Id="rId18" Type="http://schemas.openxmlformats.org/officeDocument/2006/relationships/image" Target="../media/image114.jpg"/><Relationship Id="rId3" Type="http://schemas.openxmlformats.org/officeDocument/2006/relationships/image" Target="../media/image61.png"/><Relationship Id="rId7" Type="http://schemas.openxmlformats.org/officeDocument/2006/relationships/image" Target="../media/image103.jpeg"/><Relationship Id="rId12" Type="http://schemas.openxmlformats.org/officeDocument/2006/relationships/image" Target="../media/image108.jpeg"/><Relationship Id="rId17" Type="http://schemas.openxmlformats.org/officeDocument/2006/relationships/image" Target="../media/image113.jpeg"/><Relationship Id="rId2" Type="http://schemas.openxmlformats.org/officeDocument/2006/relationships/image" Target="../media/image100.jpeg"/><Relationship Id="rId16" Type="http://schemas.openxmlformats.org/officeDocument/2006/relationships/image" Target="../media/image112.jpeg"/><Relationship Id="rId1" Type="http://schemas.openxmlformats.org/officeDocument/2006/relationships/slideLayout" Target="../slideLayouts/slideLayout6.xml"/><Relationship Id="rId6" Type="http://schemas.openxmlformats.org/officeDocument/2006/relationships/image" Target="../media/image102.jpeg"/><Relationship Id="rId11" Type="http://schemas.openxmlformats.org/officeDocument/2006/relationships/image" Target="../media/image107.jpeg"/><Relationship Id="rId5" Type="http://schemas.openxmlformats.org/officeDocument/2006/relationships/image" Target="../media/image101.jpeg"/><Relationship Id="rId15" Type="http://schemas.openxmlformats.org/officeDocument/2006/relationships/image" Target="../media/image111.jpeg"/><Relationship Id="rId10" Type="http://schemas.openxmlformats.org/officeDocument/2006/relationships/image" Target="../media/image106.jpeg"/><Relationship Id="rId4" Type="http://schemas.openxmlformats.org/officeDocument/2006/relationships/image" Target="../media/image2.png"/><Relationship Id="rId9" Type="http://schemas.openxmlformats.org/officeDocument/2006/relationships/image" Target="../media/image105.jpeg"/><Relationship Id="rId14" Type="http://schemas.openxmlformats.org/officeDocument/2006/relationships/image" Target="../media/image110.jpeg"/></Relationships>
</file>

<file path=ppt/slides/_rels/slide28.xml.rels><?xml version="1.0" encoding="UTF-8" standalone="yes"?>
<Relationships xmlns="http://schemas.openxmlformats.org/package/2006/relationships"><Relationship Id="rId8" Type="http://schemas.openxmlformats.org/officeDocument/2006/relationships/image" Target="../media/image119.jpg"/><Relationship Id="rId3" Type="http://schemas.openxmlformats.org/officeDocument/2006/relationships/image" Target="../media/image116.jpeg"/><Relationship Id="rId7" Type="http://schemas.openxmlformats.org/officeDocument/2006/relationships/image" Target="../media/image118.jpeg"/><Relationship Id="rId12" Type="http://schemas.openxmlformats.org/officeDocument/2006/relationships/image" Target="../media/image2.png"/><Relationship Id="rId2" Type="http://schemas.openxmlformats.org/officeDocument/2006/relationships/image" Target="../media/image115.jpeg"/><Relationship Id="rId1" Type="http://schemas.openxmlformats.org/officeDocument/2006/relationships/slideLayout" Target="../slideLayouts/slideLayout6.xml"/><Relationship Id="rId6" Type="http://schemas.openxmlformats.org/officeDocument/2006/relationships/image" Target="../media/image96.jpeg"/><Relationship Id="rId11" Type="http://schemas.openxmlformats.org/officeDocument/2006/relationships/image" Target="../media/image61.png"/><Relationship Id="rId5" Type="http://schemas.openxmlformats.org/officeDocument/2006/relationships/image" Target="../media/image94.jpeg"/><Relationship Id="rId10" Type="http://schemas.openxmlformats.org/officeDocument/2006/relationships/image" Target="../media/image121.jpg"/><Relationship Id="rId4" Type="http://schemas.openxmlformats.org/officeDocument/2006/relationships/image" Target="../media/image117.jpg"/><Relationship Id="rId9" Type="http://schemas.openxmlformats.org/officeDocument/2006/relationships/image" Target="../media/image120.jp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3.jpeg"/><Relationship Id="rId7" Type="http://schemas.openxmlformats.org/officeDocument/2006/relationships/image" Target="../media/image2.png"/><Relationship Id="rId12" Type="http://schemas.openxmlformats.org/officeDocument/2006/relationships/image" Target="../media/image130.jpeg"/><Relationship Id="rId2" Type="http://schemas.openxmlformats.org/officeDocument/2006/relationships/image" Target="../media/image122.jpeg"/><Relationship Id="rId1" Type="http://schemas.openxmlformats.org/officeDocument/2006/relationships/slideLayout" Target="../slideLayouts/slideLayout6.xml"/><Relationship Id="rId6" Type="http://schemas.openxmlformats.org/officeDocument/2006/relationships/image" Target="../media/image61.png"/><Relationship Id="rId11" Type="http://schemas.openxmlformats.org/officeDocument/2006/relationships/image" Target="../media/image129.jpeg"/><Relationship Id="rId5" Type="http://schemas.openxmlformats.org/officeDocument/2006/relationships/image" Target="../media/image125.jpeg"/><Relationship Id="rId10" Type="http://schemas.openxmlformats.org/officeDocument/2006/relationships/image" Target="../media/image128.jpeg"/><Relationship Id="rId4" Type="http://schemas.openxmlformats.org/officeDocument/2006/relationships/image" Target="../media/image124.jpeg"/><Relationship Id="rId9" Type="http://schemas.openxmlformats.org/officeDocument/2006/relationships/image" Target="../media/image127.jpeg"/></Relationships>
</file>

<file path=ppt/slides/_rels/slide3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32.jpeg"/><Relationship Id="rId7" Type="http://schemas.openxmlformats.org/officeDocument/2006/relationships/image" Target="../media/image136.jpeg"/><Relationship Id="rId2" Type="http://schemas.openxmlformats.org/officeDocument/2006/relationships/image" Target="../media/image131.png"/><Relationship Id="rId1" Type="http://schemas.openxmlformats.org/officeDocument/2006/relationships/slideLayout" Target="../slideLayouts/slideLayout6.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38.jpeg"/><Relationship Id="rId7" Type="http://schemas.openxmlformats.org/officeDocument/2006/relationships/image" Target="../media/image142.png"/><Relationship Id="rId2" Type="http://schemas.openxmlformats.org/officeDocument/2006/relationships/image" Target="../media/image137.png"/><Relationship Id="rId1" Type="http://schemas.openxmlformats.org/officeDocument/2006/relationships/slideLayout" Target="../slideLayouts/slideLayout6.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 Id="rId9"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990600" y="320040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December 9, 2015</a:t>
            </a:r>
            <a:endParaRPr lang="en-US" sz="3600" b="1" dirty="0">
              <a:solidFill>
                <a:srgbClr val="D39D60"/>
              </a:solidFill>
              <a:latin typeface="Copperplate Gothic Bold" pitchFamily="34" charset="0"/>
            </a:endParaRPr>
          </a:p>
        </p:txBody>
      </p:sp>
      <p:sp>
        <p:nvSpPr>
          <p:cNvPr id="5" name="Rectangle 4"/>
          <p:cNvSpPr>
            <a:spLocks noChangeArrowheads="1"/>
          </p:cNvSpPr>
          <p:nvPr/>
        </p:nvSpPr>
        <p:spPr bwMode="auto">
          <a:xfrm>
            <a:off x="930876" y="4031507"/>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Year in Review</a:t>
            </a:r>
            <a:endParaRPr lang="en-US" sz="3600" b="1" dirty="0">
              <a:solidFill>
                <a:srgbClr val="D39D60"/>
              </a:solidFill>
              <a:latin typeface="Copperplate Gothic Bold" pitchFamily="34"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676400" y="881448"/>
            <a:ext cx="5766492" cy="2471352"/>
          </a:xfrm>
          <a:prstGeom prst="rect">
            <a:avLst/>
          </a:prstGeom>
        </p:spPr>
      </p:pic>
    </p:spTree>
  </p:cSld>
  <p:clrMapOvr>
    <a:masterClrMapping/>
  </p:clrMapOvr>
  <p:transition spd="slow"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2000"/>
                                        <p:tgtEl>
                                          <p:spTgt spid="16388"/>
                                        </p:tgtEl>
                                      </p:cBhvr>
                                    </p:animEffect>
                                  </p:childTnLst>
                                </p:cTn>
                              </p:par>
                              <p:par>
                                <p:cTn id="8" presetID="10" presetClass="entr" presetSubtype="0" fill="hold" grpId="0" nodeType="withEffect">
                                  <p:stCondLst>
                                    <p:cond delay="16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26" presetClass="emph" presetSubtype="0" fill="hold" grpId="1" nodeType="withEffect">
                                  <p:stCondLst>
                                    <p:cond delay="20000"/>
                                  </p:stCondLst>
                                  <p:childTnLst>
                                    <p:animEffect transition="out" filter="fade">
                                      <p:cBhvr>
                                        <p:cTn id="12" dur="1000" tmFilter="0, 0; .2, .5; .8, .5; 1, 0"/>
                                        <p:tgtEl>
                                          <p:spTgt spid="16388"/>
                                        </p:tgtEl>
                                      </p:cBhvr>
                                    </p:animEffect>
                                    <p:animScale>
                                      <p:cBhvr>
                                        <p:cTn id="13" dur="500" autoRev="1" fill="hold"/>
                                        <p:tgtEl>
                                          <p:spTgt spid="16388"/>
                                        </p:tgtEl>
                                      </p:cBhvr>
                                      <p:by x="105000" y="105000"/>
                                    </p:animScale>
                                  </p:childTnLst>
                                </p:cTn>
                              </p:par>
                              <p:par>
                                <p:cTn id="14" presetID="26" presetClass="emph" presetSubtype="0" fill="hold" grpId="1" nodeType="withEffect">
                                  <p:stCondLst>
                                    <p:cond delay="20500"/>
                                  </p:stCondLst>
                                  <p:childTnLst>
                                    <p:animEffect transition="out" filter="fade">
                                      <p:cBhvr>
                                        <p:cTn id="15" dur="1000" tmFilter="0, 0; .2, .5; .8, .5; 1, 0"/>
                                        <p:tgtEl>
                                          <p:spTgt spid="5"/>
                                        </p:tgtEl>
                                      </p:cBhvr>
                                    </p:animEffect>
                                    <p:animScale>
                                      <p:cBhvr>
                                        <p:cTn id="16" dur="500" autoRev="1" fill="hold"/>
                                        <p:tgtEl>
                                          <p:spTgt spid="5"/>
                                        </p:tgtEl>
                                      </p:cBhvr>
                                      <p:by x="105000" y="105000"/>
                                    </p:animScale>
                                  </p:childTnLst>
                                </p:cTn>
                              </p:par>
                              <p:par>
                                <p:cTn id="17" presetID="10" presetClass="entr" presetSubtype="0" fill="hold" nodeType="withEffect">
                                  <p:stCondLst>
                                    <p:cond delay="2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88"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990600" y="35011"/>
            <a:ext cx="6934200" cy="421275"/>
          </a:xfrm>
          <a:prstGeom prst="rect">
            <a:avLst/>
          </a:prstGeom>
          <a:noFill/>
          <a:ln w="9525">
            <a:noFill/>
            <a:miter lim="800000"/>
            <a:headEnd/>
            <a:tailEnd/>
          </a:ln>
          <a:effectLst/>
        </p:spPr>
        <p:txBody>
          <a:bodyPr wrap="square" lIns="0" tIns="0" rIns="0" bIns="0">
            <a:noAutofit/>
          </a:bodyPr>
          <a:lstStyle/>
          <a:p>
            <a:pPr algn="ctr"/>
            <a:r>
              <a:rPr lang="en-US" sz="3200" b="1" dirty="0" smtClean="0">
                <a:solidFill>
                  <a:srgbClr val="D39D60"/>
                </a:solidFill>
                <a:latin typeface="Copperplate Gothic Bold" pitchFamily="34" charset="0"/>
              </a:rPr>
              <a:t>Starring</a:t>
            </a:r>
            <a:endParaRPr lang="en-US" sz="3200" b="1" dirty="0">
              <a:solidFill>
                <a:srgbClr val="D39D60"/>
              </a:solidFill>
              <a:latin typeface="Copperplate Gothic Bold" pitchFamily="34" charset="0"/>
            </a:endParaRPr>
          </a:p>
        </p:txBody>
      </p:sp>
      <p:grpSp>
        <p:nvGrpSpPr>
          <p:cNvPr id="32" name="Group 31"/>
          <p:cNvGrpSpPr/>
          <p:nvPr/>
        </p:nvGrpSpPr>
        <p:grpSpPr>
          <a:xfrm>
            <a:off x="1219200" y="1438476"/>
            <a:ext cx="6713838" cy="964165"/>
            <a:chOff x="1219200" y="1295400"/>
            <a:chExt cx="6713838" cy="964165"/>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1345165"/>
              <a:ext cx="914400" cy="914400"/>
            </a:xfrm>
            <a:prstGeom prst="rect">
              <a:avLst/>
            </a:prstGeom>
          </p:spPr>
        </p:pic>
        <p:grpSp>
          <p:nvGrpSpPr>
            <p:cNvPr id="13" name="Group 12"/>
            <p:cNvGrpSpPr/>
            <p:nvPr/>
          </p:nvGrpSpPr>
          <p:grpSpPr>
            <a:xfrm>
              <a:off x="2209800" y="1295400"/>
              <a:ext cx="5723238" cy="914400"/>
              <a:chOff x="2201562" y="440718"/>
              <a:chExt cx="5723238" cy="914400"/>
            </a:xfrm>
          </p:grpSpPr>
          <p:sp>
            <p:nvSpPr>
              <p:cNvPr id="14"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a:solidFill>
                      <a:srgbClr val="D39D60"/>
                    </a:solidFill>
                    <a:latin typeface="Bookman Old Style" panose="02050604050505020204" pitchFamily="18" charset="0"/>
                  </a:rPr>
                  <a:t>W</a:t>
                </a:r>
                <a:r>
                  <a:rPr lang="en-US" sz="3200" b="1" dirty="0" smtClean="0">
                    <a:solidFill>
                      <a:srgbClr val="D39D60"/>
                    </a:solidFill>
                    <a:latin typeface="Bookman Old Style" panose="02050604050505020204" pitchFamily="18" charset="0"/>
                  </a:rPr>
                  <a:t>endy Peacock</a:t>
                </a:r>
                <a:endParaRPr lang="en-US" sz="3200" b="1" dirty="0">
                  <a:solidFill>
                    <a:srgbClr val="D39D60"/>
                  </a:solidFill>
                  <a:latin typeface="Bookman Old Style" panose="02050604050505020204" pitchFamily="18" charset="0"/>
                </a:endParaRPr>
              </a:p>
            </p:txBody>
          </p:sp>
          <p:sp>
            <p:nvSpPr>
              <p:cNvPr id="15"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Past-President</a:t>
                </a:r>
                <a:endParaRPr lang="en-US" sz="2400" b="1" dirty="0">
                  <a:solidFill>
                    <a:srgbClr val="D39D60"/>
                  </a:solidFill>
                  <a:latin typeface="Bookman Old Style" panose="02050604050505020204" pitchFamily="18" charset="0"/>
                </a:endParaRPr>
              </a:p>
            </p:txBody>
          </p:sp>
        </p:grpSp>
      </p:grpSp>
      <p:sp>
        <p:nvSpPr>
          <p:cNvPr id="38" name="Rectangle 37"/>
          <p:cNvSpPr/>
          <p:nvPr/>
        </p:nvSpPr>
        <p:spPr bwMode="auto">
          <a:xfrm>
            <a:off x="152400" y="6400800"/>
            <a:ext cx="381000" cy="381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grpSp>
        <p:nvGrpSpPr>
          <p:cNvPr id="40" name="Group 39"/>
          <p:cNvGrpSpPr/>
          <p:nvPr/>
        </p:nvGrpSpPr>
        <p:grpSpPr>
          <a:xfrm>
            <a:off x="1210962" y="438859"/>
            <a:ext cx="6713838" cy="916259"/>
            <a:chOff x="1210962" y="438859"/>
            <a:chExt cx="6713838" cy="916259"/>
          </a:xfrm>
        </p:grpSpPr>
        <p:grpSp>
          <p:nvGrpSpPr>
            <p:cNvPr id="12" name="Group 11"/>
            <p:cNvGrpSpPr/>
            <p:nvPr/>
          </p:nvGrpSpPr>
          <p:grpSpPr>
            <a:xfrm>
              <a:off x="2201562" y="440718"/>
              <a:ext cx="5723238" cy="914400"/>
              <a:chOff x="2201562" y="440718"/>
              <a:chExt cx="5723238" cy="914400"/>
            </a:xfrm>
          </p:grpSpPr>
          <p:sp>
            <p:nvSpPr>
              <p:cNvPr id="10"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Bill Wagner</a:t>
                </a:r>
                <a:endParaRPr lang="en-US" sz="3200" b="1" dirty="0">
                  <a:solidFill>
                    <a:srgbClr val="D39D60"/>
                  </a:solidFill>
                  <a:latin typeface="Bookman Old Style" panose="02050604050505020204" pitchFamily="18" charset="0"/>
                </a:endParaRPr>
              </a:p>
            </p:txBody>
          </p:sp>
          <p:sp>
            <p:nvSpPr>
              <p:cNvPr id="11"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President</a:t>
                </a:r>
                <a:endParaRPr lang="en-US" sz="2400" b="1" dirty="0">
                  <a:solidFill>
                    <a:srgbClr val="D39D60"/>
                  </a:solidFill>
                  <a:latin typeface="Bookman Old Style" panose="02050604050505020204" pitchFamily="18" charset="0"/>
                </a:endParaRPr>
              </a:p>
            </p:txBody>
          </p:sp>
        </p:gr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0962" y="438859"/>
              <a:ext cx="914400" cy="914400"/>
            </a:xfrm>
            <a:prstGeom prst="rect">
              <a:avLst/>
            </a:prstGeom>
          </p:spPr>
        </p:pic>
      </p:grpSp>
      <p:grpSp>
        <p:nvGrpSpPr>
          <p:cNvPr id="48" name="Group 47"/>
          <p:cNvGrpSpPr/>
          <p:nvPr/>
        </p:nvGrpSpPr>
        <p:grpSpPr>
          <a:xfrm>
            <a:off x="1253066" y="2485999"/>
            <a:ext cx="6679972" cy="931830"/>
            <a:chOff x="1253066" y="2226276"/>
            <a:chExt cx="6679972" cy="931830"/>
          </a:xfrm>
        </p:grpSpPr>
        <p:grpSp>
          <p:nvGrpSpPr>
            <p:cNvPr id="16" name="Group 15"/>
            <p:cNvGrpSpPr/>
            <p:nvPr/>
          </p:nvGrpSpPr>
          <p:grpSpPr>
            <a:xfrm>
              <a:off x="2209800" y="2226276"/>
              <a:ext cx="5723238" cy="914400"/>
              <a:chOff x="2201562" y="440718"/>
              <a:chExt cx="5723238" cy="914400"/>
            </a:xfrm>
          </p:grpSpPr>
          <p:sp>
            <p:nvSpPr>
              <p:cNvPr id="17"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Frank Coleman</a:t>
                </a:r>
                <a:endParaRPr lang="en-US" sz="3200" b="1" dirty="0">
                  <a:solidFill>
                    <a:srgbClr val="D39D60"/>
                  </a:solidFill>
                  <a:latin typeface="Bookman Old Style" panose="02050604050505020204" pitchFamily="18" charset="0"/>
                </a:endParaRPr>
              </a:p>
            </p:txBody>
          </p:sp>
          <p:sp>
            <p:nvSpPr>
              <p:cNvPr id="18"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Finance</a:t>
                </a:r>
                <a:endParaRPr lang="en-US" sz="2400" b="1" dirty="0">
                  <a:solidFill>
                    <a:srgbClr val="D39D60"/>
                  </a:solidFill>
                  <a:latin typeface="Bookman Old Style" panose="02050604050505020204" pitchFamily="18" charset="0"/>
                </a:endParaRPr>
              </a:p>
            </p:txBody>
          </p:sp>
        </p:grpSp>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3066" y="2243706"/>
              <a:ext cx="846667" cy="914400"/>
            </a:xfrm>
            <a:prstGeom prst="rect">
              <a:avLst/>
            </a:prstGeom>
          </p:spPr>
        </p:pic>
      </p:grpSp>
      <p:grpSp>
        <p:nvGrpSpPr>
          <p:cNvPr id="46" name="Group 45"/>
          <p:cNvGrpSpPr/>
          <p:nvPr/>
        </p:nvGrpSpPr>
        <p:grpSpPr>
          <a:xfrm>
            <a:off x="1219200" y="4518508"/>
            <a:ext cx="6713838" cy="960735"/>
            <a:chOff x="1219200" y="4022124"/>
            <a:chExt cx="6713838" cy="960735"/>
          </a:xfrm>
        </p:grpSpPr>
        <p:grpSp>
          <p:nvGrpSpPr>
            <p:cNvPr id="22" name="Group 21"/>
            <p:cNvGrpSpPr/>
            <p:nvPr/>
          </p:nvGrpSpPr>
          <p:grpSpPr>
            <a:xfrm>
              <a:off x="2209800" y="4022124"/>
              <a:ext cx="5723238" cy="914400"/>
              <a:chOff x="2201562" y="440718"/>
              <a:chExt cx="5723238" cy="914400"/>
            </a:xfrm>
          </p:grpSpPr>
          <p:sp>
            <p:nvSpPr>
              <p:cNvPr id="23"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Neil </a:t>
                </a:r>
                <a:r>
                  <a:rPr lang="en-US" sz="3200" b="1" dirty="0" err="1" smtClean="0">
                    <a:solidFill>
                      <a:srgbClr val="D39D60"/>
                    </a:solidFill>
                    <a:latin typeface="Bookman Old Style" panose="02050604050505020204" pitchFamily="18" charset="0"/>
                  </a:rPr>
                  <a:t>Kimes</a:t>
                </a:r>
                <a:endParaRPr lang="en-US" sz="3200" b="1" dirty="0">
                  <a:solidFill>
                    <a:srgbClr val="D39D60"/>
                  </a:solidFill>
                  <a:latin typeface="Bookman Old Style" panose="02050604050505020204" pitchFamily="18" charset="0"/>
                </a:endParaRPr>
              </a:p>
            </p:txBody>
          </p:sp>
          <p:sp>
            <p:nvSpPr>
              <p:cNvPr id="24"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P</a:t>
                </a:r>
                <a:r>
                  <a:rPr lang="en-US" sz="2000" b="1" dirty="0" smtClean="0">
                    <a:solidFill>
                      <a:srgbClr val="D39D60"/>
                    </a:solidFill>
                    <a:latin typeface="Bookman Old Style" panose="02050604050505020204" pitchFamily="18" charset="0"/>
                  </a:rPr>
                  <a:t>rofessional</a:t>
                </a:r>
                <a:r>
                  <a:rPr lang="en-US" sz="2400" b="1" dirty="0" smtClean="0">
                    <a:solidFill>
                      <a:srgbClr val="D39D60"/>
                    </a:solidFill>
                    <a:latin typeface="Bookman Old Style" panose="02050604050505020204" pitchFamily="18" charset="0"/>
                  </a:rPr>
                  <a:t> D</a:t>
                </a:r>
                <a:r>
                  <a:rPr lang="en-US" sz="2000" b="1" dirty="0" smtClean="0">
                    <a:solidFill>
                      <a:srgbClr val="D39D60"/>
                    </a:solidFill>
                    <a:latin typeface="Bookman Old Style" panose="02050604050505020204" pitchFamily="18" charset="0"/>
                  </a:rPr>
                  <a:t>evelopment</a:t>
                </a:r>
                <a:endParaRPr lang="en-US" sz="2400" b="1" dirty="0">
                  <a:solidFill>
                    <a:srgbClr val="D39D60"/>
                  </a:solidFill>
                  <a:latin typeface="Bookman Old Style" panose="02050604050505020204" pitchFamily="18" charset="0"/>
                </a:endParaRPr>
              </a:p>
            </p:txBody>
          </p:sp>
        </p:grpSp>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4068459"/>
              <a:ext cx="914400" cy="914400"/>
            </a:xfrm>
            <a:prstGeom prst="rect">
              <a:avLst/>
            </a:prstGeom>
          </p:spPr>
        </p:pic>
      </p:grpSp>
      <p:grpSp>
        <p:nvGrpSpPr>
          <p:cNvPr id="47" name="Group 46"/>
          <p:cNvGrpSpPr/>
          <p:nvPr/>
        </p:nvGrpSpPr>
        <p:grpSpPr>
          <a:xfrm>
            <a:off x="1219200" y="3501187"/>
            <a:ext cx="6713838" cy="933963"/>
            <a:chOff x="1219200" y="3134496"/>
            <a:chExt cx="6713838" cy="933963"/>
          </a:xfrm>
        </p:grpSpPr>
        <p:grpSp>
          <p:nvGrpSpPr>
            <p:cNvPr id="19" name="Group 18"/>
            <p:cNvGrpSpPr/>
            <p:nvPr/>
          </p:nvGrpSpPr>
          <p:grpSpPr>
            <a:xfrm>
              <a:off x="2209800" y="3134496"/>
              <a:ext cx="5723238" cy="914400"/>
              <a:chOff x="2201562" y="440718"/>
              <a:chExt cx="5723238" cy="914400"/>
            </a:xfrm>
          </p:grpSpPr>
          <p:sp>
            <p:nvSpPr>
              <p:cNvPr id="20"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Janine Traycheff</a:t>
                </a:r>
                <a:endParaRPr lang="en-US" sz="3200" b="1" dirty="0">
                  <a:solidFill>
                    <a:srgbClr val="D39D60"/>
                  </a:solidFill>
                  <a:latin typeface="Bookman Old Style" panose="02050604050505020204" pitchFamily="18" charset="0"/>
                </a:endParaRPr>
              </a:p>
            </p:txBody>
          </p:sp>
          <p:sp>
            <p:nvSpPr>
              <p:cNvPr id="21"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Administration</a:t>
                </a:r>
                <a:endParaRPr lang="en-US" sz="2400" b="1" dirty="0">
                  <a:solidFill>
                    <a:srgbClr val="D39D60"/>
                  </a:solidFill>
                  <a:latin typeface="Bookman Old Style" panose="02050604050505020204" pitchFamily="18" charset="0"/>
                </a:endParaRPr>
              </a:p>
            </p:txBody>
          </p:sp>
        </p:grpSp>
        <p:pic>
          <p:nvPicPr>
            <p:cNvPr id="43" name="Picture 4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9200" y="3154059"/>
              <a:ext cx="914400" cy="914400"/>
            </a:xfrm>
            <a:prstGeom prst="rect">
              <a:avLst/>
            </a:prstGeom>
          </p:spPr>
        </p:pic>
      </p:grpSp>
      <p:grpSp>
        <p:nvGrpSpPr>
          <p:cNvPr id="45" name="Group 44"/>
          <p:cNvGrpSpPr/>
          <p:nvPr/>
        </p:nvGrpSpPr>
        <p:grpSpPr>
          <a:xfrm>
            <a:off x="1281954" y="5562600"/>
            <a:ext cx="6651084" cy="945124"/>
            <a:chOff x="1281954" y="4973762"/>
            <a:chExt cx="6651084" cy="945124"/>
          </a:xfrm>
        </p:grpSpPr>
        <p:grpSp>
          <p:nvGrpSpPr>
            <p:cNvPr id="25" name="Group 24"/>
            <p:cNvGrpSpPr/>
            <p:nvPr/>
          </p:nvGrpSpPr>
          <p:grpSpPr>
            <a:xfrm>
              <a:off x="2209800" y="5004486"/>
              <a:ext cx="5723238" cy="914400"/>
              <a:chOff x="2201562" y="440718"/>
              <a:chExt cx="5723238" cy="914400"/>
            </a:xfrm>
          </p:grpSpPr>
          <p:sp>
            <p:nvSpPr>
              <p:cNvPr id="26"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Danita Downey</a:t>
                </a:r>
                <a:endParaRPr lang="en-US" sz="3200" b="1" dirty="0">
                  <a:solidFill>
                    <a:srgbClr val="D39D60"/>
                  </a:solidFill>
                  <a:latin typeface="Bookman Old Style" panose="02050604050505020204" pitchFamily="18" charset="0"/>
                </a:endParaRPr>
              </a:p>
            </p:txBody>
          </p:sp>
          <p:sp>
            <p:nvSpPr>
              <p:cNvPr id="27"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Member At Large</a:t>
                </a:r>
                <a:endParaRPr lang="en-US" sz="2400" b="1" dirty="0">
                  <a:solidFill>
                    <a:srgbClr val="D39D60"/>
                  </a:solidFill>
                  <a:latin typeface="Bookman Old Style" panose="02050604050505020204" pitchFamily="18" charset="0"/>
                </a:endParaRPr>
              </a:p>
            </p:txBody>
          </p:sp>
        </p:grpSp>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1954" y="4973762"/>
              <a:ext cx="851646" cy="914400"/>
            </a:xfrm>
            <a:prstGeom prst="rect">
              <a:avLst/>
            </a:prstGeom>
          </p:spPr>
        </p:pic>
      </p:grpSp>
    </p:spTree>
    <p:extLst>
      <p:ext uri="{BB962C8B-B14F-4D97-AF65-F5344CB8AC3E}">
        <p14:creationId xmlns:p14="http://schemas.microsoft.com/office/powerpoint/2010/main" val="2991058720"/>
      </p:ext>
    </p:extLst>
  </p:cSld>
  <p:clrMapOvr>
    <a:masterClrMapping/>
  </p:clrMapOvr>
  <p:transition spd="slow" advClick="0" advTm="17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1000"/>
                                        <p:tgtEl>
                                          <p:spTgt spid="4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990600" y="35011"/>
            <a:ext cx="6934200" cy="421275"/>
          </a:xfrm>
          <a:prstGeom prst="rect">
            <a:avLst/>
          </a:prstGeom>
          <a:noFill/>
          <a:ln w="9525">
            <a:noFill/>
            <a:miter lim="800000"/>
            <a:headEnd/>
            <a:tailEnd/>
          </a:ln>
          <a:effectLst/>
        </p:spPr>
        <p:txBody>
          <a:bodyPr wrap="square" lIns="0" tIns="0" rIns="0" bIns="0">
            <a:noAutofit/>
          </a:bodyPr>
          <a:lstStyle/>
          <a:p>
            <a:pPr algn="ctr"/>
            <a:r>
              <a:rPr lang="en-US" sz="3200" b="1" dirty="0" smtClean="0">
                <a:solidFill>
                  <a:srgbClr val="D39D60"/>
                </a:solidFill>
                <a:latin typeface="Copperplate Gothic Bold" pitchFamily="34" charset="0"/>
              </a:rPr>
              <a:t>Also Starring</a:t>
            </a:r>
            <a:endParaRPr lang="en-US" sz="3200" b="1" dirty="0">
              <a:solidFill>
                <a:srgbClr val="D39D60"/>
              </a:solidFill>
              <a:latin typeface="Copperplate Gothic Bold" pitchFamily="34" charset="0"/>
            </a:endParaRPr>
          </a:p>
        </p:txBody>
      </p:sp>
      <p:sp>
        <p:nvSpPr>
          <p:cNvPr id="22" name="Rectangle 21"/>
          <p:cNvSpPr/>
          <p:nvPr/>
        </p:nvSpPr>
        <p:spPr bwMode="auto">
          <a:xfrm>
            <a:off x="152400" y="6400800"/>
            <a:ext cx="381000" cy="381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grpSp>
        <p:nvGrpSpPr>
          <p:cNvPr id="8" name="Group 7"/>
          <p:cNvGrpSpPr/>
          <p:nvPr/>
        </p:nvGrpSpPr>
        <p:grpSpPr>
          <a:xfrm>
            <a:off x="1299117" y="609600"/>
            <a:ext cx="6625683" cy="950487"/>
            <a:chOff x="1299117" y="609600"/>
            <a:chExt cx="6625683" cy="950487"/>
          </a:xfrm>
        </p:grpSpPr>
        <p:grpSp>
          <p:nvGrpSpPr>
            <p:cNvPr id="38" name="Group 37"/>
            <p:cNvGrpSpPr/>
            <p:nvPr/>
          </p:nvGrpSpPr>
          <p:grpSpPr>
            <a:xfrm>
              <a:off x="2201562" y="609600"/>
              <a:ext cx="5723238" cy="914400"/>
              <a:chOff x="2201562" y="440718"/>
              <a:chExt cx="5723238" cy="914400"/>
            </a:xfrm>
          </p:grpSpPr>
          <p:sp>
            <p:nvSpPr>
              <p:cNvPr id="39"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Gerald Lowe</a:t>
                </a:r>
                <a:endParaRPr lang="en-US" sz="3200" b="1" dirty="0">
                  <a:solidFill>
                    <a:srgbClr val="D39D60"/>
                  </a:solidFill>
                  <a:latin typeface="Bookman Old Style" panose="02050604050505020204" pitchFamily="18" charset="0"/>
                </a:endParaRPr>
              </a:p>
            </p:txBody>
          </p:sp>
          <p:sp>
            <p:nvSpPr>
              <p:cNvPr id="40"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Membership</a:t>
                </a:r>
                <a:endParaRPr lang="en-US" sz="2400" b="1" dirty="0">
                  <a:solidFill>
                    <a:srgbClr val="D39D60"/>
                  </a:solidFill>
                  <a:latin typeface="Bookman Old Style" panose="02050604050505020204" pitchFamily="18" charset="0"/>
                </a:endParaRPr>
              </a:p>
            </p:txBody>
          </p:sp>
        </p:gr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8211" t="15563" r="44702" b="47351"/>
            <a:stretch/>
          </p:blipFill>
          <p:spPr>
            <a:xfrm>
              <a:off x="1299117" y="645687"/>
              <a:ext cx="914400" cy="914400"/>
            </a:xfrm>
            <a:prstGeom prst="rect">
              <a:avLst/>
            </a:prstGeom>
          </p:spPr>
        </p:pic>
      </p:grpSp>
      <p:grpSp>
        <p:nvGrpSpPr>
          <p:cNvPr id="9" name="Group 8"/>
          <p:cNvGrpSpPr/>
          <p:nvPr/>
        </p:nvGrpSpPr>
        <p:grpSpPr>
          <a:xfrm>
            <a:off x="1287162" y="1733550"/>
            <a:ext cx="6637638" cy="954746"/>
            <a:chOff x="1287162" y="1733550"/>
            <a:chExt cx="6637638" cy="954746"/>
          </a:xfrm>
        </p:grpSpPr>
        <p:grpSp>
          <p:nvGrpSpPr>
            <p:cNvPr id="12" name="Group 11"/>
            <p:cNvGrpSpPr/>
            <p:nvPr/>
          </p:nvGrpSpPr>
          <p:grpSpPr>
            <a:xfrm>
              <a:off x="2201562" y="1733550"/>
              <a:ext cx="5723238" cy="914400"/>
              <a:chOff x="2201562" y="440718"/>
              <a:chExt cx="5723238" cy="914400"/>
            </a:xfrm>
          </p:grpSpPr>
          <p:sp>
            <p:nvSpPr>
              <p:cNvPr id="10"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Carolyn </a:t>
                </a:r>
                <a:r>
                  <a:rPr lang="en-US" sz="3200" b="1" dirty="0" err="1" smtClean="0">
                    <a:solidFill>
                      <a:srgbClr val="D39D60"/>
                    </a:solidFill>
                    <a:latin typeface="Bookman Old Style" panose="02050604050505020204" pitchFamily="18" charset="0"/>
                  </a:rPr>
                  <a:t>Shope</a:t>
                </a:r>
                <a:endParaRPr lang="en-US" sz="3200" b="1" dirty="0">
                  <a:solidFill>
                    <a:srgbClr val="D39D60"/>
                  </a:solidFill>
                  <a:latin typeface="Bookman Old Style" panose="02050604050505020204" pitchFamily="18" charset="0"/>
                </a:endParaRPr>
              </a:p>
            </p:txBody>
          </p:sp>
          <p:sp>
            <p:nvSpPr>
              <p:cNvPr id="11"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Marketing</a:t>
                </a:r>
                <a:endParaRPr lang="en-US" sz="2400" b="1" dirty="0">
                  <a:solidFill>
                    <a:srgbClr val="D39D60"/>
                  </a:solidFill>
                  <a:latin typeface="Bookman Old Style" panose="02050604050505020204" pitchFamily="18" charset="0"/>
                </a:endParaRPr>
              </a:p>
            </p:txBody>
          </p:sp>
        </p:gr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162" y="1773896"/>
              <a:ext cx="914400" cy="914400"/>
            </a:xfrm>
            <a:prstGeom prst="rect">
              <a:avLst/>
            </a:prstGeom>
          </p:spPr>
        </p:pic>
      </p:grpSp>
      <p:grpSp>
        <p:nvGrpSpPr>
          <p:cNvPr id="23" name="Group 22"/>
          <p:cNvGrpSpPr/>
          <p:nvPr/>
        </p:nvGrpSpPr>
        <p:grpSpPr>
          <a:xfrm>
            <a:off x="1283445" y="2857500"/>
            <a:ext cx="6649593" cy="968375"/>
            <a:chOff x="1283445" y="2857500"/>
            <a:chExt cx="6649593" cy="968375"/>
          </a:xfrm>
        </p:grpSpPr>
        <p:grpSp>
          <p:nvGrpSpPr>
            <p:cNvPr id="13" name="Group 12"/>
            <p:cNvGrpSpPr/>
            <p:nvPr/>
          </p:nvGrpSpPr>
          <p:grpSpPr>
            <a:xfrm>
              <a:off x="2209800" y="2857500"/>
              <a:ext cx="5723238" cy="914400"/>
              <a:chOff x="2201562" y="440718"/>
              <a:chExt cx="5723238" cy="914400"/>
            </a:xfrm>
          </p:grpSpPr>
          <p:sp>
            <p:nvSpPr>
              <p:cNvPr id="14"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Catalina </a:t>
                </a:r>
                <a:r>
                  <a:rPr lang="en-US" sz="3200" b="1" dirty="0" err="1" smtClean="0">
                    <a:solidFill>
                      <a:srgbClr val="D39D60"/>
                    </a:solidFill>
                    <a:latin typeface="Bookman Old Style" panose="02050604050505020204" pitchFamily="18" charset="0"/>
                  </a:rPr>
                  <a:t>McChesney</a:t>
                </a:r>
                <a:endParaRPr lang="en-US" sz="3200" b="1" dirty="0">
                  <a:solidFill>
                    <a:srgbClr val="D39D60"/>
                  </a:solidFill>
                  <a:latin typeface="Bookman Old Style" panose="02050604050505020204" pitchFamily="18" charset="0"/>
                </a:endParaRPr>
              </a:p>
            </p:txBody>
          </p:sp>
          <p:sp>
            <p:nvSpPr>
              <p:cNvPr id="15"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Communications</a:t>
                </a:r>
                <a:endParaRPr lang="en-US" sz="2400" b="1" dirty="0">
                  <a:solidFill>
                    <a:srgbClr val="D39D60"/>
                  </a:solidFill>
                  <a:latin typeface="Bookman Old Style" panose="02050604050505020204" pitchFamily="18" charset="0"/>
                </a:endParaRPr>
              </a:p>
            </p:txBody>
          </p:sp>
        </p:gr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3445" y="2911475"/>
              <a:ext cx="914400" cy="914400"/>
            </a:xfrm>
            <a:prstGeom prst="rect">
              <a:avLst/>
            </a:prstGeom>
          </p:spPr>
        </p:pic>
      </p:grpSp>
      <p:grpSp>
        <p:nvGrpSpPr>
          <p:cNvPr id="24" name="Group 23"/>
          <p:cNvGrpSpPr/>
          <p:nvPr/>
        </p:nvGrpSpPr>
        <p:grpSpPr>
          <a:xfrm>
            <a:off x="1315040" y="3981450"/>
            <a:ext cx="6617998" cy="982004"/>
            <a:chOff x="1315040" y="3981450"/>
            <a:chExt cx="6617998" cy="982004"/>
          </a:xfrm>
        </p:grpSpPr>
        <p:grpSp>
          <p:nvGrpSpPr>
            <p:cNvPr id="16" name="Group 15"/>
            <p:cNvGrpSpPr/>
            <p:nvPr/>
          </p:nvGrpSpPr>
          <p:grpSpPr>
            <a:xfrm>
              <a:off x="2209800" y="3981450"/>
              <a:ext cx="5723238" cy="914400"/>
              <a:chOff x="2201562" y="440718"/>
              <a:chExt cx="5723238" cy="914400"/>
            </a:xfrm>
          </p:grpSpPr>
          <p:sp>
            <p:nvSpPr>
              <p:cNvPr id="17"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Annemarie Wolfe</a:t>
                </a:r>
                <a:endParaRPr lang="en-US" sz="3200" b="1" dirty="0">
                  <a:solidFill>
                    <a:srgbClr val="D39D60"/>
                  </a:solidFill>
                  <a:latin typeface="Bookman Old Style" panose="02050604050505020204" pitchFamily="18" charset="0"/>
                </a:endParaRPr>
              </a:p>
            </p:txBody>
          </p:sp>
          <p:sp>
            <p:nvSpPr>
              <p:cNvPr id="18"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T</a:t>
                </a:r>
                <a:r>
                  <a:rPr lang="en-US" sz="2000" b="1" dirty="0" smtClean="0">
                    <a:solidFill>
                      <a:srgbClr val="D39D60"/>
                    </a:solidFill>
                    <a:latin typeface="Bookman Old Style" panose="02050604050505020204" pitchFamily="18" charset="0"/>
                  </a:rPr>
                  <a:t>echnology &amp; </a:t>
                </a:r>
                <a:r>
                  <a:rPr lang="en-US" sz="2400" b="1" dirty="0" err="1" smtClean="0">
                    <a:solidFill>
                      <a:srgbClr val="D39D60"/>
                    </a:solidFill>
                    <a:latin typeface="Bookman Old Style" panose="02050604050505020204" pitchFamily="18" charset="0"/>
                  </a:rPr>
                  <a:t>eCommerce</a:t>
                </a:r>
                <a:endParaRPr lang="en-US" sz="2400" b="1" dirty="0">
                  <a:solidFill>
                    <a:srgbClr val="D39D60"/>
                  </a:solidFill>
                  <a:latin typeface="Bookman Old Style" panose="02050604050505020204" pitchFamily="18" charset="0"/>
                </a:endParaRPr>
              </a:p>
            </p:txBody>
          </p:sp>
        </p:gr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5040" y="4049054"/>
              <a:ext cx="914400" cy="914400"/>
            </a:xfrm>
            <a:prstGeom prst="rect">
              <a:avLst/>
            </a:prstGeom>
          </p:spPr>
        </p:pic>
      </p:grpSp>
      <p:grpSp>
        <p:nvGrpSpPr>
          <p:cNvPr id="25" name="Group 24"/>
          <p:cNvGrpSpPr/>
          <p:nvPr/>
        </p:nvGrpSpPr>
        <p:grpSpPr>
          <a:xfrm>
            <a:off x="1315040" y="5105400"/>
            <a:ext cx="6617998" cy="990600"/>
            <a:chOff x="1315040" y="5105400"/>
            <a:chExt cx="6617998" cy="990600"/>
          </a:xfrm>
        </p:grpSpPr>
        <p:grpSp>
          <p:nvGrpSpPr>
            <p:cNvPr id="19" name="Group 18"/>
            <p:cNvGrpSpPr/>
            <p:nvPr/>
          </p:nvGrpSpPr>
          <p:grpSpPr>
            <a:xfrm>
              <a:off x="2209800" y="5105400"/>
              <a:ext cx="5723238" cy="914400"/>
              <a:chOff x="2201562" y="440718"/>
              <a:chExt cx="5723238" cy="914400"/>
            </a:xfrm>
          </p:grpSpPr>
          <p:sp>
            <p:nvSpPr>
              <p:cNvPr id="20"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Anthony Aguilar</a:t>
                </a:r>
                <a:endParaRPr lang="en-US" sz="3200" b="1" dirty="0">
                  <a:solidFill>
                    <a:srgbClr val="D39D60"/>
                  </a:solidFill>
                  <a:latin typeface="Bookman Old Style" panose="02050604050505020204" pitchFamily="18" charset="0"/>
                </a:endParaRPr>
              </a:p>
            </p:txBody>
          </p:sp>
          <p:sp>
            <p:nvSpPr>
              <p:cNvPr id="21"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Special Projects</a:t>
                </a:r>
                <a:endParaRPr lang="en-US" sz="2400" b="1" dirty="0">
                  <a:solidFill>
                    <a:srgbClr val="D39D60"/>
                  </a:solidFill>
                  <a:latin typeface="Bookman Old Style" panose="02050604050505020204" pitchFamily="18" charset="0"/>
                </a:endParaRPr>
              </a:p>
            </p:txBody>
          </p:sp>
        </p:gr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5040" y="5181600"/>
              <a:ext cx="914400" cy="914400"/>
            </a:xfrm>
            <a:prstGeom prst="rect">
              <a:avLst/>
            </a:prstGeom>
          </p:spPr>
        </p:pic>
      </p:grpSp>
      <p:grpSp>
        <p:nvGrpSpPr>
          <p:cNvPr id="27" name="Group 26"/>
          <p:cNvGrpSpPr/>
          <p:nvPr/>
        </p:nvGrpSpPr>
        <p:grpSpPr>
          <a:xfrm>
            <a:off x="1371600" y="609600"/>
            <a:ext cx="6557504" cy="947487"/>
            <a:chOff x="1363579" y="609600"/>
            <a:chExt cx="6557504" cy="947487"/>
          </a:xfrm>
        </p:grpSpPr>
        <p:grpSp>
          <p:nvGrpSpPr>
            <p:cNvPr id="30" name="Group 29"/>
            <p:cNvGrpSpPr/>
            <p:nvPr/>
          </p:nvGrpSpPr>
          <p:grpSpPr>
            <a:xfrm>
              <a:off x="2197845" y="609600"/>
              <a:ext cx="5723238" cy="914400"/>
              <a:chOff x="2201562" y="440718"/>
              <a:chExt cx="5723238" cy="914400"/>
            </a:xfrm>
          </p:grpSpPr>
          <p:sp>
            <p:nvSpPr>
              <p:cNvPr id="32" name="Rectangle 4"/>
              <p:cNvSpPr>
                <a:spLocks noChangeArrowheads="1"/>
              </p:cNvSpPr>
              <p:nvPr/>
            </p:nvSpPr>
            <p:spPr bwMode="auto">
              <a:xfrm>
                <a:off x="2201562" y="440718"/>
                <a:ext cx="5723238" cy="691066"/>
              </a:xfrm>
              <a:prstGeom prst="rect">
                <a:avLst/>
              </a:prstGeom>
              <a:noFill/>
              <a:ln w="9525">
                <a:noFill/>
                <a:miter lim="800000"/>
                <a:headEnd/>
                <a:tailEnd/>
              </a:ln>
              <a:effectLst/>
            </p:spPr>
            <p:txBody>
              <a:bodyPr wrap="square" anchor="ctr">
                <a:noAutofit/>
              </a:bodyPr>
              <a:lstStyle/>
              <a:p>
                <a:r>
                  <a:rPr lang="en-US" sz="3200" b="1" dirty="0" smtClean="0">
                    <a:solidFill>
                      <a:srgbClr val="D39D60"/>
                    </a:solidFill>
                    <a:latin typeface="Bookman Old Style" panose="02050604050505020204" pitchFamily="18" charset="0"/>
                  </a:rPr>
                  <a:t>Leila Castellanos</a:t>
                </a:r>
                <a:endParaRPr lang="en-US" sz="3200" b="1" dirty="0">
                  <a:solidFill>
                    <a:srgbClr val="D39D60"/>
                  </a:solidFill>
                  <a:latin typeface="Bookman Old Style" panose="02050604050505020204" pitchFamily="18" charset="0"/>
                </a:endParaRPr>
              </a:p>
            </p:txBody>
          </p:sp>
          <p:sp>
            <p:nvSpPr>
              <p:cNvPr id="33" name="Rectangle 4"/>
              <p:cNvSpPr>
                <a:spLocks noChangeArrowheads="1"/>
              </p:cNvSpPr>
              <p:nvPr/>
            </p:nvSpPr>
            <p:spPr bwMode="auto">
              <a:xfrm>
                <a:off x="2514600" y="867194"/>
                <a:ext cx="5410200" cy="487924"/>
              </a:xfrm>
              <a:prstGeom prst="rect">
                <a:avLst/>
              </a:prstGeom>
              <a:noFill/>
              <a:ln w="9525">
                <a:noFill/>
                <a:miter lim="800000"/>
                <a:headEnd/>
                <a:tailEnd/>
              </a:ln>
              <a:effectLst/>
            </p:spPr>
            <p:txBody>
              <a:bodyPr wrap="square" anchor="ctr">
                <a:noAutofit/>
              </a:bodyPr>
              <a:lstStyle/>
              <a:p>
                <a:r>
                  <a:rPr lang="en-US" sz="2400" b="1" dirty="0" smtClean="0">
                    <a:solidFill>
                      <a:srgbClr val="D39D60"/>
                    </a:solidFill>
                    <a:latin typeface="Bookman Old Style" panose="02050604050505020204" pitchFamily="18" charset="0"/>
                  </a:rPr>
                  <a:t>as VP of Membership</a:t>
                </a:r>
                <a:endParaRPr lang="en-US" sz="2400" b="1" dirty="0">
                  <a:solidFill>
                    <a:srgbClr val="D39D60"/>
                  </a:solidFill>
                  <a:latin typeface="Bookman Old Style" panose="02050604050505020204" pitchFamily="18" charset="0"/>
                </a:endParaRPr>
              </a:p>
            </p:txBody>
          </p:sp>
        </p:grpSp>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3579" y="642687"/>
              <a:ext cx="770021" cy="914400"/>
            </a:xfrm>
            <a:prstGeom prst="rect">
              <a:avLst/>
            </a:prstGeom>
          </p:spPr>
        </p:pic>
      </p:grpSp>
    </p:spTree>
    <p:extLst>
      <p:ext uri="{BB962C8B-B14F-4D97-AF65-F5344CB8AC3E}">
        <p14:creationId xmlns:p14="http://schemas.microsoft.com/office/powerpoint/2010/main" val="2203991392"/>
      </p:ext>
    </p:extLst>
  </p:cSld>
  <p:clrMapOvr>
    <a:masterClrMapping/>
  </p:clrMapOvr>
  <p:transition spd="slow" advClick="0" advTm="37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childTnLst>
                                </p:cTn>
                              </p:par>
                              <p:par>
                                <p:cTn id="24" presetID="10" presetClass="exit" presetSubtype="0" fill="hold" nodeType="withEffect">
                                  <p:stCondLst>
                                    <p:cond delay="0"/>
                                  </p:stCondLst>
                                  <p:childTnLst>
                                    <p:animEffect transition="out" filter="fade">
                                      <p:cBhvr>
                                        <p:cTn id="25" dur="1000"/>
                                        <p:tgtEl>
                                          <p:spTgt spid="8"/>
                                        </p:tgtEl>
                                      </p:cBhvr>
                                    </p:animEffect>
                                    <p:set>
                                      <p:cBhvr>
                                        <p:cTn id="26" dur="1" fill="hold">
                                          <p:stCondLst>
                                            <p:cond delay="999"/>
                                          </p:stCondLst>
                                        </p:cTn>
                                        <p:tgtEl>
                                          <p:spTgt spid="8"/>
                                        </p:tgtEl>
                                        <p:attrNameLst>
                                          <p:attrName>style.visibility</p:attrName>
                                        </p:attrNameLst>
                                      </p:cBhvr>
                                      <p:to>
                                        <p:strVal val="hidden"/>
                                      </p:to>
                                    </p:set>
                                  </p:childTnLst>
                                </p:cTn>
                              </p:par>
                            </p:childTnLst>
                          </p:cTn>
                        </p:par>
                        <p:par>
                          <p:cTn id="27" fill="hold">
                            <p:stCondLst>
                              <p:cond delay="5000"/>
                            </p:stCondLst>
                            <p:childTnLst>
                              <p:par>
                                <p:cTn id="28" presetID="10" presetClass="entr" presetSubtype="0"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spTree>
    <p:extLst>
      <p:ext uri="{BB962C8B-B14F-4D97-AF65-F5344CB8AC3E}">
        <p14:creationId xmlns:p14="http://schemas.microsoft.com/office/powerpoint/2010/main" val="1398824308"/>
      </p:ext>
    </p:extLst>
  </p:cSld>
  <p:clrMapOvr>
    <a:masterClrMapping/>
  </p:clrMapOvr>
  <mc:AlternateContent xmlns:mc="http://schemas.openxmlformats.org/markup-compatibility/2006" xmlns:p14="http://schemas.microsoft.com/office/powerpoint/2010/main">
    <mc:Choice Requires="p14">
      <p:transition p14:dur="10" advClick="0" advTm="147000">
        <p:fade/>
      </p:transition>
    </mc:Choice>
    <mc:Fallback xmlns="">
      <p:transition advClick="0" advTm="147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255235" y="1228078"/>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24" name="Picture 23"/>
          <p:cNvPicPr>
            <a:picLocks noChangeAspect="1"/>
          </p:cNvPicPr>
          <p:nvPr/>
        </p:nvPicPr>
        <p:blipFill rotWithShape="1">
          <a:blip r:embed="rId4"/>
          <a:srcRect l="13957" t="23776" r="18298" b="51226"/>
          <a:stretch/>
        </p:blipFill>
        <p:spPr>
          <a:xfrm>
            <a:off x="2133600" y="1219200"/>
            <a:ext cx="6573612" cy="1498170"/>
          </a:xfrm>
          <a:prstGeom prst="rect">
            <a:avLst/>
          </a:prstGeom>
        </p:spPr>
      </p:pic>
      <p:pic>
        <p:nvPicPr>
          <p:cNvPr id="25" name="Picture 24"/>
          <p:cNvPicPr>
            <a:picLocks noChangeAspect="1"/>
          </p:cNvPicPr>
          <p:nvPr/>
        </p:nvPicPr>
        <p:blipFill rotWithShape="1">
          <a:blip r:embed="rId5"/>
          <a:srcRect l="15149" t="36739" r="16536" b="31951"/>
          <a:stretch/>
        </p:blipFill>
        <p:spPr>
          <a:xfrm>
            <a:off x="2209800" y="2743200"/>
            <a:ext cx="6745843" cy="1909537"/>
          </a:xfrm>
          <a:prstGeom prst="rect">
            <a:avLst/>
          </a:prstGeom>
        </p:spPr>
      </p:pic>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5067" y="4631316"/>
            <a:ext cx="955222" cy="914400"/>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0906" y="4631316"/>
            <a:ext cx="874294" cy="914400"/>
          </a:xfrm>
          <a:prstGeom prst="rect">
            <a:avLst/>
          </a:prstGeom>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97356" y="4631316"/>
            <a:ext cx="946484" cy="914400"/>
          </a:xfrm>
          <a:prstGeom prst="rect">
            <a:avLst/>
          </a:prstGeom>
        </p:spPr>
      </p:pic>
      <p:pic>
        <p:nvPicPr>
          <p:cNvPr id="29" name="Picture 2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03497" y="5524500"/>
            <a:ext cx="930303" cy="914400"/>
          </a:xfrm>
          <a:prstGeom prst="rect">
            <a:avLst/>
          </a:prstGeom>
        </p:spPr>
      </p:pic>
      <p:pic>
        <p:nvPicPr>
          <p:cNvPr id="30" name="Picture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88313" y="5524500"/>
            <a:ext cx="990600" cy="914400"/>
          </a:xfrm>
          <a:prstGeom prst="rect">
            <a:avLst/>
          </a:prstGeom>
        </p:spPr>
      </p:pic>
      <p:pic>
        <p:nvPicPr>
          <p:cNvPr id="31" name="Picture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33426" y="5524500"/>
            <a:ext cx="898358" cy="914400"/>
          </a:xfrm>
          <a:prstGeom prst="rect">
            <a:avLst/>
          </a:prstGeom>
        </p:spPr>
      </p:pic>
      <p:pic>
        <p:nvPicPr>
          <p:cNvPr id="32" name="Picture 3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86297" y="5524500"/>
            <a:ext cx="867103" cy="914400"/>
          </a:xfrm>
          <a:prstGeom prst="rect">
            <a:avLst/>
          </a:prstGeom>
        </p:spPr>
      </p:pic>
      <p:pic>
        <p:nvPicPr>
          <p:cNvPr id="33" name="Picture 3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94186" y="4631316"/>
            <a:ext cx="953814" cy="914400"/>
          </a:xfrm>
          <a:prstGeom prst="rect">
            <a:avLst/>
          </a:prstGeom>
        </p:spPr>
      </p:pic>
    </p:spTree>
    <p:extLst>
      <p:ext uri="{BB962C8B-B14F-4D97-AF65-F5344CB8AC3E}">
        <p14:creationId xmlns:p14="http://schemas.microsoft.com/office/powerpoint/2010/main" val="2716225776"/>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2000"/>
                                        <p:tgtEl>
                                          <p:spTgt spid="2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000"/>
                                        <p:tgtEl>
                                          <p:spTgt spid="2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000"/>
                                        <p:tgtEl>
                                          <p:spTgt spid="33"/>
                                        </p:tgtEl>
                                      </p:cBhvr>
                                    </p:animEffect>
                                  </p:childTnLst>
                                </p:cTn>
                              </p:par>
                              <p:par>
                                <p:cTn id="20" presetID="10"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2000"/>
                                        <p:tgtEl>
                                          <p:spTgt spid="26"/>
                                        </p:tgtEl>
                                      </p:cBhvr>
                                    </p:animEffect>
                                  </p:childTnLst>
                                </p:cTn>
                              </p:par>
                              <p:par>
                                <p:cTn id="23" presetID="10"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2000"/>
                                        <p:tgtEl>
                                          <p:spTgt spid="28"/>
                                        </p:tgtEl>
                                      </p:cBhvr>
                                    </p:animEffec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2000"/>
                                        <p:tgtEl>
                                          <p:spTgt spid="27"/>
                                        </p:tgtEl>
                                      </p:cBhvr>
                                    </p:animEffect>
                                  </p:childTnLst>
                                </p:cTn>
                              </p:par>
                              <p:par>
                                <p:cTn id="29" presetID="10"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2000"/>
                                        <p:tgtEl>
                                          <p:spTgt spid="29"/>
                                        </p:tgtEl>
                                      </p:cBhvr>
                                    </p:animEffect>
                                  </p:childTnLst>
                                </p:cTn>
                              </p:par>
                              <p:par>
                                <p:cTn id="32" presetID="10"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20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000"/>
                                        <p:tgtEl>
                                          <p:spTgt spid="31"/>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auto">
          <a:xfrm>
            <a:off x="255235" y="2133600"/>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14566" t="20426" r="17844" b="52351"/>
          <a:stretch/>
        </p:blipFill>
        <p:spPr>
          <a:xfrm>
            <a:off x="2023886" y="1676400"/>
            <a:ext cx="6739114" cy="1676400"/>
          </a:xfrm>
          <a:prstGeom prst="rect">
            <a:avLst/>
          </a:prstGeom>
        </p:spPr>
      </p:pic>
      <p:pic>
        <p:nvPicPr>
          <p:cNvPr id="24" name="Picture 23"/>
          <p:cNvPicPr>
            <a:picLocks noChangeAspect="1"/>
          </p:cNvPicPr>
          <p:nvPr/>
        </p:nvPicPr>
        <p:blipFill rotWithShape="1">
          <a:blip r:embed="rId4"/>
          <a:srcRect l="14566" t="50124" r="17844" b="19882"/>
          <a:stretch/>
        </p:blipFill>
        <p:spPr>
          <a:xfrm>
            <a:off x="2057400" y="3657600"/>
            <a:ext cx="6739114" cy="1847122"/>
          </a:xfrm>
          <a:prstGeom prst="rect">
            <a:avLst/>
          </a:prstGeom>
        </p:spPr>
      </p:pic>
    </p:spTree>
    <p:extLst>
      <p:ext uri="{BB962C8B-B14F-4D97-AF65-F5344CB8AC3E}">
        <p14:creationId xmlns:p14="http://schemas.microsoft.com/office/powerpoint/2010/main" val="1792684076"/>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bwMode="auto">
          <a:xfrm>
            <a:off x="255235" y="2989556"/>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34" name="Group 33"/>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15146" t="15984" r="62612" b="62152"/>
          <a:stretch/>
        </p:blipFill>
        <p:spPr>
          <a:xfrm>
            <a:off x="1704200" y="1468579"/>
            <a:ext cx="1848364" cy="1122221"/>
          </a:xfrm>
          <a:prstGeom prst="rect">
            <a:avLst/>
          </a:prstGeom>
        </p:spPr>
      </p:pic>
      <p:pic>
        <p:nvPicPr>
          <p:cNvPr id="23" name="Picture 22"/>
          <p:cNvPicPr>
            <a:picLocks noChangeAspect="1"/>
          </p:cNvPicPr>
          <p:nvPr/>
        </p:nvPicPr>
        <p:blipFill rotWithShape="1">
          <a:blip r:embed="rId5"/>
          <a:srcRect l="15654" t="26237" r="62154" b="49809"/>
          <a:stretch/>
        </p:blipFill>
        <p:spPr>
          <a:xfrm>
            <a:off x="2362200" y="4047514"/>
            <a:ext cx="2057400" cy="1371600"/>
          </a:xfrm>
          <a:prstGeom prst="rect">
            <a:avLst/>
          </a:prstGeom>
        </p:spPr>
      </p:pic>
      <p:pic>
        <p:nvPicPr>
          <p:cNvPr id="24" name="Picture 23"/>
          <p:cNvPicPr>
            <a:picLocks noChangeAspect="1"/>
          </p:cNvPicPr>
          <p:nvPr/>
        </p:nvPicPr>
        <p:blipFill rotWithShape="1">
          <a:blip r:embed="rId4"/>
          <a:srcRect l="37388" t="15984" r="40370" b="58293"/>
          <a:stretch/>
        </p:blipFill>
        <p:spPr>
          <a:xfrm>
            <a:off x="3517554" y="1371600"/>
            <a:ext cx="1920240" cy="1371600"/>
          </a:xfrm>
          <a:prstGeom prst="rect">
            <a:avLst/>
          </a:prstGeom>
        </p:spPr>
      </p:pic>
      <p:pic>
        <p:nvPicPr>
          <p:cNvPr id="25" name="Picture 24"/>
          <p:cNvPicPr>
            <a:picLocks noChangeAspect="1"/>
          </p:cNvPicPr>
          <p:nvPr/>
        </p:nvPicPr>
        <p:blipFill rotWithShape="1">
          <a:blip r:embed="rId4"/>
          <a:srcRect l="58836" t="17270" r="17333" b="54436"/>
          <a:stretch/>
        </p:blipFill>
        <p:spPr>
          <a:xfrm>
            <a:off x="5334000" y="1489209"/>
            <a:ext cx="1996440" cy="1464057"/>
          </a:xfrm>
          <a:prstGeom prst="rect">
            <a:avLst/>
          </a:prstGeom>
        </p:spPr>
      </p:pic>
      <p:pic>
        <p:nvPicPr>
          <p:cNvPr id="26" name="Picture 25"/>
          <p:cNvPicPr>
            <a:picLocks noChangeAspect="1"/>
          </p:cNvPicPr>
          <p:nvPr/>
        </p:nvPicPr>
        <p:blipFill rotWithShape="1">
          <a:blip r:embed="rId4"/>
          <a:srcRect l="15583" t="54568" r="62820" b="19180"/>
          <a:stretch/>
        </p:blipFill>
        <p:spPr>
          <a:xfrm>
            <a:off x="7214286" y="1323298"/>
            <a:ext cx="1905000" cy="1430198"/>
          </a:xfrm>
          <a:prstGeom prst="rect">
            <a:avLst/>
          </a:prstGeom>
        </p:spPr>
      </p:pic>
      <p:pic>
        <p:nvPicPr>
          <p:cNvPr id="27" name="Picture 26"/>
          <p:cNvPicPr>
            <a:picLocks noChangeAspect="1"/>
          </p:cNvPicPr>
          <p:nvPr/>
        </p:nvPicPr>
        <p:blipFill rotWithShape="1">
          <a:blip r:embed="rId5"/>
          <a:srcRect l="37846" t="26237" r="41606" b="55132"/>
          <a:stretch/>
        </p:blipFill>
        <p:spPr>
          <a:xfrm>
            <a:off x="4369146" y="4031038"/>
            <a:ext cx="1905000" cy="1066800"/>
          </a:xfrm>
          <a:prstGeom prst="rect">
            <a:avLst/>
          </a:prstGeom>
        </p:spPr>
      </p:pic>
      <p:pic>
        <p:nvPicPr>
          <p:cNvPr id="28" name="Picture 27"/>
          <p:cNvPicPr>
            <a:picLocks noChangeAspect="1"/>
          </p:cNvPicPr>
          <p:nvPr/>
        </p:nvPicPr>
        <p:blipFill rotWithShape="1">
          <a:blip r:embed="rId5"/>
          <a:srcRect l="59215" t="27567" r="19415" b="56463"/>
          <a:stretch/>
        </p:blipFill>
        <p:spPr>
          <a:xfrm>
            <a:off x="6350346" y="4114800"/>
            <a:ext cx="1981200" cy="914400"/>
          </a:xfrm>
          <a:prstGeom prst="rect">
            <a:avLst/>
          </a:prstGeom>
        </p:spPr>
      </p:pic>
      <p:pic>
        <p:nvPicPr>
          <p:cNvPr id="29" name="Picture 28"/>
          <p:cNvPicPr>
            <a:picLocks noChangeAspect="1"/>
          </p:cNvPicPr>
          <p:nvPr/>
        </p:nvPicPr>
        <p:blipFill rotWithShape="1">
          <a:blip r:embed="rId5"/>
          <a:srcRect l="16011" t="60948" r="65086" b="21752"/>
          <a:stretch/>
        </p:blipFill>
        <p:spPr>
          <a:xfrm>
            <a:off x="3302346" y="5410200"/>
            <a:ext cx="1752600" cy="990600"/>
          </a:xfrm>
          <a:prstGeom prst="rect">
            <a:avLst/>
          </a:prstGeom>
        </p:spPr>
      </p:pic>
      <p:pic>
        <p:nvPicPr>
          <p:cNvPr id="30" name="Picture 29"/>
          <p:cNvPicPr>
            <a:picLocks noChangeAspect="1"/>
          </p:cNvPicPr>
          <p:nvPr/>
        </p:nvPicPr>
        <p:blipFill rotWithShape="1">
          <a:blip r:embed="rId5"/>
          <a:srcRect l="36290" t="60127" r="40696" b="21242"/>
          <a:stretch/>
        </p:blipFill>
        <p:spPr>
          <a:xfrm>
            <a:off x="5131146" y="5333999"/>
            <a:ext cx="2133600" cy="1066801"/>
          </a:xfrm>
          <a:prstGeom prst="rect">
            <a:avLst/>
          </a:prstGeom>
        </p:spPr>
      </p:pic>
      <p:grpSp>
        <p:nvGrpSpPr>
          <p:cNvPr id="36" name="Group 35"/>
          <p:cNvGrpSpPr/>
          <p:nvPr/>
        </p:nvGrpSpPr>
        <p:grpSpPr>
          <a:xfrm>
            <a:off x="2018267" y="3048000"/>
            <a:ext cx="3163333" cy="609600"/>
            <a:chOff x="2170666" y="2977690"/>
            <a:chExt cx="3163333" cy="609600"/>
          </a:xfrm>
        </p:grpSpPr>
        <p:sp>
          <p:nvSpPr>
            <p:cNvPr id="33" name="Rectangle 32"/>
            <p:cNvSpPr/>
            <p:nvPr/>
          </p:nvSpPr>
          <p:spPr bwMode="auto">
            <a:xfrm>
              <a:off x="2170666" y="2977690"/>
              <a:ext cx="3163333"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sp>
          <p:nvSpPr>
            <p:cNvPr id="31" name="Rectangle 30"/>
            <p:cNvSpPr/>
            <p:nvPr/>
          </p:nvSpPr>
          <p:spPr>
            <a:xfrm>
              <a:off x="2279013" y="3082435"/>
              <a:ext cx="2946639" cy="400110"/>
            </a:xfrm>
            <a:prstGeom prst="rect">
              <a:avLst/>
            </a:prstGeom>
            <a:noFill/>
          </p:spPr>
          <p:txBody>
            <a:bodyPr wrap="none" lIns="91440" tIns="45720" rIns="91440" bIns="45720">
              <a:spAutoFit/>
            </a:bodyPr>
            <a:lstStyle/>
            <a:p>
              <a:pPr algn="ctr"/>
              <a:r>
                <a:rPr lang="en-US" sz="2000" b="0" cap="none" spc="0" dirty="0" smtClean="0">
                  <a:ln w="0">
                    <a:solidFill>
                      <a:schemeClr val="bg1"/>
                    </a:solidFill>
                  </a:ln>
                  <a:solidFill>
                    <a:schemeClr val="bg1"/>
                  </a:solidFill>
                  <a:effectLst>
                    <a:outerShdw blurRad="38100" dist="19050" dir="2700000" algn="tl" rotWithShape="0">
                      <a:schemeClr val="dk1">
                        <a:alpha val="40000"/>
                      </a:schemeClr>
                    </a:outerShdw>
                  </a:effectLst>
                </a:rPr>
                <a:t>Pulse of the Profession</a:t>
              </a:r>
              <a:r>
                <a:rPr lang="en-US" sz="2000" b="0" cap="none" spc="0" baseline="30000" dirty="0" smtClean="0">
                  <a:ln w="0">
                    <a:solidFill>
                      <a:schemeClr val="bg1"/>
                    </a:solidFill>
                  </a:ln>
                  <a:solidFill>
                    <a:schemeClr val="bg1"/>
                  </a:solidFill>
                  <a:effectLst>
                    <a:outerShdw blurRad="38100" dist="19050" dir="2700000" algn="tl" rotWithShape="0">
                      <a:schemeClr val="dk1">
                        <a:alpha val="40000"/>
                      </a:schemeClr>
                    </a:outerShdw>
                  </a:effectLst>
                </a:rPr>
                <a:t>®</a:t>
              </a:r>
              <a:endParaRPr lang="en-US" sz="2000" b="0" cap="none" spc="0" baseline="30000" dirty="0">
                <a:ln w="0">
                  <a:solidFill>
                    <a:schemeClr val="bg1"/>
                  </a:solidFill>
                </a:ln>
                <a:solidFill>
                  <a:schemeClr val="bg1"/>
                </a:solidFill>
                <a:effectLst>
                  <a:outerShdw blurRad="38100" dist="19050" dir="2700000" algn="tl" rotWithShape="0">
                    <a:schemeClr val="dk1">
                      <a:alpha val="40000"/>
                    </a:schemeClr>
                  </a:outerShdw>
                </a:effectLst>
              </a:endParaRPr>
            </a:p>
          </p:txBody>
        </p:sp>
      </p:grpSp>
      <p:grpSp>
        <p:nvGrpSpPr>
          <p:cNvPr id="37" name="Group 36"/>
          <p:cNvGrpSpPr/>
          <p:nvPr/>
        </p:nvGrpSpPr>
        <p:grpSpPr>
          <a:xfrm>
            <a:off x="5555613" y="3048000"/>
            <a:ext cx="3163333" cy="609600"/>
            <a:chOff x="5555613" y="2989657"/>
            <a:chExt cx="3163333" cy="609600"/>
          </a:xfrm>
        </p:grpSpPr>
        <p:sp>
          <p:nvSpPr>
            <p:cNvPr id="35" name="Rectangle 34"/>
            <p:cNvSpPr/>
            <p:nvPr/>
          </p:nvSpPr>
          <p:spPr bwMode="auto">
            <a:xfrm>
              <a:off x="5555613" y="2989657"/>
              <a:ext cx="3163333"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sp>
          <p:nvSpPr>
            <p:cNvPr id="32" name="Rectangle 31"/>
            <p:cNvSpPr/>
            <p:nvPr/>
          </p:nvSpPr>
          <p:spPr>
            <a:xfrm>
              <a:off x="5904410" y="3094402"/>
              <a:ext cx="2465739" cy="400110"/>
            </a:xfrm>
            <a:prstGeom prst="rect">
              <a:avLst/>
            </a:prstGeom>
            <a:noFill/>
          </p:spPr>
          <p:txBody>
            <a:bodyPr wrap="none" lIns="91440" tIns="45720" rIns="91440" bIns="45720">
              <a:spAutoFit/>
            </a:bodyPr>
            <a:lstStyle/>
            <a:p>
              <a:pPr algn="ctr"/>
              <a:r>
                <a:rPr lang="en-US" sz="2000" b="0" cap="none" spc="0" dirty="0" smtClean="0">
                  <a:ln w="0">
                    <a:solidFill>
                      <a:schemeClr val="bg1"/>
                    </a:solidFill>
                  </a:ln>
                  <a:solidFill>
                    <a:schemeClr val="bg1"/>
                  </a:solidFill>
                  <a:effectLst>
                    <a:outerShdw blurRad="38100" dist="19050" dir="2700000" algn="tl" rotWithShape="0">
                      <a:schemeClr val="dk1">
                        <a:alpha val="40000"/>
                      </a:schemeClr>
                    </a:outerShdw>
                  </a:effectLst>
                </a:rPr>
                <a:t>Thought Leadership</a:t>
              </a:r>
              <a:endParaRPr lang="en-US" sz="2000" b="0" cap="none" spc="0" baseline="30000" dirty="0">
                <a:ln w="0">
                  <a:solidFill>
                    <a:schemeClr val="bg1"/>
                  </a:solidFill>
                </a:ln>
                <a:solidFill>
                  <a:schemeClr val="bg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086624775"/>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par>
                                <p:cTn id="12" presetID="10"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2000"/>
                                        <p:tgtEl>
                                          <p:spTgt spid="24"/>
                                        </p:tgtEl>
                                      </p:cBhvr>
                                    </p:animEffect>
                                  </p:childTnLst>
                                </p:cTn>
                              </p:par>
                              <p:par>
                                <p:cTn id="15" presetID="10"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2000"/>
                                        <p:tgtEl>
                                          <p:spTgt spid="25"/>
                                        </p:tgtEl>
                                      </p:cBhvr>
                                    </p:animEffect>
                                  </p:childTnLst>
                                </p:cTn>
                              </p:par>
                              <p:par>
                                <p:cTn id="18" presetID="10" presetClass="entr" presetSubtype="0"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000"/>
                                        <p:tgtEl>
                                          <p:spTgt spid="26"/>
                                        </p:tgtEl>
                                      </p:cBhvr>
                                    </p:animEffect>
                                  </p:childTnLst>
                                </p:cTn>
                              </p:par>
                            </p:childTnLst>
                          </p:cTn>
                        </p:par>
                        <p:par>
                          <p:cTn id="21" fill="hold">
                            <p:stCondLst>
                              <p:cond delay="4000"/>
                            </p:stCondLst>
                            <p:childTnLst>
                              <p:par>
                                <p:cTn id="22" presetID="10"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2000"/>
                                        <p:tgtEl>
                                          <p:spTgt spid="36"/>
                                        </p:tgtEl>
                                      </p:cBhvr>
                                    </p:animEffect>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2000"/>
                                        <p:tgtEl>
                                          <p:spTgt spid="37"/>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20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2000"/>
                                        <p:tgtEl>
                                          <p:spTgt spid="28"/>
                                        </p:tgtEl>
                                      </p:cBhvr>
                                    </p:animEffect>
                                  </p:childTnLst>
                                </p:cTn>
                              </p:par>
                            </p:childTnLst>
                          </p:cTn>
                        </p:par>
                        <p:par>
                          <p:cTn id="38" fill="hold">
                            <p:stCondLst>
                              <p:cond delay="8000"/>
                            </p:stCondLst>
                            <p:childTnLst>
                              <p:par>
                                <p:cTn id="39" presetID="10"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20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bwMode="auto">
          <a:xfrm>
            <a:off x="255235" y="3877322"/>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2250" y="4441050"/>
            <a:ext cx="1959750" cy="1959750"/>
          </a:xfrm>
          <a:prstGeom prst="rect">
            <a:avLst/>
          </a:prstGeom>
        </p:spPr>
      </p:pic>
      <p:pic>
        <p:nvPicPr>
          <p:cNvPr id="3074" name="Picture 2" descr="https://static-s.aa-cdn.net/img/gp/20600004274231/3YdDWLLReeuvG2-3R-HgarLeuxFgNtaTTcN0q58p70QmTIKdQcUoY71O5IA5PeBXXln-=w300?v=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6655" y="1082283"/>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tatic-s.aa-cdn.net/img/gp/20600004821367/bIGKYyYzdof-FbOHp0R8F_S2s6o7-L_GsRuq7M9fP32jjgpGcy05yQs_vW4SvnCydw=w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9681" y="431096"/>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PMI 2015 LIM Asia Pacific logo"/>
          <p:cNvPicPr>
            <a:picLocks noChangeAspect="1" noChangeArrowheads="1"/>
          </p:cNvPicPr>
          <p:nvPr/>
        </p:nvPicPr>
        <p:blipFill rotWithShape="1">
          <a:blip r:embed="rId7">
            <a:extLst>
              <a:ext uri="{28A0092B-C50C-407E-A947-70E740481C1C}">
                <a14:useLocalDpi xmlns:a14="http://schemas.microsoft.com/office/drawing/2010/main" val="0"/>
              </a:ext>
            </a:extLst>
          </a:blip>
          <a:srcRect t="17385"/>
          <a:stretch/>
        </p:blipFill>
        <p:spPr bwMode="auto">
          <a:xfrm>
            <a:off x="2209776" y="1299070"/>
            <a:ext cx="1828800" cy="181756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lh3.googleusercontent.com/-1HxuhJKQWrc/ViAACe6hbuI/AAAAAAAAJUQ/WR9mcITpsTk/w500-h250/DevelopYourself_SanDiego_Banner_500x250_v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22901" y="5781158"/>
            <a:ext cx="1828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pmi.org/~/media/Images/Congress/GCNA2015/GCNA-2015-Disney.ashx"/>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9681" y="1846482"/>
            <a:ext cx="1828800" cy="121745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pbs.twimg.com/media/CJfcbdUWwAEjLE4.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41650" y="5752531"/>
            <a:ext cx="1828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s://pbs.twimg.com/media/CTN8uGjUAAAtk7O.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58000" y="4648200"/>
            <a:ext cx="1828800" cy="91440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learning.pmi.org/images/DevelopYourself_Nashville_Banner_500.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76800" y="4572000"/>
            <a:ext cx="1828800" cy="99121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www.associationhq.com/pmi/e-link/images/pmiEL133-19.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29248" y="3293421"/>
            <a:ext cx="2692466" cy="825691"/>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http://pmispacecoast.org/images/news/MegaSeminarsWorld2.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18045" y="3304287"/>
            <a:ext cx="3806825" cy="1170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299457"/>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par>
                                <p:cTn id="8" presetID="10" presetClass="entr" presetSubtype="0" fill="hold" nodeType="withEffect">
                                  <p:stCondLst>
                                    <p:cond delay="1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3078"/>
                                        </p:tgtEl>
                                        <p:attrNameLst>
                                          <p:attrName>style.visibility</p:attrName>
                                        </p:attrNameLst>
                                      </p:cBhvr>
                                      <p:to>
                                        <p:strVal val="visible"/>
                                      </p:to>
                                    </p:set>
                                    <p:animEffect transition="in" filter="fade">
                                      <p:cBhvr>
                                        <p:cTn id="14" dur="1000"/>
                                        <p:tgtEl>
                                          <p:spTgt spid="3078"/>
                                        </p:tgtEl>
                                      </p:cBhvr>
                                    </p:animEffect>
                                  </p:childTnLst>
                                </p:cTn>
                              </p:par>
                              <p:par>
                                <p:cTn id="15" presetID="10" presetClass="entr" presetSubtype="0" fill="hold" nodeType="withEffect">
                                  <p:stCondLst>
                                    <p:cond delay="50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childTnLst>
                                </p:cTn>
                              </p:par>
                              <p:par>
                                <p:cTn id="18" presetID="10" presetClass="entr" presetSubtype="0" fill="hold" nodeType="withEffect">
                                  <p:stCondLst>
                                    <p:cond delay="1000"/>
                                  </p:stCondLst>
                                  <p:childTnLst>
                                    <p:set>
                                      <p:cBhvr>
                                        <p:cTn id="19" dur="1" fill="hold">
                                          <p:stCondLst>
                                            <p:cond delay="0"/>
                                          </p:stCondLst>
                                        </p:cTn>
                                        <p:tgtEl>
                                          <p:spTgt spid="3076"/>
                                        </p:tgtEl>
                                        <p:attrNameLst>
                                          <p:attrName>style.visibility</p:attrName>
                                        </p:attrNameLst>
                                      </p:cBhvr>
                                      <p:to>
                                        <p:strVal val="visible"/>
                                      </p:to>
                                    </p:set>
                                    <p:animEffect transition="in" filter="fade">
                                      <p:cBhvr>
                                        <p:cTn id="20" dur="1000"/>
                                        <p:tgtEl>
                                          <p:spTgt spid="3076"/>
                                        </p:tgtEl>
                                      </p:cBhvr>
                                    </p:animEffect>
                                  </p:childTnLst>
                                </p:cTn>
                              </p:par>
                              <p:par>
                                <p:cTn id="21" presetID="10" presetClass="entr" presetSubtype="0" fill="hold" nodeType="withEffect">
                                  <p:stCondLst>
                                    <p:cond delay="1000"/>
                                  </p:stCondLst>
                                  <p:childTnLst>
                                    <p:set>
                                      <p:cBhvr>
                                        <p:cTn id="22" dur="1" fill="hold">
                                          <p:stCondLst>
                                            <p:cond delay="0"/>
                                          </p:stCondLst>
                                        </p:cTn>
                                        <p:tgtEl>
                                          <p:spTgt spid="3082"/>
                                        </p:tgtEl>
                                        <p:attrNameLst>
                                          <p:attrName>style.visibility</p:attrName>
                                        </p:attrNameLst>
                                      </p:cBhvr>
                                      <p:to>
                                        <p:strVal val="visible"/>
                                      </p:to>
                                    </p:set>
                                    <p:animEffect transition="in" filter="fade">
                                      <p:cBhvr>
                                        <p:cTn id="23" dur="1000"/>
                                        <p:tgtEl>
                                          <p:spTgt spid="3082"/>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3090"/>
                                        </p:tgtEl>
                                        <p:attrNameLst>
                                          <p:attrName>style.visibility</p:attrName>
                                        </p:attrNameLst>
                                      </p:cBhvr>
                                      <p:to>
                                        <p:strVal val="visible"/>
                                      </p:to>
                                    </p:set>
                                    <p:animEffect transition="in" filter="fade">
                                      <p:cBhvr>
                                        <p:cTn id="27" dur="1000"/>
                                        <p:tgtEl>
                                          <p:spTgt spid="3090"/>
                                        </p:tgtEl>
                                      </p:cBhvr>
                                    </p:animEffect>
                                  </p:childTnLst>
                                </p:cTn>
                              </p:par>
                              <p:par>
                                <p:cTn id="28" presetID="10" presetClass="entr" presetSubtype="0" fill="hold" nodeType="withEffect">
                                  <p:stCondLst>
                                    <p:cond delay="500"/>
                                  </p:stCondLst>
                                  <p:childTnLst>
                                    <p:set>
                                      <p:cBhvr>
                                        <p:cTn id="29" dur="1" fill="hold">
                                          <p:stCondLst>
                                            <p:cond delay="0"/>
                                          </p:stCondLst>
                                        </p:cTn>
                                        <p:tgtEl>
                                          <p:spTgt spid="3092"/>
                                        </p:tgtEl>
                                        <p:attrNameLst>
                                          <p:attrName>style.visibility</p:attrName>
                                        </p:attrNameLst>
                                      </p:cBhvr>
                                      <p:to>
                                        <p:strVal val="visible"/>
                                      </p:to>
                                    </p:set>
                                    <p:animEffect transition="in" filter="fade">
                                      <p:cBhvr>
                                        <p:cTn id="30" dur="1000"/>
                                        <p:tgtEl>
                                          <p:spTgt spid="3092"/>
                                        </p:tgtEl>
                                      </p:cBhvr>
                                    </p:animEffect>
                                  </p:childTnLst>
                                </p:cTn>
                              </p:par>
                              <p:par>
                                <p:cTn id="31" presetID="10" presetClass="entr" presetSubtype="0" fill="hold" nodeType="withEffect">
                                  <p:stCondLst>
                                    <p:cond delay="1000"/>
                                  </p:stCondLst>
                                  <p:childTnLst>
                                    <p:set>
                                      <p:cBhvr>
                                        <p:cTn id="32" dur="1" fill="hold">
                                          <p:stCondLst>
                                            <p:cond delay="0"/>
                                          </p:stCondLst>
                                        </p:cTn>
                                        <p:tgtEl>
                                          <p:spTgt spid="3088"/>
                                        </p:tgtEl>
                                        <p:attrNameLst>
                                          <p:attrName>style.visibility</p:attrName>
                                        </p:attrNameLst>
                                      </p:cBhvr>
                                      <p:to>
                                        <p:strVal val="visible"/>
                                      </p:to>
                                    </p:set>
                                    <p:animEffect transition="in" filter="fade">
                                      <p:cBhvr>
                                        <p:cTn id="33" dur="1000"/>
                                        <p:tgtEl>
                                          <p:spTgt spid="3088"/>
                                        </p:tgtEl>
                                      </p:cBhvr>
                                    </p:animEffect>
                                  </p:childTnLst>
                                </p:cTn>
                              </p:par>
                              <p:par>
                                <p:cTn id="34" presetID="10" presetClass="entr" presetSubtype="0" fill="hold" nodeType="withEffect">
                                  <p:stCondLst>
                                    <p:cond delay="1500"/>
                                  </p:stCondLst>
                                  <p:childTnLst>
                                    <p:set>
                                      <p:cBhvr>
                                        <p:cTn id="35" dur="1" fill="hold">
                                          <p:stCondLst>
                                            <p:cond delay="0"/>
                                          </p:stCondLst>
                                        </p:cTn>
                                        <p:tgtEl>
                                          <p:spTgt spid="3086"/>
                                        </p:tgtEl>
                                        <p:attrNameLst>
                                          <p:attrName>style.visibility</p:attrName>
                                        </p:attrNameLst>
                                      </p:cBhvr>
                                      <p:to>
                                        <p:strVal val="visible"/>
                                      </p:to>
                                    </p:set>
                                    <p:animEffect transition="in" filter="fade">
                                      <p:cBhvr>
                                        <p:cTn id="36" dur="1000"/>
                                        <p:tgtEl>
                                          <p:spTgt spid="3086"/>
                                        </p:tgtEl>
                                      </p:cBhvr>
                                    </p:animEffect>
                                  </p:childTnLst>
                                </p:cTn>
                              </p:par>
                              <p:par>
                                <p:cTn id="37" presetID="10" presetClass="entr" presetSubtype="0" fill="hold" nodeType="withEffect">
                                  <p:stCondLst>
                                    <p:cond delay="2000"/>
                                  </p:stCondLst>
                                  <p:childTnLst>
                                    <p:set>
                                      <p:cBhvr>
                                        <p:cTn id="38" dur="1" fill="hold">
                                          <p:stCondLst>
                                            <p:cond delay="0"/>
                                          </p:stCondLst>
                                        </p:cTn>
                                        <p:tgtEl>
                                          <p:spTgt spid="3084"/>
                                        </p:tgtEl>
                                        <p:attrNameLst>
                                          <p:attrName>style.visibility</p:attrName>
                                        </p:attrNameLst>
                                      </p:cBhvr>
                                      <p:to>
                                        <p:strVal val="visible"/>
                                      </p:to>
                                    </p:set>
                                    <p:animEffect transition="in" filter="fade">
                                      <p:cBhvr>
                                        <p:cTn id="39" dur="1000"/>
                                        <p:tgtEl>
                                          <p:spTgt spid="3084"/>
                                        </p:tgtEl>
                                      </p:cBhvr>
                                    </p:animEffect>
                                  </p:childTnLst>
                                </p:cTn>
                              </p:par>
                              <p:par>
                                <p:cTn id="40" presetID="10" presetClass="entr" presetSubtype="0" fill="hold" nodeType="withEffect">
                                  <p:stCondLst>
                                    <p:cond delay="2500"/>
                                  </p:stCondLst>
                                  <p:childTnLst>
                                    <p:set>
                                      <p:cBhvr>
                                        <p:cTn id="41" dur="1" fill="hold">
                                          <p:stCondLst>
                                            <p:cond delay="0"/>
                                          </p:stCondLst>
                                        </p:cTn>
                                        <p:tgtEl>
                                          <p:spTgt spid="3080"/>
                                        </p:tgtEl>
                                        <p:attrNameLst>
                                          <p:attrName>style.visibility</p:attrName>
                                        </p:attrNameLst>
                                      </p:cBhvr>
                                      <p:to>
                                        <p:strVal val="visible"/>
                                      </p:to>
                                    </p:set>
                                    <p:animEffect transition="in" filter="fade">
                                      <p:cBhvr>
                                        <p:cTn id="42" dur="1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auto">
          <a:xfrm>
            <a:off x="255235" y="4759912"/>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14779" t="35849" r="19962" b="43129"/>
          <a:stretch/>
        </p:blipFill>
        <p:spPr>
          <a:xfrm>
            <a:off x="2057400" y="1515595"/>
            <a:ext cx="6553200" cy="1303805"/>
          </a:xfrm>
          <a:prstGeom prst="rect">
            <a:avLst/>
          </a:prstGeom>
        </p:spPr>
      </p:pic>
    </p:spTree>
    <p:extLst>
      <p:ext uri="{BB962C8B-B14F-4D97-AF65-F5344CB8AC3E}">
        <p14:creationId xmlns:p14="http://schemas.microsoft.com/office/powerpoint/2010/main" val="768589581"/>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bwMode="auto">
          <a:xfrm>
            <a:off x="255235" y="5656556"/>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26220" t="30189" r="52804" b="27784"/>
          <a:stretch/>
        </p:blipFill>
        <p:spPr>
          <a:xfrm>
            <a:off x="1676400" y="1022076"/>
            <a:ext cx="3573156" cy="4421673"/>
          </a:xfrm>
          <a:prstGeom prst="rect">
            <a:avLst/>
          </a:prstGeom>
        </p:spPr>
      </p:pic>
      <p:pic>
        <p:nvPicPr>
          <p:cNvPr id="23" name="Picture 22"/>
          <p:cNvPicPr>
            <a:picLocks noChangeAspect="1"/>
          </p:cNvPicPr>
          <p:nvPr/>
        </p:nvPicPr>
        <p:blipFill rotWithShape="1">
          <a:blip r:embed="rId5"/>
          <a:srcRect l="26802" t="54161" r="58631" b="15472"/>
          <a:stretch/>
        </p:blipFill>
        <p:spPr>
          <a:xfrm>
            <a:off x="7038210" y="2388268"/>
            <a:ext cx="1905000" cy="2452752"/>
          </a:xfrm>
          <a:prstGeom prst="rect">
            <a:avLst/>
          </a:prstGeom>
        </p:spPr>
      </p:pic>
      <p:pic>
        <p:nvPicPr>
          <p:cNvPr id="24" name="Picture 23"/>
          <p:cNvPicPr>
            <a:picLocks noChangeAspect="1"/>
          </p:cNvPicPr>
          <p:nvPr/>
        </p:nvPicPr>
        <p:blipFill rotWithShape="1">
          <a:blip r:embed="rId6"/>
          <a:srcRect l="26753" t="34906" r="58680" b="30064"/>
          <a:stretch/>
        </p:blipFill>
        <p:spPr>
          <a:xfrm>
            <a:off x="5142524" y="3783065"/>
            <a:ext cx="1905000" cy="2829442"/>
          </a:xfrm>
          <a:prstGeom prst="rect">
            <a:avLst/>
          </a:prstGeom>
        </p:spPr>
      </p:pic>
      <p:pic>
        <p:nvPicPr>
          <p:cNvPr id="25" name="Picture 24"/>
          <p:cNvPicPr>
            <a:picLocks noChangeAspect="1"/>
          </p:cNvPicPr>
          <p:nvPr/>
        </p:nvPicPr>
        <p:blipFill rotWithShape="1">
          <a:blip r:embed="rId5"/>
          <a:srcRect l="26802" t="16038" r="58631" b="54459"/>
          <a:stretch/>
        </p:blipFill>
        <p:spPr>
          <a:xfrm>
            <a:off x="5112463" y="758357"/>
            <a:ext cx="1905000" cy="2383065"/>
          </a:xfrm>
          <a:prstGeom prst="rect">
            <a:avLst/>
          </a:prstGeom>
        </p:spPr>
      </p:pic>
    </p:spTree>
    <p:extLst>
      <p:ext uri="{BB962C8B-B14F-4D97-AF65-F5344CB8AC3E}">
        <p14:creationId xmlns:p14="http://schemas.microsoft.com/office/powerpoint/2010/main" val="2461368246"/>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0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20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7" name="Rectangle 4"/>
          <p:cNvSpPr>
            <a:spLocks noChangeArrowheads="1"/>
          </p:cNvSpPr>
          <p:nvPr/>
        </p:nvSpPr>
        <p:spPr bwMode="auto">
          <a:xfrm>
            <a:off x="990600" y="11523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Vision</a:t>
            </a:r>
            <a:endParaRPr lang="en-US" sz="3600" b="1" dirty="0">
              <a:solidFill>
                <a:srgbClr val="D39D60"/>
              </a:solidFill>
              <a:latin typeface="Copperplate Gothic Bold" pitchFamily="34" charset="0"/>
            </a:endParaRPr>
          </a:p>
        </p:txBody>
      </p:sp>
      <p:sp>
        <p:nvSpPr>
          <p:cNvPr id="8" name="TextBox 7"/>
          <p:cNvSpPr txBox="1"/>
          <p:nvPr/>
        </p:nvSpPr>
        <p:spPr>
          <a:xfrm>
            <a:off x="381000" y="1981200"/>
            <a:ext cx="8534400" cy="1295400"/>
          </a:xfrm>
          <a:prstGeom prst="rect">
            <a:avLst/>
          </a:prstGeom>
          <a:noFill/>
        </p:spPr>
        <p:txBody>
          <a:bodyPr wrap="square" rtlCol="0">
            <a:noAutofit/>
          </a:bodyPr>
          <a:lstStyle/>
          <a:p>
            <a:pPr algn="ctr"/>
            <a:r>
              <a:rPr lang="en-US" sz="2400" dirty="0" smtClean="0"/>
              <a:t>Local leadership and management embracing the PMI principles, values, and certifications as key components in organizational and individual success in the field of project management.</a:t>
            </a:r>
            <a:endParaRPr lang="en-US" sz="2400" dirty="0"/>
          </a:p>
        </p:txBody>
      </p:sp>
      <p:sp>
        <p:nvSpPr>
          <p:cNvPr id="9" name="Rectangle 8"/>
          <p:cNvSpPr>
            <a:spLocks noChangeArrowheads="1"/>
          </p:cNvSpPr>
          <p:nvPr/>
        </p:nvSpPr>
        <p:spPr bwMode="auto">
          <a:xfrm>
            <a:off x="990600" y="36576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Mission</a:t>
            </a:r>
            <a:endParaRPr lang="en-US" sz="3600" b="1" dirty="0">
              <a:solidFill>
                <a:srgbClr val="D39D60"/>
              </a:solidFill>
              <a:latin typeface="Copperplate Gothic Bold" pitchFamily="34" charset="0"/>
            </a:endParaRPr>
          </a:p>
        </p:txBody>
      </p:sp>
      <p:sp>
        <p:nvSpPr>
          <p:cNvPr id="10" name="TextBox 9"/>
          <p:cNvSpPr txBox="1"/>
          <p:nvPr/>
        </p:nvSpPr>
        <p:spPr>
          <a:xfrm>
            <a:off x="381000" y="4486417"/>
            <a:ext cx="8534400" cy="1295400"/>
          </a:xfrm>
          <a:prstGeom prst="rect">
            <a:avLst/>
          </a:prstGeom>
          <a:noFill/>
        </p:spPr>
        <p:txBody>
          <a:bodyPr wrap="square" rtlCol="0">
            <a:noAutofit/>
          </a:bodyPr>
          <a:lstStyle/>
          <a:p>
            <a:pPr algn="ctr"/>
            <a:r>
              <a:rPr lang="en-US" sz="2400" dirty="0" smtClean="0"/>
              <a:t>The PMI Florida Suncoast Chapter leads the local community in the advancement in the field of project management by promoting the PMI’s values and principles, as well as by organizing and facilitating initiatives, events, and activities to support individuals and organizations.</a:t>
            </a:r>
            <a:endParaRPr lang="en-US" sz="2400" dirty="0"/>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1631435684"/>
      </p:ext>
    </p:extLst>
  </p:cSld>
  <p:clrMapOvr>
    <a:masterClrMapping/>
  </p:clrMapOvr>
  <p:transition spd="slow" advClick="0" advTm="2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par>
                          <p:cTn id="11" fill="hold">
                            <p:stCondLst>
                              <p:cond delay="5000"/>
                            </p:stCondLst>
                            <p:childTnLst>
                              <p:par>
                                <p:cTn id="12" presetID="10" presetClass="entr" presetSubtype="0" fill="hold" grpId="0" nodeType="afterEffect">
                                  <p:stCondLst>
                                    <p:cond delay="10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par>
                                <p:cTn id="15" presetID="10" presetClass="entr" presetSubtype="0" fill="hold" grpId="0" nodeType="withEffect">
                                  <p:stCondLst>
                                    <p:cond delay="2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7" name="TextBox 6"/>
          <p:cNvSpPr txBox="1"/>
          <p:nvPr/>
        </p:nvSpPr>
        <p:spPr>
          <a:xfrm>
            <a:off x="381000" y="1676400"/>
            <a:ext cx="8534400" cy="1295400"/>
          </a:xfrm>
          <a:prstGeom prst="rect">
            <a:avLst/>
          </a:prstGeom>
          <a:noFill/>
        </p:spPr>
        <p:txBody>
          <a:bodyPr wrap="square" rtlCol="0">
            <a:noAutofit/>
          </a:bodyPr>
          <a:lstStyle/>
          <a:p>
            <a:pPr algn="ctr"/>
            <a:r>
              <a:rPr lang="en-US" sz="2000" dirty="0" smtClean="0"/>
              <a:t>Chapter </a:t>
            </a:r>
            <a:r>
              <a:rPr lang="en-US" sz="2000" dirty="0"/>
              <a:t>meetings provide the opportunity for members and non-members to network with others who are interested in the field of project management, be educated and entertained by speakers who are interested in presenting a topic of interest for members and non-members, and for certified members to earn PDUs towards their recertification</a:t>
            </a:r>
          </a:p>
        </p:txBody>
      </p:sp>
      <p:sp>
        <p:nvSpPr>
          <p:cNvPr id="8" name="Rectangle 7"/>
          <p:cNvSpPr>
            <a:spLocks noChangeArrowheads="1"/>
          </p:cNvSpPr>
          <p:nvPr/>
        </p:nvSpPr>
        <p:spPr bwMode="auto">
          <a:xfrm>
            <a:off x="990600" y="32859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Networking Events</a:t>
            </a:r>
            <a:endParaRPr lang="en-US" sz="3600" b="1" dirty="0">
              <a:solidFill>
                <a:srgbClr val="D39D60"/>
              </a:solidFill>
              <a:latin typeface="Copperplate Gothic Bold" pitchFamily="34" charset="0"/>
            </a:endParaRPr>
          </a:p>
        </p:txBody>
      </p:sp>
      <p:sp>
        <p:nvSpPr>
          <p:cNvPr id="9" name="TextBox 8"/>
          <p:cNvSpPr txBox="1"/>
          <p:nvPr/>
        </p:nvSpPr>
        <p:spPr>
          <a:xfrm>
            <a:off x="381000" y="4038600"/>
            <a:ext cx="8534400" cy="1295400"/>
          </a:xfrm>
          <a:prstGeom prst="rect">
            <a:avLst/>
          </a:prstGeom>
          <a:noFill/>
        </p:spPr>
        <p:txBody>
          <a:bodyPr wrap="square" rtlCol="0">
            <a:noAutofit/>
          </a:bodyPr>
          <a:lstStyle/>
          <a:p>
            <a:pPr algn="ctr"/>
            <a:r>
              <a:rPr lang="en-US" sz="2000" dirty="0" smtClean="0"/>
              <a:t>Networking </a:t>
            </a:r>
            <a:r>
              <a:rPr lang="en-US" sz="2000" dirty="0"/>
              <a:t>meetings provide the opportunity for members and non-members to meet new people with like-minded interests, particularly in the field of project management, as well as the opportunity for certified members to earn PDUs towards their recertification. Networking meetings also provide the opportunity for recruiters to meet members and non-members who may be looking for new and better jobs, as well as an opportunity for companies who are looking for new and better project management talent.</a:t>
            </a: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2386753236"/>
      </p:ext>
    </p:extLst>
  </p:cSld>
  <p:clrMapOvr>
    <a:masterClrMapping/>
  </p:clrMapOvr>
  <p:transition spd="slow" advClick="0" advTm="2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grpId="0" nodeType="afterEffect">
                                  <p:stCondLst>
                                    <p:cond delay="20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par>
                          <p:cTn id="16" fill="hold">
                            <p:stCondLst>
                              <p:cond delay="8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10" name="Rectangle 4"/>
          <p:cNvSpPr>
            <a:spLocks noChangeArrowheads="1"/>
          </p:cNvSpPr>
          <p:nvPr/>
        </p:nvSpPr>
        <p:spPr bwMode="auto">
          <a:xfrm>
            <a:off x="533400" y="805248"/>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Certification Prep Classes</a:t>
            </a:r>
            <a:endParaRPr lang="en-US" sz="3600" b="1" dirty="0">
              <a:solidFill>
                <a:srgbClr val="D39D60"/>
              </a:solidFill>
              <a:latin typeface="Copperplate Gothic Bold" pitchFamily="34" charset="0"/>
            </a:endParaRPr>
          </a:p>
        </p:txBody>
      </p:sp>
      <p:sp>
        <p:nvSpPr>
          <p:cNvPr id="11" name="TextBox 10"/>
          <p:cNvSpPr txBox="1"/>
          <p:nvPr/>
        </p:nvSpPr>
        <p:spPr>
          <a:xfrm>
            <a:off x="381000" y="1422394"/>
            <a:ext cx="8534400" cy="550568"/>
          </a:xfrm>
          <a:prstGeom prst="rect">
            <a:avLst/>
          </a:prstGeom>
          <a:noFill/>
        </p:spPr>
        <p:txBody>
          <a:bodyPr wrap="square" rtlCol="0">
            <a:noAutofit/>
          </a:bodyPr>
          <a:lstStyle/>
          <a:p>
            <a:pPr algn="ctr"/>
            <a:r>
              <a:rPr lang="en-US" sz="2400" dirty="0" smtClean="0"/>
              <a:t>PMP-Prep Classes  -  ACP-Prep Classes</a:t>
            </a:r>
            <a:endParaRPr lang="en-US" sz="2400" dirty="0"/>
          </a:p>
        </p:txBody>
      </p:sp>
      <p:sp>
        <p:nvSpPr>
          <p:cNvPr id="12" name="Rectangle 11"/>
          <p:cNvSpPr>
            <a:spLocks noChangeArrowheads="1"/>
          </p:cNvSpPr>
          <p:nvPr/>
        </p:nvSpPr>
        <p:spPr bwMode="auto">
          <a:xfrm>
            <a:off x="1028700" y="175260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Community Outreach</a:t>
            </a:r>
            <a:endParaRPr lang="en-US" sz="3600" b="1" dirty="0">
              <a:solidFill>
                <a:srgbClr val="D39D60"/>
              </a:solidFill>
              <a:latin typeface="Copperplate Gothic Bold" pitchFamily="34" charset="0"/>
            </a:endParaRPr>
          </a:p>
        </p:txBody>
      </p:sp>
      <p:sp>
        <p:nvSpPr>
          <p:cNvPr id="13" name="TextBox 12"/>
          <p:cNvSpPr txBox="1"/>
          <p:nvPr/>
        </p:nvSpPr>
        <p:spPr>
          <a:xfrm>
            <a:off x="381000" y="2362200"/>
            <a:ext cx="8534400" cy="881227"/>
          </a:xfrm>
          <a:prstGeom prst="rect">
            <a:avLst/>
          </a:prstGeom>
          <a:noFill/>
        </p:spPr>
        <p:txBody>
          <a:bodyPr wrap="square" rtlCol="0">
            <a:noAutofit/>
          </a:bodyPr>
          <a:lstStyle/>
          <a:p>
            <a:pPr algn="ctr"/>
            <a:r>
              <a:rPr lang="en-US" sz="2400" dirty="0" smtClean="0"/>
              <a:t>Military Liaison Program</a:t>
            </a:r>
          </a:p>
          <a:p>
            <a:pPr algn="ctr"/>
            <a:r>
              <a:rPr lang="en-US" sz="2400" dirty="0" smtClean="0"/>
              <a:t>Academic Outreach Program</a:t>
            </a:r>
            <a:endParaRPr lang="en-US" sz="2400" dirty="0"/>
          </a:p>
        </p:txBody>
      </p:sp>
      <p:sp>
        <p:nvSpPr>
          <p:cNvPr id="14" name="Rectangle 4"/>
          <p:cNvSpPr>
            <a:spLocks noChangeArrowheads="1"/>
          </p:cNvSpPr>
          <p:nvPr/>
        </p:nvSpPr>
        <p:spPr bwMode="auto">
          <a:xfrm>
            <a:off x="609600" y="2971800"/>
            <a:ext cx="77724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Volunteering Opportunities</a:t>
            </a:r>
            <a:endParaRPr lang="en-US" sz="3600" b="1" dirty="0">
              <a:solidFill>
                <a:srgbClr val="D39D60"/>
              </a:solidFill>
              <a:latin typeface="Copperplate Gothic Bold" pitchFamily="34" charset="0"/>
            </a:endParaRPr>
          </a:p>
        </p:txBody>
      </p:sp>
      <p:sp>
        <p:nvSpPr>
          <p:cNvPr id="15" name="TextBox 14"/>
          <p:cNvSpPr txBox="1"/>
          <p:nvPr/>
        </p:nvSpPr>
        <p:spPr>
          <a:xfrm>
            <a:off x="381000" y="3608172"/>
            <a:ext cx="8534400" cy="1295400"/>
          </a:xfrm>
          <a:prstGeom prst="rect">
            <a:avLst/>
          </a:prstGeom>
          <a:noFill/>
        </p:spPr>
        <p:txBody>
          <a:bodyPr wrap="square" rtlCol="0">
            <a:noAutofit/>
          </a:bodyPr>
          <a:lstStyle/>
          <a:p>
            <a:pPr algn="ctr"/>
            <a:r>
              <a:rPr lang="en-US" sz="2400" dirty="0"/>
              <a:t>Contribute to </a:t>
            </a:r>
            <a:r>
              <a:rPr lang="en-US" sz="2400" dirty="0" smtClean="0"/>
              <a:t>and shape </a:t>
            </a:r>
            <a:r>
              <a:rPr lang="en-US" sz="2400" dirty="0"/>
              <a:t>the future of the </a:t>
            </a:r>
            <a:r>
              <a:rPr lang="en-US" sz="2400" dirty="0" smtClean="0"/>
              <a:t>profession</a:t>
            </a:r>
          </a:p>
          <a:p>
            <a:pPr algn="ctr"/>
            <a:r>
              <a:rPr lang="en-US" sz="2400" dirty="0" smtClean="0"/>
              <a:t>Manage </a:t>
            </a:r>
            <a:r>
              <a:rPr lang="en-US" sz="2400" dirty="0"/>
              <a:t>local PMI chapters and online </a:t>
            </a:r>
            <a:r>
              <a:rPr lang="en-US" sz="2400" dirty="0" smtClean="0"/>
              <a:t>communities</a:t>
            </a:r>
          </a:p>
          <a:p>
            <a:pPr algn="ctr"/>
            <a:r>
              <a:rPr lang="en-US" sz="2400" dirty="0" smtClean="0"/>
              <a:t>Influence </a:t>
            </a:r>
            <a:r>
              <a:rPr lang="en-US" sz="2400" dirty="0"/>
              <a:t>the profession by writing and </a:t>
            </a:r>
            <a:r>
              <a:rPr lang="en-US" sz="2400" dirty="0" smtClean="0"/>
              <a:t>publishing</a:t>
            </a:r>
          </a:p>
          <a:p>
            <a:pPr algn="ctr"/>
            <a:r>
              <a:rPr lang="en-US" sz="2400" dirty="0" smtClean="0"/>
              <a:t>Help </a:t>
            </a:r>
            <a:r>
              <a:rPr lang="en-US" sz="2400" dirty="0"/>
              <a:t>younger professionals build experience and </a:t>
            </a:r>
            <a:r>
              <a:rPr lang="en-US" sz="2400" dirty="0" smtClean="0"/>
              <a:t>grow</a:t>
            </a:r>
            <a:endParaRPr lang="en-US" sz="2400" dirty="0"/>
          </a:p>
        </p:txBody>
      </p:sp>
      <p:sp>
        <p:nvSpPr>
          <p:cNvPr id="16" name="Rectangle 4"/>
          <p:cNvSpPr>
            <a:spLocks noChangeArrowheads="1"/>
          </p:cNvSpPr>
          <p:nvPr/>
        </p:nvSpPr>
        <p:spPr bwMode="auto">
          <a:xfrm>
            <a:off x="533400" y="4944070"/>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17" name="TextBox 16"/>
          <p:cNvSpPr txBox="1"/>
          <p:nvPr/>
        </p:nvSpPr>
        <p:spPr>
          <a:xfrm>
            <a:off x="381000" y="5624382"/>
            <a:ext cx="8534400" cy="914400"/>
          </a:xfrm>
          <a:prstGeom prst="rect">
            <a:avLst/>
          </a:prstGeom>
          <a:noFill/>
        </p:spPr>
        <p:txBody>
          <a:bodyPr wrap="square" rtlCol="0">
            <a:noAutofit/>
          </a:bodyPr>
          <a:lstStyle/>
          <a:p>
            <a:pPr algn="ctr"/>
            <a:r>
              <a:rPr lang="en-US" sz="2400" dirty="0" smtClean="0"/>
              <a:t>PMI Region 14 Leadership Conference</a:t>
            </a:r>
          </a:p>
          <a:p>
            <a:pPr algn="ctr"/>
            <a:r>
              <a:rPr lang="en-US" sz="2400" dirty="0" smtClean="0"/>
              <a:t>PMI Leadership Institute Meeting-North America</a:t>
            </a:r>
          </a:p>
          <a:p>
            <a:pPr algn="ctr"/>
            <a:r>
              <a:rPr lang="en-US" sz="2400" dirty="0" smtClean="0"/>
              <a:t>PMI Mega </a:t>
            </a:r>
            <a:r>
              <a:rPr lang="en-US" sz="2400" dirty="0" err="1" smtClean="0"/>
              <a:t>SeminarsWorld</a:t>
            </a:r>
            <a:endParaRPr lang="en-US" sz="2400" dirty="0"/>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1305486200"/>
      </p:ext>
    </p:extLst>
  </p:cSld>
  <p:clrMapOvr>
    <a:masterClrMapping/>
  </p:clrMapOvr>
  <p:transition spd="slow" advClick="0" advTm="2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par>
                          <p:cTn id="12" fill="hold">
                            <p:stCondLst>
                              <p:cond delay="4000"/>
                            </p:stCondLst>
                            <p:childTnLst>
                              <p:par>
                                <p:cTn id="13" presetID="10" presetClass="entr" presetSubtype="0" fill="hold" grpId="0" nodeType="after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par>
                          <p:cTn id="20" fill="hold">
                            <p:stCondLst>
                              <p:cond delay="9000"/>
                            </p:stCondLst>
                            <p:childTnLst>
                              <p:par>
                                <p:cTn id="21" presetID="10" presetClass="entr" presetSubtype="0" fill="hold" grpId="0" nodeType="afterEffect">
                                  <p:stCondLst>
                                    <p:cond delay="1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childTnLst>
                                </p:cTn>
                              </p:par>
                            </p:childTnLst>
                          </p:cTn>
                        </p:par>
                        <p:par>
                          <p:cTn id="24" fill="hold">
                            <p:stCondLst>
                              <p:cond delay="12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childTnLst>
                                </p:cTn>
                              </p:par>
                            </p:childTnLst>
                          </p:cTn>
                        </p:par>
                        <p:par>
                          <p:cTn id="28" fill="hold">
                            <p:stCondLst>
                              <p:cond delay="14000"/>
                            </p:stCondLst>
                            <p:childTnLst>
                              <p:par>
                                <p:cTn id="29" presetID="10" presetClass="entr" presetSubtype="0" fill="hold" grpId="0" nodeType="afterEffect">
                                  <p:stCondLst>
                                    <p:cond delay="1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000"/>
                                        <p:tgtEl>
                                          <p:spTgt spid="16"/>
                                        </p:tgtEl>
                                      </p:cBhvr>
                                    </p:animEffect>
                                  </p:childTnLst>
                                </p:cTn>
                              </p:par>
                            </p:childTnLst>
                          </p:cTn>
                        </p:par>
                        <p:par>
                          <p:cTn id="32" fill="hold">
                            <p:stCondLst>
                              <p:cond delay="170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do in 2015?</a:t>
            </a:r>
            <a:endParaRPr lang="en-US" dirty="0"/>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5691" t="9699" r="6792" b="12901"/>
          <a:stretch/>
        </p:blipFill>
        <p:spPr>
          <a:xfrm>
            <a:off x="2362200"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7" name="TextBox 6"/>
          <p:cNvSpPr txBox="1"/>
          <p:nvPr/>
        </p:nvSpPr>
        <p:spPr>
          <a:xfrm>
            <a:off x="381000" y="1676400"/>
            <a:ext cx="8534400" cy="1295400"/>
          </a:xfrm>
          <a:prstGeom prst="rect">
            <a:avLst/>
          </a:prstGeom>
          <a:noFill/>
        </p:spPr>
        <p:txBody>
          <a:bodyPr wrap="square" rtlCol="0">
            <a:noAutofit/>
          </a:bodyPr>
          <a:lstStyle/>
          <a:p>
            <a:pPr algn="ctr"/>
            <a:r>
              <a:rPr lang="en-US" sz="2000" dirty="0" smtClean="0"/>
              <a:t>Over 300 attendees in 8 chapter meetings in 2015</a:t>
            </a:r>
            <a:endParaRPr lang="en-US" sz="2000" dirty="0"/>
          </a:p>
        </p:txBody>
      </p:sp>
      <p:pic>
        <p:nvPicPr>
          <p:cNvPr id="3" name="Shake_That_Little_Foot_-_01_-_Pretty_Little_Do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05800" y="5943600"/>
            <a:ext cx="609600" cy="60960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9800" y="2286000"/>
            <a:ext cx="1828800" cy="13716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3200" y="5105400"/>
            <a:ext cx="1828800" cy="1371600"/>
          </a:xfrm>
          <a:prstGeom prst="rect">
            <a:avLst/>
          </a:prstGeom>
        </p:spPr>
      </p:pic>
      <p:pic>
        <p:nvPicPr>
          <p:cNvPr id="9" name="Picture 8"/>
          <p:cNvPicPr>
            <a:picLocks noChangeAspect="1"/>
          </p:cNvPicPr>
          <p:nvPr/>
        </p:nvPicPr>
        <p:blipFill>
          <a:blip r:embed="rId8" cstate="print">
            <a:extLst>
              <a:ext uri="{BEBA8EAE-BF5A-486C-A8C5-ECC9F3942E4B}">
                <a14:imgProps xmlns:a14="http://schemas.microsoft.com/office/drawing/2010/main">
                  <a14:imgLayer r:embed="rId9">
                    <a14:imgEffect>
                      <a14:sharpenSoften amount="16000"/>
                    </a14:imgEffect>
                  </a14:imgLayer>
                </a14:imgProps>
              </a:ext>
              <a:ext uri="{28A0092B-C50C-407E-A947-70E740481C1C}">
                <a14:useLocalDpi xmlns:a14="http://schemas.microsoft.com/office/drawing/2010/main" val="0"/>
              </a:ext>
            </a:extLst>
          </a:blip>
          <a:stretch>
            <a:fillRect/>
          </a:stretch>
        </p:blipFill>
        <p:spPr>
          <a:xfrm>
            <a:off x="5486400" y="2362200"/>
            <a:ext cx="1828800" cy="1371600"/>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5061" y="3471952"/>
            <a:ext cx="1828800" cy="1371600"/>
          </a:xfrm>
          <a:prstGeom prst="rect">
            <a:avLst/>
          </a:prstGeom>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81800" y="4338570"/>
            <a:ext cx="1828800" cy="1371600"/>
          </a:xfrm>
          <a:prstGeom prst="rect">
            <a:avLst/>
          </a:prstGeom>
        </p:spPr>
      </p:pic>
      <p:pic>
        <p:nvPicPr>
          <p:cNvPr id="12" name="Picture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63198" y="3221876"/>
            <a:ext cx="1828800" cy="1828800"/>
          </a:xfrm>
          <a:prstGeom prst="rect">
            <a:avLst/>
          </a:prstGeom>
        </p:spPr>
      </p:pic>
      <p:pic>
        <p:nvPicPr>
          <p:cNvPr id="13" name="Picture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847354" y="5195820"/>
            <a:ext cx="1828800" cy="1028700"/>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8129" y="2363879"/>
            <a:ext cx="1828800" cy="1028700"/>
          </a:xfrm>
          <a:prstGeom prst="rect">
            <a:avLst/>
          </a:prstGeom>
        </p:spPr>
      </p:pic>
      <p:pic>
        <p:nvPicPr>
          <p:cNvPr id="15" name="Picture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99479" y="3009900"/>
            <a:ext cx="1828800" cy="1028700"/>
          </a:xfrm>
          <a:prstGeom prst="rect">
            <a:avLst/>
          </a:prstGeom>
        </p:spPr>
      </p:pic>
      <p:pic>
        <p:nvPicPr>
          <p:cNvPr id="16" name="Picture 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57200" y="5555892"/>
            <a:ext cx="1828800" cy="1028700"/>
          </a:xfrm>
          <a:prstGeom prst="rect">
            <a:avLst/>
          </a:prstGeom>
        </p:spPr>
      </p:pic>
      <p:pic>
        <p:nvPicPr>
          <p:cNvPr id="17" name="Picture 1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318978" y="5257800"/>
            <a:ext cx="1828800" cy="1371600"/>
          </a:xfrm>
          <a:prstGeom prst="rect">
            <a:avLst/>
          </a:prstGeom>
        </p:spPr>
      </p:pic>
      <p:pic>
        <p:nvPicPr>
          <p:cNvPr id="18" name="Picture 1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72742" y="2496390"/>
            <a:ext cx="1828800" cy="1371600"/>
          </a:xfrm>
          <a:prstGeom prst="rect">
            <a:avLst/>
          </a:prstGeom>
        </p:spPr>
      </p:pic>
      <p:pic>
        <p:nvPicPr>
          <p:cNvPr id="19" name="Picture 1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600647" y="4288676"/>
            <a:ext cx="1828800" cy="1371600"/>
          </a:xfrm>
          <a:prstGeom prst="rect">
            <a:avLst/>
          </a:prstGeom>
        </p:spPr>
      </p:pic>
      <p:pic>
        <p:nvPicPr>
          <p:cNvPr id="20" name="Picture 1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667352" y="4043205"/>
            <a:ext cx="1828800" cy="1371600"/>
          </a:xfrm>
          <a:prstGeom prst="rect">
            <a:avLst/>
          </a:prstGeom>
        </p:spPr>
      </p:pic>
      <p:pic>
        <p:nvPicPr>
          <p:cNvPr id="21" name="Picture 20"/>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rot="5400000">
            <a:off x="55598" y="4193280"/>
            <a:ext cx="1662180" cy="1662180"/>
          </a:xfrm>
          <a:prstGeom prst="rect">
            <a:avLst/>
          </a:prstGeom>
        </p:spPr>
      </p:pic>
    </p:spTree>
    <p:extLst>
      <p:ext uri="{BB962C8B-B14F-4D97-AF65-F5344CB8AC3E}">
        <p14:creationId xmlns:p14="http://schemas.microsoft.com/office/powerpoint/2010/main" val="2223453860"/>
      </p:ext>
    </p:extLst>
  </p:cSld>
  <p:clrMapOvr>
    <a:masterClrMapping/>
  </p:clrMapOvr>
  <p:transition spd="slow" advClick="0" advTm="1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0" presetClass="entr" presetSubtype="0" fill="hold" grpId="0" nodeType="after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par>
                          <p:cTn id="11" fill="hold">
                            <p:stCondLst>
                              <p:cond delay="30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childTnLst>
                                </p:cTn>
                              </p:par>
                            </p:childTnLst>
                          </p:cTn>
                        </p:par>
                        <p:par>
                          <p:cTn id="15" fill="hold">
                            <p:stCondLst>
                              <p:cond delay="50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5500"/>
                            </p:stCondLst>
                            <p:childTnLst>
                              <p:par>
                                <p:cTn id="20" presetID="10"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600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65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7000"/>
                            </p:stCondLst>
                            <p:childTnLst>
                              <p:par>
                                <p:cTn id="32" presetID="10"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7500"/>
                            </p:stCondLst>
                            <p:childTnLst>
                              <p:par>
                                <p:cTn id="36" presetID="10"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par>
                          <p:cTn id="39" fill="hold">
                            <p:stCondLst>
                              <p:cond delay="8000"/>
                            </p:stCondLst>
                            <p:childTnLst>
                              <p:par>
                                <p:cTn id="40" presetID="10" presetClass="entr" presetSubtype="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8500"/>
                            </p:stCondLst>
                            <p:childTnLst>
                              <p:par>
                                <p:cTn id="44" presetID="10" presetClass="entr" presetSubtype="0"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9000"/>
                            </p:stCondLst>
                            <p:childTnLst>
                              <p:par>
                                <p:cTn id="48" presetID="10" presetClass="entr" presetSubtype="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childTnLst>
                          </p:cTn>
                        </p:par>
                        <p:par>
                          <p:cTn id="51" fill="hold">
                            <p:stCondLst>
                              <p:cond delay="9500"/>
                            </p:stCondLst>
                            <p:childTnLst>
                              <p:par>
                                <p:cTn id="52" presetID="10" presetClass="entr" presetSubtype="0"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par>
                          <p:cTn id="55" fill="hold">
                            <p:stCondLst>
                              <p:cond delay="10000"/>
                            </p:stCondLst>
                            <p:childTnLst>
                              <p:par>
                                <p:cTn id="56" presetID="10"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childTnLst>
                          </p:cTn>
                        </p:par>
                        <p:par>
                          <p:cTn id="59" fill="hold">
                            <p:stCondLst>
                              <p:cond delay="10500"/>
                            </p:stCondLst>
                            <p:childTnLst>
                              <p:par>
                                <p:cTn id="60" presetID="10"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childTnLst>
                          </p:cTn>
                        </p:par>
                        <p:par>
                          <p:cTn id="63" fill="hold">
                            <p:stCondLst>
                              <p:cond delay="11000"/>
                            </p:stCondLst>
                            <p:childTnLst>
                              <p:par>
                                <p:cTn id="64" presetID="10" presetClass="entr" presetSubtype="0" fill="hold"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childTnLst>
                          </p:cTn>
                        </p:par>
                        <p:par>
                          <p:cTn id="67" fill="hold">
                            <p:stCondLst>
                              <p:cond delay="11500"/>
                            </p:stCondLst>
                            <p:childTnLst>
                              <p:par>
                                <p:cTn id="68" presetID="10" presetClass="entr" presetSubtype="0" fill="hold"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childTnLst>
                          </p:cTn>
                        </p:par>
                        <p:par>
                          <p:cTn id="71" fill="hold">
                            <p:stCondLst>
                              <p:cond delay="12000"/>
                            </p:stCondLst>
                            <p:childTnLst>
                              <p:par>
                                <p:cTn id="72" presetID="10" presetClass="entr" presetSubtype="0"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
                <p:cTn id="75" fill="hold" display="0">
                  <p:stCondLst>
                    <p:cond delay="indefinite"/>
                  </p:stCondLst>
                  <p:endCondLst>
                    <p:cond evt="onStopAudio" delay="0">
                      <p:tgtEl>
                        <p:sldTgt/>
                      </p:tgtEl>
                    </p:cond>
                  </p:endCondLst>
                </p:cTn>
                <p:tgtEl>
                  <p:spTgt spid="3"/>
                </p:tgtEl>
              </p:cMediaNode>
            </p:audio>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3200" dirty="0" smtClean="0">
                <a:solidFill>
                  <a:schemeClr val="bg1"/>
                </a:solidFill>
              </a:rPr>
              <a:t>Art at Work</a:t>
            </a:r>
            <a:endParaRPr lang="en-US" sz="3200" dirty="0">
              <a:solidFill>
                <a:schemeClr val="bg1"/>
              </a:solidFill>
            </a:endParaRPr>
          </a:p>
        </p:txBody>
      </p:sp>
      <p:sp>
        <p:nvSpPr>
          <p:cNvPr id="10" name="TextBox 9"/>
          <p:cNvSpPr txBox="1"/>
          <p:nvPr/>
        </p:nvSpPr>
        <p:spPr>
          <a:xfrm>
            <a:off x="914400" y="3352801"/>
            <a:ext cx="3124200" cy="2854324"/>
          </a:xfrm>
          <a:prstGeom prst="rect">
            <a:avLst/>
          </a:prstGeom>
          <a:noFill/>
        </p:spPr>
        <p:txBody>
          <a:bodyPr wrap="square" lIns="0" tIns="0" rIns="0" bIns="0" rtlCol="0" anchor="t">
            <a:noAutofit/>
          </a:bodyPr>
          <a:lstStyle/>
          <a:p>
            <a:pPr algn="ctr"/>
            <a:r>
              <a:rPr lang="en-US" sz="2400" dirty="0" smtClean="0"/>
              <a:t>Michael Lehman</a:t>
            </a:r>
            <a:endParaRPr lang="en-US" sz="24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3886200"/>
            <a:ext cx="1905000" cy="19050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400" y="5229225"/>
            <a:ext cx="2133600" cy="485775"/>
          </a:xfrm>
          <a:prstGeom prst="rect">
            <a:avLst/>
          </a:prstGeom>
        </p:spPr>
      </p:pic>
      <p:sp>
        <p:nvSpPr>
          <p:cNvPr id="13" name="Rectangle 12"/>
          <p:cNvSpPr/>
          <p:nvPr/>
        </p:nvSpPr>
        <p:spPr>
          <a:xfrm>
            <a:off x="3657600" y="3447871"/>
            <a:ext cx="5181600" cy="1200329"/>
          </a:xfrm>
          <a:prstGeom prst="rect">
            <a:avLst/>
          </a:prstGeom>
          <a:noFill/>
        </p:spPr>
        <p:txBody>
          <a:bodyPr wrap="square" lIns="91440" tIns="45720" rIns="91440" bIns="45720">
            <a:spAutoFit/>
          </a:bodyPr>
          <a:lstStyle/>
          <a:p>
            <a:pPr algn="ctr"/>
            <a:r>
              <a:rPr lang="en-US" sz="2400" b="1" cap="none" spc="0" dirty="0" smtClean="0">
                <a:ln w="6600">
                  <a:solidFill>
                    <a:schemeClr val="accent2"/>
                  </a:solidFill>
                  <a:prstDash val="solid"/>
                </a:ln>
                <a:solidFill>
                  <a:srgbClr val="FFFFFF"/>
                </a:solidFill>
                <a:effectLst>
                  <a:outerShdw dist="38100" dir="2700000" algn="tl" rotWithShape="0">
                    <a:schemeClr val="accent2"/>
                  </a:outerShdw>
                </a:effectLst>
              </a:rPr>
              <a:t>Design Integration, Project Management and Return on Investment</a:t>
            </a:r>
            <a:endParaRPr lang="en-US" sz="2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074473385"/>
      </p:ext>
    </p:extLst>
  </p:cSld>
  <p:clrMapOvr>
    <a:masterClrMapping/>
  </p:clrMapOvr>
  <p:transition spd="slow" advClick="0" advTm="1000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3200" dirty="0" smtClean="0">
                <a:solidFill>
                  <a:schemeClr val="bg1"/>
                </a:solidFill>
              </a:rPr>
              <a:t>Value Engineering</a:t>
            </a:r>
            <a:endParaRPr lang="en-US" sz="3200" dirty="0">
              <a:solidFill>
                <a:schemeClr val="bg1"/>
              </a:solidFill>
            </a:endParaRPr>
          </a:p>
        </p:txBody>
      </p:sp>
      <p:sp>
        <p:nvSpPr>
          <p:cNvPr id="10" name="TextBox 9"/>
          <p:cNvSpPr txBox="1"/>
          <p:nvPr/>
        </p:nvSpPr>
        <p:spPr>
          <a:xfrm>
            <a:off x="914400" y="3352801"/>
            <a:ext cx="3124200" cy="2854324"/>
          </a:xfrm>
          <a:prstGeom prst="rect">
            <a:avLst/>
          </a:prstGeom>
          <a:noFill/>
        </p:spPr>
        <p:txBody>
          <a:bodyPr wrap="square" lIns="0" tIns="0" rIns="0" bIns="0" rtlCol="0" anchor="t">
            <a:noAutofit/>
          </a:bodyPr>
          <a:lstStyle/>
          <a:p>
            <a:pPr algn="ctr"/>
            <a:r>
              <a:rPr lang="en-US" dirty="0" smtClean="0"/>
              <a:t>Don H. Stafford</a:t>
            </a:r>
            <a:endParaRPr lang="en-US" dirty="0"/>
          </a:p>
        </p:txBody>
      </p:sp>
      <p:sp>
        <p:nvSpPr>
          <p:cNvPr id="12" name="Rectangle 11"/>
          <p:cNvSpPr/>
          <p:nvPr/>
        </p:nvSpPr>
        <p:spPr>
          <a:xfrm>
            <a:off x="3886200" y="3579634"/>
            <a:ext cx="4953000" cy="1569660"/>
          </a:xfrm>
          <a:prstGeom prst="rect">
            <a:avLst/>
          </a:prstGeom>
          <a:noFill/>
        </p:spPr>
        <p:txBody>
          <a:bodyPr wrap="square" lIns="91440" tIns="45720" rIns="91440" bIns="45720">
            <a:spAutoFit/>
          </a:bodyPr>
          <a:lstStyle/>
          <a:p>
            <a:pPr algn="ctr"/>
            <a:r>
              <a:rPr lang="en-US" sz="2400" b="1" dirty="0" smtClean="0">
                <a:ln w="6600">
                  <a:solidFill>
                    <a:schemeClr val="accent2"/>
                  </a:solidFill>
                  <a:prstDash val="solid"/>
                </a:ln>
                <a:solidFill>
                  <a:srgbClr val="FFFFFF"/>
                </a:solidFill>
                <a:effectLst>
                  <a:outerShdw dist="38100" dir="2700000" algn="tl" rotWithShape="0">
                    <a:schemeClr val="accent2"/>
                  </a:outerShdw>
                </a:effectLst>
              </a:rPr>
              <a:t>What is true Value Engineering?</a:t>
            </a:r>
          </a:p>
          <a:p>
            <a:pPr algn="ctr"/>
            <a:r>
              <a:rPr lang="en-US" sz="2400" b="1" cap="none" spc="0" dirty="0" smtClean="0">
                <a:ln w="6600">
                  <a:solidFill>
                    <a:schemeClr val="accent2"/>
                  </a:solidFill>
                  <a:prstDash val="solid"/>
                </a:ln>
                <a:solidFill>
                  <a:srgbClr val="FFFFFF"/>
                </a:solidFill>
                <a:effectLst>
                  <a:outerShdw dist="38100" dir="2700000" algn="tl" rotWithShape="0">
                    <a:schemeClr val="accent2"/>
                  </a:outerShdw>
                </a:effectLst>
              </a:rPr>
              <a:t>How and when to apply Value Engineering?</a:t>
            </a:r>
          </a:p>
          <a:p>
            <a:pPr algn="ctr"/>
            <a:r>
              <a:rPr lang="en-US" sz="2400" b="1" dirty="0" smtClean="0">
                <a:ln w="6600">
                  <a:solidFill>
                    <a:schemeClr val="accent2"/>
                  </a:solidFill>
                  <a:prstDash val="solid"/>
                </a:ln>
                <a:solidFill>
                  <a:srgbClr val="FFFFFF"/>
                </a:solidFill>
                <a:effectLst>
                  <a:outerShdw dist="38100" dir="2700000" algn="tl" rotWithShape="0">
                    <a:schemeClr val="accent2"/>
                  </a:outerShdw>
                </a:effectLst>
              </a:rPr>
              <a:t>Examples of Value Engineering</a:t>
            </a:r>
            <a:endParaRPr lang="en-US" sz="2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3962400"/>
            <a:ext cx="1905000" cy="1905000"/>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600" y="5562600"/>
            <a:ext cx="1809750" cy="885825"/>
          </a:xfrm>
          <a:prstGeom prst="rect">
            <a:avLst/>
          </a:prstGeom>
        </p:spPr>
      </p:pic>
    </p:spTree>
    <p:extLst>
      <p:ext uri="{BB962C8B-B14F-4D97-AF65-F5344CB8AC3E}">
        <p14:creationId xmlns:p14="http://schemas.microsoft.com/office/powerpoint/2010/main" val="3823907301"/>
      </p:ext>
    </p:extLst>
  </p:cSld>
  <p:clrMapOvr>
    <a:masterClrMapping/>
  </p:clrMapOvr>
  <p:transition spd="slow" advClick="0" advTm="110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3200" dirty="0" smtClean="0">
                <a:solidFill>
                  <a:schemeClr val="bg1"/>
                </a:solidFill>
              </a:rPr>
              <a:t>Getting Started with Agile</a:t>
            </a:r>
            <a:endParaRPr lang="en-US" sz="3200" dirty="0">
              <a:solidFill>
                <a:schemeClr val="bg1"/>
              </a:solidFill>
            </a:endParaRPr>
          </a:p>
        </p:txBody>
      </p:sp>
      <p:sp>
        <p:nvSpPr>
          <p:cNvPr id="10" name="TextBox 9"/>
          <p:cNvSpPr txBox="1"/>
          <p:nvPr/>
        </p:nvSpPr>
        <p:spPr>
          <a:xfrm>
            <a:off x="914400" y="3352801"/>
            <a:ext cx="3124200" cy="2854324"/>
          </a:xfrm>
          <a:prstGeom prst="rect">
            <a:avLst/>
          </a:prstGeom>
          <a:noFill/>
        </p:spPr>
        <p:txBody>
          <a:bodyPr wrap="square" lIns="0" tIns="0" rIns="0" bIns="0" rtlCol="0" anchor="t">
            <a:noAutofit/>
          </a:bodyPr>
          <a:lstStyle/>
          <a:p>
            <a:pPr algn="ctr"/>
            <a:r>
              <a:rPr lang="en-US" sz="2400" dirty="0" smtClean="0"/>
              <a:t>Steven Granese</a:t>
            </a:r>
          </a:p>
          <a:p>
            <a:pPr algn="ctr"/>
            <a:r>
              <a:rPr lang="en-US" sz="1600" dirty="0" smtClean="0"/>
              <a:t>PMI-ACP, CSP, CSM</a:t>
            </a:r>
            <a:endParaRPr lang="en-US" dirty="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0114" y="4114800"/>
            <a:ext cx="2438400" cy="2438400"/>
          </a:xfrm>
          <a:prstGeom prst="rect">
            <a:avLst/>
          </a:prstGeom>
        </p:spPr>
      </p:pic>
      <p:sp>
        <p:nvSpPr>
          <p:cNvPr id="15" name="Rectangle 14"/>
          <p:cNvSpPr/>
          <p:nvPr/>
        </p:nvSpPr>
        <p:spPr>
          <a:xfrm>
            <a:off x="3758514" y="3703875"/>
            <a:ext cx="5257800" cy="1200329"/>
          </a:xfrm>
          <a:prstGeom prst="rect">
            <a:avLst/>
          </a:prstGeom>
          <a:noFill/>
        </p:spPr>
        <p:txBody>
          <a:bodyPr wrap="square" lIns="91440" tIns="45720" rIns="91440" bIns="45720">
            <a:spAutoFit/>
          </a:bodyPr>
          <a:lstStyle/>
          <a:p>
            <a:pPr algn="ctr"/>
            <a:r>
              <a:rPr lang="en-US" sz="3600" b="1" cap="none" spc="0" dirty="0" smtClean="0">
                <a:ln w="6600">
                  <a:solidFill>
                    <a:schemeClr val="accent2"/>
                  </a:solidFill>
                  <a:prstDash val="solid"/>
                </a:ln>
                <a:solidFill>
                  <a:srgbClr val="FFFFFF"/>
                </a:solidFill>
                <a:effectLst>
                  <a:outerShdw dist="38100" dir="2700000" algn="tl" rotWithShape="0">
                    <a:schemeClr val="accent2"/>
                  </a:outerShdw>
                </a:effectLst>
              </a:rPr>
              <a:t>How to Build High Performing Teams</a:t>
            </a:r>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20282" y="5319062"/>
            <a:ext cx="2333625" cy="908732"/>
          </a:xfrm>
          <a:prstGeom prst="rect">
            <a:avLst/>
          </a:prstGeom>
        </p:spPr>
      </p:pic>
    </p:spTree>
    <p:extLst>
      <p:ext uri="{BB962C8B-B14F-4D97-AF65-F5344CB8AC3E}">
        <p14:creationId xmlns:p14="http://schemas.microsoft.com/office/powerpoint/2010/main" val="2592212602"/>
      </p:ext>
    </p:extLst>
  </p:cSld>
  <p:clrMapOvr>
    <a:masterClrMapping/>
  </p:clrMapOvr>
  <p:transition spd="slow" advClick="0" advTm="11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3200" dirty="0" smtClean="0">
                <a:solidFill>
                  <a:schemeClr val="bg1"/>
                </a:solidFill>
              </a:rPr>
              <a:t>Make the Shift</a:t>
            </a:r>
            <a:endParaRPr lang="en-US" sz="3200" dirty="0">
              <a:solidFill>
                <a:schemeClr val="bg1"/>
              </a:solidFill>
            </a:endParaRPr>
          </a:p>
        </p:txBody>
      </p:sp>
      <p:sp>
        <p:nvSpPr>
          <p:cNvPr id="10" name="TextBox 9"/>
          <p:cNvSpPr txBox="1"/>
          <p:nvPr/>
        </p:nvSpPr>
        <p:spPr>
          <a:xfrm>
            <a:off x="914400" y="3352801"/>
            <a:ext cx="3124200" cy="2854324"/>
          </a:xfrm>
          <a:prstGeom prst="rect">
            <a:avLst/>
          </a:prstGeom>
          <a:noFill/>
        </p:spPr>
        <p:txBody>
          <a:bodyPr wrap="square" lIns="0" tIns="0" rIns="0" bIns="0" rtlCol="0" anchor="t">
            <a:noAutofit/>
          </a:bodyPr>
          <a:lstStyle/>
          <a:p>
            <a:pPr algn="ctr"/>
            <a:r>
              <a:rPr lang="en-US" sz="2400" dirty="0" smtClean="0"/>
              <a:t>Wendy Peacock</a:t>
            </a:r>
          </a:p>
          <a:p>
            <a:pPr algn="ctr"/>
            <a:r>
              <a:rPr lang="en-US" dirty="0" smtClean="0"/>
              <a:t>PMP, PMI-ACP</a:t>
            </a:r>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4340" y="3981320"/>
            <a:ext cx="2224320" cy="2356532"/>
          </a:xfrm>
          <a:prstGeom prst="rect">
            <a:avLst/>
          </a:prstGeom>
        </p:spPr>
      </p:pic>
      <p:sp>
        <p:nvSpPr>
          <p:cNvPr id="13" name="Rectangle 12"/>
          <p:cNvSpPr/>
          <p:nvPr/>
        </p:nvSpPr>
        <p:spPr>
          <a:xfrm>
            <a:off x="4343400" y="3451567"/>
            <a:ext cx="3733800" cy="2431435"/>
          </a:xfrm>
          <a:prstGeom prst="rect">
            <a:avLst/>
          </a:prstGeom>
          <a:noFill/>
        </p:spPr>
        <p:txBody>
          <a:bodyPr wrap="square" lIns="91440" tIns="45720" rIns="91440" bIns="45720">
            <a:spAutoFit/>
          </a:bodyPr>
          <a:lstStyle/>
          <a:p>
            <a:pPr algn="ctr"/>
            <a:r>
              <a:rPr lang="en-US" sz="3800" b="1" cap="none" spc="0" dirty="0" smtClean="0">
                <a:ln w="6600">
                  <a:solidFill>
                    <a:schemeClr val="accent2"/>
                  </a:solidFill>
                  <a:prstDash val="solid"/>
                </a:ln>
                <a:solidFill>
                  <a:srgbClr val="FFFFFF"/>
                </a:solidFill>
                <a:effectLst>
                  <a:outerShdw dist="38100" dir="2700000" algn="tl" rotWithShape="0">
                    <a:schemeClr val="accent2"/>
                  </a:outerShdw>
                </a:effectLst>
              </a:rPr>
              <a:t>Project Management</a:t>
            </a:r>
          </a:p>
          <a:p>
            <a:pPr algn="ctr"/>
            <a:r>
              <a:rPr lang="en-US" sz="3800" b="1" cap="none" spc="0" dirty="0" smtClean="0">
                <a:ln w="6600">
                  <a:solidFill>
                    <a:schemeClr val="accent2"/>
                  </a:solidFill>
                  <a:prstDash val="solid"/>
                </a:ln>
                <a:solidFill>
                  <a:srgbClr val="FFFFFF"/>
                </a:solidFill>
                <a:effectLst>
                  <a:outerShdw dist="38100" dir="2700000" algn="tl" rotWithShape="0">
                    <a:schemeClr val="accent2"/>
                  </a:outerShdw>
                </a:effectLst>
              </a:rPr>
              <a:t>To Project Leadership</a:t>
            </a:r>
          </a:p>
        </p:txBody>
      </p:sp>
    </p:spTree>
    <p:extLst>
      <p:ext uri="{BB962C8B-B14F-4D97-AF65-F5344CB8AC3E}">
        <p14:creationId xmlns:p14="http://schemas.microsoft.com/office/powerpoint/2010/main" val="877982424"/>
      </p:ext>
    </p:extLst>
  </p:cSld>
  <p:clrMapOvr>
    <a:masterClrMapping/>
  </p:clrMapOvr>
  <p:transition spd="slow" advClick="0" advTm="110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What’s New with MS Project Server and the Cloud</a:t>
            </a:r>
            <a:endParaRPr lang="en-US" sz="2400" dirty="0">
              <a:solidFill>
                <a:schemeClr val="bg1"/>
              </a:solidFill>
            </a:endParaRPr>
          </a:p>
        </p:txBody>
      </p:sp>
      <p:sp>
        <p:nvSpPr>
          <p:cNvPr id="10" name="TextBox 9"/>
          <p:cNvSpPr txBox="1"/>
          <p:nvPr/>
        </p:nvSpPr>
        <p:spPr>
          <a:xfrm>
            <a:off x="2895600" y="3352801"/>
            <a:ext cx="3124200" cy="2854324"/>
          </a:xfrm>
          <a:prstGeom prst="rect">
            <a:avLst/>
          </a:prstGeom>
          <a:noFill/>
        </p:spPr>
        <p:txBody>
          <a:bodyPr wrap="square" lIns="0" tIns="0" rIns="0" bIns="0" rtlCol="0" anchor="t">
            <a:noAutofit/>
          </a:bodyPr>
          <a:lstStyle/>
          <a:p>
            <a:pPr algn="ctr"/>
            <a:r>
              <a:rPr lang="en-US" sz="3600" dirty="0" smtClean="0"/>
              <a:t>Jeff Collins</a:t>
            </a:r>
            <a:endParaRPr lang="en-US" sz="36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0" y="4163212"/>
            <a:ext cx="2263084" cy="1018388"/>
          </a:xfrm>
          <a:prstGeom prst="rect">
            <a:avLst/>
          </a:prstGeom>
        </p:spPr>
      </p:pic>
    </p:spTree>
    <p:extLst>
      <p:ext uri="{BB962C8B-B14F-4D97-AF65-F5344CB8AC3E}">
        <p14:creationId xmlns:p14="http://schemas.microsoft.com/office/powerpoint/2010/main" val="2812378544"/>
      </p:ext>
    </p:extLst>
  </p:cSld>
  <p:clrMapOvr>
    <a:masterClrMapping/>
  </p:clrMapOvr>
  <p:transition spd="slow" advClick="0" advTm="1000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3200" dirty="0" smtClean="0">
                <a:solidFill>
                  <a:schemeClr val="bg1"/>
                </a:solidFill>
              </a:rPr>
              <a:t>Brand/Career Management</a:t>
            </a:r>
            <a:endParaRPr lang="en-US" sz="3200" dirty="0">
              <a:solidFill>
                <a:schemeClr val="bg1"/>
              </a:solidFill>
            </a:endParaRPr>
          </a:p>
        </p:txBody>
      </p:sp>
      <p:sp>
        <p:nvSpPr>
          <p:cNvPr id="10" name="TextBox 9"/>
          <p:cNvSpPr txBox="1"/>
          <p:nvPr/>
        </p:nvSpPr>
        <p:spPr>
          <a:xfrm>
            <a:off x="1027870" y="3352801"/>
            <a:ext cx="3086930" cy="685799"/>
          </a:xfrm>
          <a:prstGeom prst="rect">
            <a:avLst/>
          </a:prstGeom>
          <a:noFill/>
        </p:spPr>
        <p:txBody>
          <a:bodyPr wrap="square" lIns="0" tIns="0" rIns="0" bIns="0" rtlCol="0" anchor="t">
            <a:noAutofit/>
          </a:bodyPr>
          <a:lstStyle/>
          <a:p>
            <a:pPr algn="ctr"/>
            <a:r>
              <a:rPr lang="en-US" sz="2400" dirty="0" smtClean="0"/>
              <a:t>Fritz </a:t>
            </a:r>
            <a:r>
              <a:rPr lang="en-US" sz="2400" dirty="0" err="1" smtClean="0"/>
              <a:t>Eichelberger</a:t>
            </a:r>
            <a:endParaRPr lang="en-US" sz="24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3514" y="3867150"/>
            <a:ext cx="1600200" cy="240030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1312" y="5032513"/>
            <a:ext cx="3953427" cy="771633"/>
          </a:xfrm>
          <a:prstGeom prst="rect">
            <a:avLst/>
          </a:prstGeom>
        </p:spPr>
      </p:pic>
    </p:spTree>
    <p:extLst>
      <p:ext uri="{BB962C8B-B14F-4D97-AF65-F5344CB8AC3E}">
        <p14:creationId xmlns:p14="http://schemas.microsoft.com/office/powerpoint/2010/main" val="3656744055"/>
      </p:ext>
    </p:extLst>
  </p:cSld>
  <p:clrMapOvr>
    <a:masterClrMapping/>
  </p:clrMapOvr>
  <p:transition spd="slow" advClick="0" advTm="1000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What’s all the hype about LinkedIn? And WHY should you care?</a:t>
            </a:r>
            <a:endParaRPr lang="en-US" sz="2400" dirty="0">
              <a:solidFill>
                <a:schemeClr val="bg1"/>
              </a:solidFill>
            </a:endParaRPr>
          </a:p>
        </p:txBody>
      </p:sp>
      <p:sp>
        <p:nvSpPr>
          <p:cNvPr id="10" name="TextBox 9"/>
          <p:cNvSpPr txBox="1"/>
          <p:nvPr/>
        </p:nvSpPr>
        <p:spPr>
          <a:xfrm>
            <a:off x="990600" y="3276600"/>
            <a:ext cx="3124200" cy="2854324"/>
          </a:xfrm>
          <a:prstGeom prst="rect">
            <a:avLst/>
          </a:prstGeom>
          <a:noFill/>
        </p:spPr>
        <p:txBody>
          <a:bodyPr wrap="square" lIns="0" tIns="0" rIns="0" bIns="0" rtlCol="0" anchor="t">
            <a:noAutofit/>
          </a:bodyPr>
          <a:lstStyle/>
          <a:p>
            <a:pPr algn="ctr"/>
            <a:r>
              <a:rPr lang="en-US" sz="2400" dirty="0" smtClean="0"/>
              <a:t>Sherry Sexton</a:t>
            </a:r>
            <a:endParaRPr lang="en-US" sz="2400" dirty="0"/>
          </a:p>
        </p:txBody>
      </p:sp>
      <p:pic>
        <p:nvPicPr>
          <p:cNvPr id="11" name="Picture 10"/>
          <p:cNvPicPr/>
          <p:nvPr/>
        </p:nvPicPr>
        <p:blipFill rotWithShape="1">
          <a:blip r:embed="rId4">
            <a:extLst>
              <a:ext uri="{28A0092B-C50C-407E-A947-70E740481C1C}">
                <a14:useLocalDpi xmlns:a14="http://schemas.microsoft.com/office/drawing/2010/main" val="0"/>
              </a:ext>
            </a:extLst>
          </a:blip>
          <a:srcRect t="8315"/>
          <a:stretch/>
        </p:blipFill>
        <p:spPr>
          <a:xfrm>
            <a:off x="1250212" y="3810000"/>
            <a:ext cx="2635988" cy="2416804"/>
          </a:xfrm>
          <a:prstGeom prst="rect">
            <a:avLst/>
          </a:prstGeom>
        </p:spPr>
      </p:pic>
      <p:sp>
        <p:nvSpPr>
          <p:cNvPr id="7" name="Rectangle 6"/>
          <p:cNvSpPr/>
          <p:nvPr/>
        </p:nvSpPr>
        <p:spPr>
          <a:xfrm>
            <a:off x="4739313" y="3842375"/>
            <a:ext cx="3185487" cy="923330"/>
          </a:xfrm>
          <a:prstGeom prst="rect">
            <a:avLst/>
          </a:prstGeom>
          <a:noFill/>
        </p:spPr>
        <p:txBody>
          <a:bodyPr wrap="none" lIns="91440" tIns="45720" rIns="91440" bIns="45720">
            <a:spAutoFit/>
          </a:bodyPr>
          <a:lstStyle/>
          <a:p>
            <a:pPr algn="ctr"/>
            <a:r>
              <a:rPr lang="en-US" sz="5400" b="1" cap="none" spc="0" dirty="0" smtClean="0">
                <a:ln w="22225">
                  <a:solidFill>
                    <a:sysClr val="windowText" lastClr="000000"/>
                  </a:solidFill>
                  <a:prstDash val="solid"/>
                </a:ln>
                <a:solidFill>
                  <a:sysClr val="windowText" lastClr="000000"/>
                </a:solidFill>
                <a:effectLst/>
              </a:rPr>
              <a:t>Queen of</a:t>
            </a:r>
            <a:endParaRPr lang="en-US" sz="5400" b="1" cap="none" spc="0" dirty="0">
              <a:ln w="22225">
                <a:solidFill>
                  <a:sysClr val="windowText" lastClr="000000"/>
                </a:solidFill>
                <a:prstDash val="solid"/>
              </a:ln>
              <a:solidFill>
                <a:sysClr val="windowText" lastClr="000000"/>
              </a:solidFill>
              <a:effectLst/>
            </a:endParaRPr>
          </a:p>
        </p:txBody>
      </p:sp>
      <p:pic>
        <p:nvPicPr>
          <p:cNvPr id="1026" name="Picture 2" descr="http://www.v3.co.uk/IMG/266/176266/linkedin-logo-whit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4399" b="34401"/>
          <a:stretch/>
        </p:blipFill>
        <p:spPr bwMode="auto">
          <a:xfrm>
            <a:off x="5029200" y="4767901"/>
            <a:ext cx="2740025" cy="811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218524"/>
      </p:ext>
    </p:extLst>
  </p:cSld>
  <p:clrMapOvr>
    <a:masterClrMapping/>
  </p:clrMapOvr>
  <p:transition spd="slow" advClick="0" advTm="1000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219012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5" name="TextBox 4"/>
          <p:cNvSpPr txBox="1"/>
          <p:nvPr/>
        </p:nvSpPr>
        <p:spPr>
          <a:xfrm>
            <a:off x="609600" y="219012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Agile Panel Discussion</a:t>
            </a:r>
            <a:endParaRPr lang="en-US" sz="2400" dirty="0">
              <a:solidFill>
                <a:schemeClr val="bg1"/>
              </a:solidFill>
            </a:endParaRPr>
          </a:p>
        </p:txBody>
      </p:sp>
      <p:sp>
        <p:nvSpPr>
          <p:cNvPr id="11" name="Text Box 2"/>
          <p:cNvSpPr txBox="1">
            <a:spLocks noChangeArrowheads="1"/>
          </p:cNvSpPr>
          <p:nvPr/>
        </p:nvSpPr>
        <p:spPr bwMode="auto">
          <a:xfrm>
            <a:off x="381000" y="5094812"/>
            <a:ext cx="1856105" cy="31265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07000"/>
              </a:lnSpc>
              <a:spcBef>
                <a:spcPts val="0"/>
              </a:spcBef>
              <a:spcAft>
                <a:spcPts val="0"/>
              </a:spcAft>
            </a:pP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Stephanie Davis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2" descr="https://media.licdn.com/media/p/1/000/1c2/280/0d2c3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221451"/>
            <a:ext cx="1828800" cy="18288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media.licdn.com/media/AAEAAQAAAAAAAAL4AAAAJDM3NDA3Njg0LWQ1MTEtNGNhOC04NTY0LTUzYTA3MDc0MWJk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211652"/>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ttps://media.licdn.com/media/AAEAAQAAAAAAAAIiAAAAJDVmNzQ2YjM4LTU3ZWMtNDA5Yi1hZDA0LThkNjQ2ZjZhOGMwNw.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221452"/>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https://media.licdn.com/media/AAEAAQAAAAAAAAKoAAAAJDIwYmE4ZjFlLTY4MzctNDdjZS1hMmQ3LWZmMTkwMjI3OWM4N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0400" y="3200400"/>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2"/>
          <p:cNvSpPr txBox="1">
            <a:spLocks noChangeArrowheads="1"/>
          </p:cNvSpPr>
          <p:nvPr/>
        </p:nvSpPr>
        <p:spPr bwMode="auto">
          <a:xfrm>
            <a:off x="2563495" y="5102662"/>
            <a:ext cx="1856105" cy="31265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07000"/>
              </a:lnSpc>
              <a:spcBef>
                <a:spcPts val="0"/>
              </a:spcBef>
              <a:spcAft>
                <a:spcPts val="0"/>
              </a:spcAft>
            </a:pP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Steven Granese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4800600" y="5102662"/>
            <a:ext cx="1856105" cy="31265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07000"/>
              </a:lnSpc>
              <a:spcBef>
                <a:spcPts val="0"/>
              </a:spcBef>
              <a:spcAft>
                <a:spcPts val="0"/>
              </a:spcAft>
            </a:pP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Cristina </a:t>
            </a:r>
            <a:r>
              <a:rPr lang="en-US" sz="1400" b="1" dirty="0" err="1" smtClean="0">
                <a:effectLst/>
                <a:latin typeface="Calibri" panose="020F0502020204030204" pitchFamily="34" charset="0"/>
                <a:ea typeface="Calibri" panose="020F0502020204030204" pitchFamily="34" charset="0"/>
                <a:cs typeface="Times New Roman" panose="02020603050405020304" pitchFamily="18" charset="0"/>
              </a:rPr>
              <a:t>Liriano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7010400" y="5102662"/>
            <a:ext cx="1856105" cy="31265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07000"/>
              </a:lnSpc>
              <a:spcBef>
                <a:spcPts val="0"/>
              </a:spcBef>
              <a:spcAft>
                <a:spcPts val="0"/>
              </a:spcAft>
            </a:pPr>
            <a:r>
              <a:rPr lang="en-US" sz="1400" b="1" dirty="0" smtClean="0">
                <a:effectLst/>
                <a:latin typeface="Calibri" panose="020F0502020204030204" pitchFamily="34" charset="0"/>
                <a:ea typeface="Calibri" panose="020F0502020204030204" pitchFamily="34" charset="0"/>
                <a:cs typeface="Times New Roman" panose="02020603050405020304" pitchFamily="18" charset="0"/>
              </a:rPr>
              <a:t>Monica Murphy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http://toybook.com/wp-content/uploads/2012/10/valpak-log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600" y="5410200"/>
            <a:ext cx="1551305" cy="7328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casaromantica.org/wp-content/uploads/2015/06/Cox_Communications_logo.svg_-800x36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5800" y="6143007"/>
            <a:ext cx="1289950" cy="58209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p6.zdassets.com/hc/settings_assets/257345/200041398/NzoLC7xdFy2EMSxGsqzbOw-Tribridg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13309" y="5638800"/>
            <a:ext cx="1706291" cy="6651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2ejh9r20icn844r5d42hf9vz.wpengine.netdna-cdn.com/wp-content/uploads/2014/01/Catalina_logo_RGB_blu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76800" y="5638800"/>
            <a:ext cx="1905000" cy="40655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upload.wikimedia.org/wikipedia/commons/thumb/3/30/American_Express_logo.svg/2000px-American_Express_logo.svg.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04841" y="5437810"/>
            <a:ext cx="1039917" cy="1039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072857"/>
      </p:ext>
    </p:extLst>
  </p:cSld>
  <p:clrMapOvr>
    <a:masterClrMapping/>
  </p:clrMapOvr>
  <p:transition spd="slow" advClick="0" advTm="1100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24164" b="18384"/>
          <a:stretch/>
        </p:blipFill>
        <p:spPr>
          <a:xfrm>
            <a:off x="3338385" y="2209800"/>
            <a:ext cx="4951649" cy="2133600"/>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14519" t="17685" r="15788" b="8751"/>
          <a:stretch/>
        </p:blipFill>
        <p:spPr>
          <a:xfrm>
            <a:off x="140500" y="2209800"/>
            <a:ext cx="2957386" cy="2341265"/>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t="18646" b="20756"/>
          <a:stretch/>
        </p:blipFill>
        <p:spPr>
          <a:xfrm>
            <a:off x="198384" y="4495800"/>
            <a:ext cx="4908248" cy="2230735"/>
          </a:xfrm>
          <a:prstGeom prst="rect">
            <a:avLst/>
          </a:prstGeom>
        </p:spPr>
      </p:pic>
      <p:pic>
        <p:nvPicPr>
          <p:cNvPr id="5" name="Picture 4"/>
          <p:cNvPicPr>
            <a:picLocks noChangeAspect="1"/>
          </p:cNvPicPr>
          <p:nvPr/>
        </p:nvPicPr>
        <p:blipFill rotWithShape="1">
          <a:blip r:embed="rId7" cstate="print">
            <a:extLst>
              <a:ext uri="{28A0092B-C50C-407E-A947-70E740481C1C}">
                <a14:useLocalDpi xmlns:a14="http://schemas.microsoft.com/office/drawing/2010/main" val="0"/>
              </a:ext>
            </a:extLst>
          </a:blip>
          <a:srcRect l="15954" t="30332" r="22822" b="4362"/>
          <a:stretch/>
        </p:blipFill>
        <p:spPr>
          <a:xfrm>
            <a:off x="5890054" y="4288135"/>
            <a:ext cx="3048000" cy="2438400"/>
          </a:xfrm>
          <a:prstGeom prst="rect">
            <a:avLst/>
          </a:prstGeom>
        </p:spPr>
      </p:pic>
      <p:sp>
        <p:nvSpPr>
          <p:cNvPr id="12"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Networking Event</a:t>
            </a:r>
            <a:endParaRPr lang="en-US" sz="3600" b="1" dirty="0">
              <a:solidFill>
                <a:srgbClr val="D39D60"/>
              </a:solidFill>
              <a:latin typeface="Copperplate Gothic Bold" pitchFamily="34" charset="0"/>
            </a:endParaRPr>
          </a:p>
        </p:txBody>
      </p:sp>
      <p:sp>
        <p:nvSpPr>
          <p:cNvPr id="13" name="TextBox 12"/>
          <p:cNvSpPr txBox="1"/>
          <p:nvPr/>
        </p:nvSpPr>
        <p:spPr>
          <a:xfrm>
            <a:off x="381000" y="1676400"/>
            <a:ext cx="8534400" cy="1295400"/>
          </a:xfrm>
          <a:prstGeom prst="rect">
            <a:avLst/>
          </a:prstGeom>
          <a:noFill/>
        </p:spPr>
        <p:txBody>
          <a:bodyPr wrap="square" rtlCol="0">
            <a:noAutofit/>
          </a:bodyPr>
          <a:lstStyle/>
          <a:p>
            <a:pPr algn="ctr"/>
            <a:r>
              <a:rPr lang="en-US" sz="2000" dirty="0" smtClean="0"/>
              <a:t>Another Speed Networking in 2015</a:t>
            </a:r>
            <a:endParaRPr lang="en-US" sz="2000" dirty="0"/>
          </a:p>
        </p:txBody>
      </p:sp>
    </p:spTree>
    <p:extLst>
      <p:ext uri="{BB962C8B-B14F-4D97-AF65-F5344CB8AC3E}">
        <p14:creationId xmlns:p14="http://schemas.microsoft.com/office/powerpoint/2010/main" val="1882890999"/>
      </p:ext>
    </p:extLst>
  </p:cSld>
  <p:clrMapOvr>
    <a:masterClrMapping/>
  </p:clrMapOvr>
  <p:transition spd="slow" advClick="0" advTm="1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5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6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photos4.meetupstatic.com/photos/event/b/e/9/8/global_408528792.jpeg"/>
          <p:cNvPicPr>
            <a:picLocks noChangeAspect="1" noChangeArrowheads="1"/>
          </p:cNvPicPr>
          <p:nvPr/>
        </p:nvPicPr>
        <p:blipFill rotWithShape="1">
          <a:blip r:embed="rId2">
            <a:extLst>
              <a:ext uri="{28A0092B-C50C-407E-A947-70E740481C1C}">
                <a14:useLocalDpi xmlns:a14="http://schemas.microsoft.com/office/drawing/2010/main" val="0"/>
              </a:ext>
            </a:extLst>
          </a:blip>
          <a:srcRect t="39074" b="38704"/>
          <a:stretch/>
        </p:blipFill>
        <p:spPr bwMode="auto">
          <a:xfrm>
            <a:off x="5638800" y="4800600"/>
            <a:ext cx="2829865" cy="6778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3"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12" name="Rectangle 11"/>
          <p:cNvSpPr>
            <a:spLocks noChangeArrowheads="1"/>
          </p:cNvSpPr>
          <p:nvPr/>
        </p:nvSpPr>
        <p:spPr bwMode="auto">
          <a:xfrm>
            <a:off x="990600" y="98167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Community Outreach</a:t>
            </a:r>
            <a:endParaRPr lang="en-US" sz="3600" b="1" dirty="0">
              <a:solidFill>
                <a:srgbClr val="D39D60"/>
              </a:solidFill>
              <a:latin typeface="Copperplate Gothic Bold" pitchFamily="34" charset="0"/>
            </a:endParaRPr>
          </a:p>
        </p:txBody>
      </p:sp>
      <p:sp>
        <p:nvSpPr>
          <p:cNvPr id="13" name="TextBox 12"/>
          <p:cNvSpPr txBox="1"/>
          <p:nvPr/>
        </p:nvSpPr>
        <p:spPr>
          <a:xfrm>
            <a:off x="381000" y="1905000"/>
            <a:ext cx="8534400" cy="717550"/>
          </a:xfrm>
          <a:prstGeom prst="rect">
            <a:avLst/>
          </a:prstGeom>
          <a:noFill/>
        </p:spPr>
        <p:txBody>
          <a:bodyPr wrap="square" rtlCol="0">
            <a:noAutofit/>
          </a:bodyPr>
          <a:lstStyle/>
          <a:p>
            <a:pPr algn="ctr"/>
            <a:r>
              <a:rPr lang="en-US" sz="2400" b="1" dirty="0" smtClean="0"/>
              <a:t>Academic Outreach Program</a:t>
            </a:r>
          </a:p>
        </p:txBody>
      </p:sp>
      <p:pic>
        <p:nvPicPr>
          <p:cNvPr id="9" name="Picture 8"/>
          <p:cNvPicPr/>
          <p:nvPr/>
        </p:nvPicPr>
        <p:blipFill>
          <a:blip r:embed="rId5" cstate="print">
            <a:extLst>
              <a:ext uri="{28A0092B-C50C-407E-A947-70E740481C1C}">
                <a14:useLocalDpi xmlns:a14="http://schemas.microsoft.com/office/drawing/2010/main" val="0"/>
              </a:ext>
            </a:extLst>
          </a:blip>
          <a:stretch>
            <a:fillRect/>
          </a:stretch>
        </p:blipFill>
        <p:spPr>
          <a:xfrm>
            <a:off x="4040092" y="2590800"/>
            <a:ext cx="2240461" cy="1479550"/>
          </a:xfrm>
          <a:prstGeom prst="rect">
            <a:avLst/>
          </a:prstGeom>
        </p:spPr>
      </p:pic>
      <p:pic>
        <p:nvPicPr>
          <p:cNvPr id="1026" name="Picture 2" descr="https://static.onthehub.com/production/attachments/15/42f5aa15-2fae-e011-98e6-f04da23e67f6/875cbcd2-a037-4b18-ac84-915025b519e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5353" y="2546752"/>
            <a:ext cx="1491847" cy="14918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naa.edu/wp-content/uploads/2014/12/spc_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6578" y="2409824"/>
            <a:ext cx="2619375" cy="17049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tbo.com/storyimage/TB/20140715/ARTICLE/140719559/AR/0/AR-140719559.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5784" t="31907" r="11507" b="1240"/>
          <a:stretch/>
        </p:blipFill>
        <p:spPr bwMode="auto">
          <a:xfrm>
            <a:off x="1600200" y="4876800"/>
            <a:ext cx="1600200" cy="171728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56077" y="4403623"/>
            <a:ext cx="3787323" cy="1311377"/>
          </a:xfrm>
          <a:prstGeom prst="rect">
            <a:avLst/>
          </a:prstGeom>
          <a:noFill/>
        </p:spPr>
        <p:txBody>
          <a:bodyPr wrap="square" rtlCol="0">
            <a:noAutofit/>
          </a:bodyPr>
          <a:lstStyle/>
          <a:p>
            <a:pPr algn="ctr"/>
            <a:r>
              <a:rPr lang="en-US" sz="2400" b="1" dirty="0" smtClean="0"/>
              <a:t>Military Liaison Program</a:t>
            </a:r>
          </a:p>
        </p:txBody>
      </p:sp>
      <p:sp>
        <p:nvSpPr>
          <p:cNvPr id="16" name="TextBox 15"/>
          <p:cNvSpPr txBox="1"/>
          <p:nvPr/>
        </p:nvSpPr>
        <p:spPr>
          <a:xfrm>
            <a:off x="4800600" y="4419600"/>
            <a:ext cx="4191000" cy="1311377"/>
          </a:xfrm>
          <a:prstGeom prst="rect">
            <a:avLst/>
          </a:prstGeom>
          <a:noFill/>
        </p:spPr>
        <p:txBody>
          <a:bodyPr wrap="square" rtlCol="0">
            <a:noAutofit/>
          </a:bodyPr>
          <a:lstStyle/>
          <a:p>
            <a:pPr algn="ctr"/>
            <a:r>
              <a:rPr lang="en-US" sz="2400" b="1" dirty="0" smtClean="0"/>
              <a:t>Business Organizations</a:t>
            </a:r>
          </a:p>
        </p:txBody>
      </p:sp>
      <p:pic>
        <p:nvPicPr>
          <p:cNvPr id="1034" name="Picture 10" descr="https://d13pix9kaak6wt.cloudfront.net/background/users/m/a/r/martinezsylvia_1414702290_81.jpg"/>
          <p:cNvPicPr>
            <a:picLocks noChangeAspect="1" noChangeArrowheads="1"/>
          </p:cNvPicPr>
          <p:nvPr/>
        </p:nvPicPr>
        <p:blipFill rotWithShape="1">
          <a:blip r:embed="rId9">
            <a:extLst>
              <a:ext uri="{28A0092B-C50C-407E-A947-70E740481C1C}">
                <a14:useLocalDpi xmlns:a14="http://schemas.microsoft.com/office/drawing/2010/main" val="0"/>
              </a:ext>
            </a:extLst>
          </a:blip>
          <a:srcRect l="33078" t="5716" r="33079" b="2856"/>
          <a:stretch/>
        </p:blipFill>
        <p:spPr bwMode="auto">
          <a:xfrm>
            <a:off x="7239000" y="5410200"/>
            <a:ext cx="12954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cpustaffing.com/WITI.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3014" y="5334000"/>
            <a:ext cx="1222586"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060993"/>
      </p:ext>
    </p:extLst>
  </p:cSld>
  <p:clrMapOvr>
    <a:masterClrMapping/>
  </p:clrMapOvr>
  <p:transition spd="slow" advClick="0" advTm="2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childTnLst>
                          </p:cTn>
                        </p:par>
                        <p:par>
                          <p:cTn id="16" fill="hold">
                            <p:stCondLst>
                              <p:cond delay="5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par>
                          <p:cTn id="24" fill="hold">
                            <p:stCondLst>
                              <p:cond delay="6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0"/>
                                        <p:tgtEl>
                                          <p:spTgt spid="14"/>
                                        </p:tgtEl>
                                      </p:cBhvr>
                                    </p:animEffect>
                                  </p:childTnLst>
                                </p:cTn>
                              </p:par>
                            </p:childTnLst>
                          </p:cTn>
                        </p:par>
                        <p:par>
                          <p:cTn id="28" fill="hold">
                            <p:stCondLst>
                              <p:cond delay="8500"/>
                            </p:stCondLst>
                            <p:childTnLst>
                              <p:par>
                                <p:cTn id="29" presetID="10" presetClass="entr" presetSubtype="0" fill="hold" nodeType="afterEffect">
                                  <p:stCondLst>
                                    <p:cond delay="0"/>
                                  </p:stCondLst>
                                  <p:childTnLst>
                                    <p:set>
                                      <p:cBhvr>
                                        <p:cTn id="30" dur="1" fill="hold">
                                          <p:stCondLst>
                                            <p:cond delay="0"/>
                                          </p:stCondLst>
                                        </p:cTn>
                                        <p:tgtEl>
                                          <p:spTgt spid="1030"/>
                                        </p:tgtEl>
                                        <p:attrNameLst>
                                          <p:attrName>style.visibility</p:attrName>
                                        </p:attrNameLst>
                                      </p:cBhvr>
                                      <p:to>
                                        <p:strVal val="visible"/>
                                      </p:to>
                                    </p:set>
                                    <p:animEffect transition="in" filter="fade">
                                      <p:cBhvr>
                                        <p:cTn id="31" dur="500"/>
                                        <p:tgtEl>
                                          <p:spTgt spid="1030"/>
                                        </p:tgtEl>
                                      </p:cBhvr>
                                    </p:animEffect>
                                  </p:childTnLst>
                                </p:cTn>
                              </p:par>
                            </p:childTnLst>
                          </p:cTn>
                        </p:par>
                        <p:par>
                          <p:cTn id="32" fill="hold">
                            <p:stCondLst>
                              <p:cond delay="9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2000"/>
                                        <p:tgtEl>
                                          <p:spTgt spid="16"/>
                                        </p:tgtEl>
                                      </p:cBhvr>
                                    </p:animEffect>
                                  </p:childTnLst>
                                </p:cTn>
                              </p:par>
                            </p:childTnLst>
                          </p:cTn>
                        </p:par>
                        <p:par>
                          <p:cTn id="36" fill="hold">
                            <p:stCondLst>
                              <p:cond delay="11000"/>
                            </p:stCondLst>
                            <p:childTnLst>
                              <p:par>
                                <p:cTn id="37" presetID="10" presetClass="entr" presetSubtype="0" fill="hold" nodeType="afterEffect">
                                  <p:stCondLst>
                                    <p:cond delay="0"/>
                                  </p:stCondLst>
                                  <p:childTnLst>
                                    <p:set>
                                      <p:cBhvr>
                                        <p:cTn id="38" dur="1" fill="hold">
                                          <p:stCondLst>
                                            <p:cond delay="0"/>
                                          </p:stCondLst>
                                        </p:cTn>
                                        <p:tgtEl>
                                          <p:spTgt spid="1038"/>
                                        </p:tgtEl>
                                        <p:attrNameLst>
                                          <p:attrName>style.visibility</p:attrName>
                                        </p:attrNameLst>
                                      </p:cBhvr>
                                      <p:to>
                                        <p:strVal val="visible"/>
                                      </p:to>
                                    </p:set>
                                    <p:animEffect transition="in" filter="fade">
                                      <p:cBhvr>
                                        <p:cTn id="39" dur="500"/>
                                        <p:tgtEl>
                                          <p:spTgt spid="1038"/>
                                        </p:tgtEl>
                                      </p:cBhvr>
                                    </p:animEffect>
                                  </p:childTnLst>
                                </p:cTn>
                              </p:par>
                            </p:childTnLst>
                          </p:cTn>
                        </p:par>
                        <p:par>
                          <p:cTn id="40" fill="hold">
                            <p:stCondLst>
                              <p:cond delay="11500"/>
                            </p:stCondLst>
                            <p:childTnLst>
                              <p:par>
                                <p:cTn id="41" presetID="10" presetClass="entr" presetSubtype="0" fill="hold" nodeType="afterEffect">
                                  <p:stCondLst>
                                    <p:cond delay="0"/>
                                  </p:stCondLst>
                                  <p:childTnLst>
                                    <p:set>
                                      <p:cBhvr>
                                        <p:cTn id="42" dur="1" fill="hold">
                                          <p:stCondLst>
                                            <p:cond delay="0"/>
                                          </p:stCondLst>
                                        </p:cTn>
                                        <p:tgtEl>
                                          <p:spTgt spid="1034"/>
                                        </p:tgtEl>
                                        <p:attrNameLst>
                                          <p:attrName>style.visibility</p:attrName>
                                        </p:attrNameLst>
                                      </p:cBhvr>
                                      <p:to>
                                        <p:strVal val="visible"/>
                                      </p:to>
                                    </p:set>
                                    <p:animEffect transition="in" filter="fade">
                                      <p:cBhvr>
                                        <p:cTn id="43" dur="500"/>
                                        <p:tgtEl>
                                          <p:spTgt spid="1034"/>
                                        </p:tgtEl>
                                      </p:cBhvr>
                                    </p:animEffect>
                                  </p:childTnLst>
                                </p:cTn>
                              </p:par>
                            </p:childTnLst>
                          </p:cTn>
                        </p:par>
                        <p:par>
                          <p:cTn id="44" fill="hold">
                            <p:stCondLst>
                              <p:cond delay="12000"/>
                            </p:stCondLst>
                            <p:childTnLst>
                              <p:par>
                                <p:cTn id="45" presetID="10" presetClass="entr" presetSubtype="0" fill="hold" nodeType="afterEffect">
                                  <p:stCondLst>
                                    <p:cond delay="0"/>
                                  </p:stCondLst>
                                  <p:childTnLst>
                                    <p:set>
                                      <p:cBhvr>
                                        <p:cTn id="46" dur="1" fill="hold">
                                          <p:stCondLst>
                                            <p:cond delay="0"/>
                                          </p:stCondLst>
                                        </p:cTn>
                                        <p:tgtEl>
                                          <p:spTgt spid="1036"/>
                                        </p:tgtEl>
                                        <p:attrNameLst>
                                          <p:attrName>style.visibility</p:attrName>
                                        </p:attrNameLst>
                                      </p:cBhvr>
                                      <p:to>
                                        <p:strVal val="visible"/>
                                      </p:to>
                                    </p:set>
                                    <p:animEffect transition="in" filter="fade">
                                      <p:cBhvr>
                                        <p:cTn id="47"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Volunteering Opportunities</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Organize, Market/Promote, and Coordinate Chapter Meetings and Special Events</a:t>
            </a:r>
          </a:p>
          <a:p>
            <a:pPr algn="ctr"/>
            <a:endParaRPr lang="en-US" sz="2400" dirty="0"/>
          </a:p>
          <a:p>
            <a:pPr algn="ctr"/>
            <a:r>
              <a:rPr lang="en-US" sz="2400" dirty="0" smtClean="0"/>
              <a:t>Manage Community Outreach Programs</a:t>
            </a:r>
          </a:p>
          <a:p>
            <a:pPr algn="ctr"/>
            <a:endParaRPr lang="en-US" sz="2400" dirty="0"/>
          </a:p>
          <a:p>
            <a:pPr algn="ctr"/>
            <a:r>
              <a:rPr lang="en-US" sz="2400" dirty="0" smtClean="0"/>
              <a:t>Organize, Market/Promote, and Coordinate Exam-Prep Classes</a:t>
            </a:r>
          </a:p>
          <a:p>
            <a:pPr algn="ctr"/>
            <a:endParaRPr lang="en-US" sz="2400" dirty="0"/>
          </a:p>
          <a:p>
            <a:pPr algn="ctr"/>
            <a:r>
              <a:rPr lang="en-US" sz="2400" dirty="0" smtClean="0"/>
              <a:t>Find Sponsors for Local Events</a:t>
            </a:r>
            <a:endParaRPr lang="en-US" sz="2400" dirty="0"/>
          </a:p>
        </p:txBody>
      </p:sp>
    </p:spTree>
    <p:extLst>
      <p:ext uri="{BB962C8B-B14F-4D97-AF65-F5344CB8AC3E}">
        <p14:creationId xmlns:p14="http://schemas.microsoft.com/office/powerpoint/2010/main" val="1257324950"/>
      </p:ext>
    </p:extLst>
  </p:cSld>
  <p:clrMapOvr>
    <a:masterClrMapping/>
  </p:clrMapOvr>
  <p:transition spd="slow" advClick="0" advTm="2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20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20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2000"/>
                                        <p:tgtEl>
                                          <p:spTgt spid="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4724400"/>
            <a:ext cx="2743200" cy="1543050"/>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4648200"/>
            <a:ext cx="2743200" cy="1543050"/>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4200" y="2819400"/>
            <a:ext cx="2743200" cy="1543050"/>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0" y="2819400"/>
            <a:ext cx="2743200" cy="1543050"/>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6000" y="2819400"/>
            <a:ext cx="2743200" cy="1543050"/>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4200" y="4191000"/>
            <a:ext cx="2743200" cy="2461364"/>
          </a:xfrm>
          <a:prstGeom prst="rect">
            <a:avLst/>
          </a:prstGeom>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10"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1"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Region 14 Leadership Conference</a:t>
            </a:r>
          </a:p>
        </p:txBody>
      </p:sp>
      <p:sp>
        <p:nvSpPr>
          <p:cNvPr id="13" name="Rectangle 12"/>
          <p:cNvSpPr/>
          <p:nvPr/>
        </p:nvSpPr>
        <p:spPr bwMode="auto">
          <a:xfrm>
            <a:off x="609600" y="35052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6" name="TextBox 15"/>
          <p:cNvSpPr txBox="1"/>
          <p:nvPr/>
        </p:nvSpPr>
        <p:spPr>
          <a:xfrm>
            <a:off x="609600" y="35052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Comradery</a:t>
            </a:r>
            <a:endParaRPr lang="en-US" sz="2400" dirty="0">
              <a:solidFill>
                <a:schemeClr val="bg1"/>
              </a:solidFill>
            </a:endParaRPr>
          </a:p>
        </p:txBody>
      </p:sp>
      <p:pic>
        <p:nvPicPr>
          <p:cNvPr id="5" name="Jason_Shaw_-_Forever_Belie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05800" y="5829108"/>
            <a:ext cx="609600" cy="609600"/>
          </a:xfrm>
          <a:prstGeom prst="rect">
            <a:avLst/>
          </a:prstGeom>
        </p:spPr>
      </p:pic>
    </p:spTree>
    <p:extLst>
      <p:ext uri="{BB962C8B-B14F-4D97-AF65-F5344CB8AC3E}">
        <p14:creationId xmlns:p14="http://schemas.microsoft.com/office/powerpoint/2010/main" val="2482686113"/>
      </p:ext>
    </p:extLst>
  </p:cSld>
  <p:clrMapOvr>
    <a:masterClrMapping/>
  </p:clrMapOvr>
  <p:transition spd="slow" advClick="0" advTm="1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xit" presetSubtype="0" fill="hold" grpId="0" nodeType="afterEffect">
                                  <p:stCondLst>
                                    <p:cond delay="2000"/>
                                  </p:stCondLst>
                                  <p:childTnLst>
                                    <p:animEffect transition="out" filter="fade">
                                      <p:cBhvr>
                                        <p:cTn id="9" dur="2000"/>
                                        <p:tgtEl>
                                          <p:spTgt spid="16"/>
                                        </p:tgtEl>
                                      </p:cBhvr>
                                    </p:animEffect>
                                    <p:set>
                                      <p:cBhvr>
                                        <p:cTn id="10" dur="1" fill="hold">
                                          <p:stCondLst>
                                            <p:cond delay="1999"/>
                                          </p:stCondLst>
                                        </p:cTn>
                                        <p:tgtEl>
                                          <p:spTgt spid="16"/>
                                        </p:tgtEl>
                                        <p:attrNameLst>
                                          <p:attrName>style.visibility</p:attrName>
                                        </p:attrNameLst>
                                      </p:cBhvr>
                                      <p:to>
                                        <p:strVal val="hidden"/>
                                      </p:to>
                                    </p:set>
                                  </p:childTnLst>
                                </p:cTn>
                              </p:par>
                              <p:par>
                                <p:cTn id="11" presetID="10" presetClass="exit" presetSubtype="0" fill="hold" grpId="0" nodeType="withEffect">
                                  <p:stCondLst>
                                    <p:cond delay="2000"/>
                                  </p:stCondLst>
                                  <p:childTnLst>
                                    <p:animEffect transition="out" filter="fade">
                                      <p:cBhvr>
                                        <p:cTn id="12" dur="2000"/>
                                        <p:tgtEl>
                                          <p:spTgt spid="13"/>
                                        </p:tgtEl>
                                      </p:cBhvr>
                                    </p:animEffect>
                                    <p:set>
                                      <p:cBhvr>
                                        <p:cTn id="13" dur="1" fill="hold">
                                          <p:stCondLst>
                                            <p:cond delay="1999"/>
                                          </p:stCondLst>
                                        </p:cTn>
                                        <p:tgtEl>
                                          <p:spTgt spid="13"/>
                                        </p:tgtEl>
                                        <p:attrNameLst>
                                          <p:attrName>style.visibility</p:attrName>
                                        </p:attrNameLst>
                                      </p:cBhvr>
                                      <p:to>
                                        <p:strVal val="hidden"/>
                                      </p:to>
                                    </p:set>
                                  </p:childTnLst>
                                </p:cTn>
                              </p:par>
                            </p:childTnLst>
                          </p:cTn>
                        </p:par>
                        <p:par>
                          <p:cTn id="14" fill="hold">
                            <p:stCondLst>
                              <p:cond delay="40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2000"/>
                                        <p:tgtEl>
                                          <p:spTgt spid="18"/>
                                        </p:tgtEl>
                                      </p:cBhvr>
                                    </p:animEffect>
                                  </p:childTnLst>
                                </p:cTn>
                              </p:par>
                              <p:par>
                                <p:cTn id="21" presetID="10" presetClass="entr" presetSubtype="0"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000"/>
                                        <p:tgtEl>
                                          <p:spTgt spid="19"/>
                                        </p:tgtEl>
                                      </p:cBhvr>
                                    </p:animEffect>
                                  </p:childTnLst>
                                </p:cTn>
                              </p:par>
                              <p:par>
                                <p:cTn id="24" presetID="10" presetClass="entr" presetSubtype="0" fill="hold" nodeType="withEffect">
                                  <p:stCondLst>
                                    <p:cond delay="15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childTnLst>
                                </p:cTn>
                              </p:par>
                              <p:par>
                                <p:cTn id="27" presetID="10" presetClass="entr" presetSubtype="0" fill="hold" nodeType="withEffect">
                                  <p:stCondLst>
                                    <p:cond delay="20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000"/>
                                        <p:tgtEl>
                                          <p:spTgt spid="21"/>
                                        </p:tgtEl>
                                      </p:cBhvr>
                                    </p:animEffect>
                                  </p:childTnLst>
                                </p:cTn>
                              </p:par>
                              <p:par>
                                <p:cTn id="30" presetID="10" presetClass="entr" presetSubtype="0" fill="hold" nodeType="withEffect">
                                  <p:stCondLst>
                                    <p:cond delay="25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fill="hold" display="0">
                  <p:stCondLst>
                    <p:cond delay="indefinite"/>
                  </p:stCondLst>
                  <p:endCondLst>
                    <p:cond evt="onStopAudio" delay="0">
                      <p:tgtEl>
                        <p:sldTgt/>
                      </p:tgtEl>
                    </p:cond>
                  </p:endCondLst>
                </p:cTn>
                <p:tgtEl>
                  <p:spTgt spid="5"/>
                </p:tgtEl>
              </p:cMediaNode>
            </p:audio>
          </p:childTnLst>
        </p:cTn>
      </p:par>
    </p:tnLst>
    <p:bldLst>
      <p:bldP spid="13"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3133725"/>
            <a:ext cx="2286000" cy="1285875"/>
          </a:xfrm>
          <a:prstGeom prst="rect">
            <a:avLst/>
          </a:prstGeom>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3"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Region 14 Leadership Conference</a:t>
            </a:r>
          </a:p>
        </p:txBody>
      </p:sp>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6600" y="4800600"/>
            <a:ext cx="1828800" cy="1828800"/>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400" y="2590800"/>
            <a:ext cx="2286000" cy="1285875"/>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6400" y="3962400"/>
            <a:ext cx="1828800" cy="1828800"/>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2800" y="2438400"/>
            <a:ext cx="1828800" cy="1828800"/>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81400" y="3352800"/>
            <a:ext cx="2286000" cy="171450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5800" y="5267325"/>
            <a:ext cx="2286000" cy="1285875"/>
          </a:xfrm>
          <a:prstGeom prst="rect">
            <a:avLst/>
          </a:prstGeom>
        </p:spPr>
      </p:pic>
      <p:pic>
        <p:nvPicPr>
          <p:cNvPr id="9" name="Pictur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2400" y="4800600"/>
            <a:ext cx="1828800" cy="1828800"/>
          </a:xfrm>
          <a:prstGeom prst="rect">
            <a:avLst/>
          </a:prstGeom>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77000" y="3895725"/>
            <a:ext cx="2286000" cy="1285875"/>
          </a:xfrm>
          <a:prstGeom prst="rect">
            <a:avLst/>
          </a:prstGeom>
        </p:spPr>
      </p:pic>
      <p:pic>
        <p:nvPicPr>
          <p:cNvPr id="20" name="Picture 1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62200" y="5181600"/>
            <a:ext cx="2286000" cy="1285875"/>
          </a:xfrm>
          <a:prstGeom prst="rect">
            <a:avLst/>
          </a:prstGeom>
        </p:spPr>
      </p:pic>
      <p:pic>
        <p:nvPicPr>
          <p:cNvPr id="19" name="Picture 1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800600" y="2752725"/>
            <a:ext cx="2286000" cy="1285875"/>
          </a:xfrm>
          <a:prstGeom prst="rect">
            <a:avLst/>
          </a:prstGeom>
        </p:spPr>
      </p:pic>
      <p:pic>
        <p:nvPicPr>
          <p:cNvPr id="5" name="Picture 4"/>
          <p:cNvPicPr>
            <a:picLocks noChangeAspect="1"/>
          </p:cNvPicPr>
          <p:nvPr/>
        </p:nvPicPr>
        <p:blipFill rotWithShape="1">
          <a:blip r:embed="rId15" cstate="print">
            <a:extLst>
              <a:ext uri="{28A0092B-C50C-407E-A947-70E740481C1C}">
                <a14:useLocalDpi xmlns:a14="http://schemas.microsoft.com/office/drawing/2010/main" val="0"/>
              </a:ext>
            </a:extLst>
          </a:blip>
          <a:srcRect l="23333" t="23704" r="30001"/>
          <a:stretch/>
        </p:blipFill>
        <p:spPr>
          <a:xfrm>
            <a:off x="457200" y="3886200"/>
            <a:ext cx="1066800" cy="981075"/>
          </a:xfrm>
          <a:prstGeom prst="rect">
            <a:avLst/>
          </a:prstGeom>
        </p:spPr>
      </p:pic>
      <p:pic>
        <p:nvPicPr>
          <p:cNvPr id="22" name="Picture 21"/>
          <p:cNvPicPr>
            <a:picLocks noChangeAspect="1"/>
          </p:cNvPicPr>
          <p:nvPr/>
        </p:nvPicPr>
        <p:blipFill rotWithShape="1">
          <a:blip r:embed="rId16" cstate="print">
            <a:extLst>
              <a:ext uri="{28A0092B-C50C-407E-A947-70E740481C1C}">
                <a14:useLocalDpi xmlns:a14="http://schemas.microsoft.com/office/drawing/2010/main" val="0"/>
              </a:ext>
            </a:extLst>
          </a:blip>
          <a:srcRect l="15371" r="26296"/>
          <a:stretch/>
        </p:blipFill>
        <p:spPr>
          <a:xfrm>
            <a:off x="3657600" y="2628900"/>
            <a:ext cx="1066800" cy="1028700"/>
          </a:xfrm>
          <a:prstGeom prst="rect">
            <a:avLst/>
          </a:prstGeom>
        </p:spPr>
      </p:pic>
      <p:pic>
        <p:nvPicPr>
          <p:cNvPr id="10" name="Picture 9"/>
          <p:cNvPicPr>
            <a:picLocks noChangeAspect="1"/>
          </p:cNvPicPr>
          <p:nvPr/>
        </p:nvPicPr>
        <p:blipFill rotWithShape="1">
          <a:blip r:embed="rId17" cstate="print">
            <a:extLst>
              <a:ext uri="{28A0092B-C50C-407E-A947-70E740481C1C}">
                <a14:useLocalDpi xmlns:a14="http://schemas.microsoft.com/office/drawing/2010/main" val="0"/>
              </a:ext>
            </a:extLst>
          </a:blip>
          <a:srcRect t="21540" r="22149"/>
          <a:stretch/>
        </p:blipFill>
        <p:spPr>
          <a:xfrm>
            <a:off x="1600200" y="5105400"/>
            <a:ext cx="1067814" cy="1434875"/>
          </a:xfrm>
          <a:prstGeom prst="rect">
            <a:avLst/>
          </a:prstGeom>
        </p:spPr>
      </p:pic>
      <p:pic>
        <p:nvPicPr>
          <p:cNvPr id="23" name="Picture 22"/>
          <p:cNvPicPr>
            <a:picLocks noChangeAspect="1"/>
          </p:cNvPicPr>
          <p:nvPr/>
        </p:nvPicPr>
        <p:blipFill rotWithShape="1">
          <a:blip r:embed="rId18" cstate="print">
            <a:extLst>
              <a:ext uri="{28A0092B-C50C-407E-A947-70E740481C1C}">
                <a14:useLocalDpi xmlns:a14="http://schemas.microsoft.com/office/drawing/2010/main" val="0"/>
              </a:ext>
            </a:extLst>
          </a:blip>
          <a:srcRect l="12500" t="17048" r="33333"/>
          <a:stretch/>
        </p:blipFill>
        <p:spPr>
          <a:xfrm>
            <a:off x="2743200" y="2895600"/>
            <a:ext cx="1828800" cy="1575371"/>
          </a:xfrm>
          <a:prstGeom prst="rect">
            <a:avLst/>
          </a:prstGeom>
        </p:spPr>
      </p:pic>
      <p:sp>
        <p:nvSpPr>
          <p:cNvPr id="11" name="Rectangle 10"/>
          <p:cNvSpPr/>
          <p:nvPr/>
        </p:nvSpPr>
        <p:spPr bwMode="auto">
          <a:xfrm>
            <a:off x="609600" y="36576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2" name="TextBox 11"/>
          <p:cNvSpPr txBox="1"/>
          <p:nvPr/>
        </p:nvSpPr>
        <p:spPr>
          <a:xfrm>
            <a:off x="609600" y="36576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Morning to Night – Learning and Sharing</a:t>
            </a:r>
            <a:endParaRPr lang="en-US" sz="2400" dirty="0">
              <a:solidFill>
                <a:schemeClr val="bg1"/>
              </a:solidFill>
            </a:endParaRPr>
          </a:p>
        </p:txBody>
      </p:sp>
    </p:spTree>
    <p:extLst>
      <p:ext uri="{BB962C8B-B14F-4D97-AF65-F5344CB8AC3E}">
        <p14:creationId xmlns:p14="http://schemas.microsoft.com/office/powerpoint/2010/main" val="3177069523"/>
      </p:ext>
    </p:extLst>
  </p:cSld>
  <p:clrMapOvr>
    <a:masterClrMapping/>
  </p:clrMapOvr>
  <p:transition spd="slow" advClick="0" advTm="1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2"/>
                                        </p:tgtEl>
                                      </p:cBhvr>
                                    </p:animEffect>
                                    <p:set>
                                      <p:cBhvr>
                                        <p:cTn id="10" dur="1" fill="hold">
                                          <p:stCondLst>
                                            <p:cond delay="1999"/>
                                          </p:stCondLst>
                                        </p:cTn>
                                        <p:tgtEl>
                                          <p:spTgt spid="12"/>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2000"/>
                                        <p:tgtEl>
                                          <p:spTgt spid="27"/>
                                        </p:tgtEl>
                                      </p:cBhvr>
                                    </p:animEffect>
                                  </p:childTnLst>
                                </p:cTn>
                              </p:par>
                              <p:par>
                                <p:cTn id="15" presetID="10" presetClass="entr" presetSubtype="0" fill="hold" nodeType="withEffect">
                                  <p:stCondLst>
                                    <p:cond delay="5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2000"/>
                                        <p:tgtEl>
                                          <p:spTgt spid="26"/>
                                        </p:tgtEl>
                                      </p:cBhvr>
                                    </p:animEffect>
                                  </p:childTnLst>
                                </p:cTn>
                              </p:par>
                              <p:par>
                                <p:cTn id="18" presetID="10" presetClass="entr" presetSubtype="0" fill="hold" nodeType="withEffect">
                                  <p:stCondLst>
                                    <p:cond delay="100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000"/>
                                        <p:tgtEl>
                                          <p:spTgt spid="24"/>
                                        </p:tgtEl>
                                      </p:cBhvr>
                                    </p:animEffect>
                                  </p:childTnLst>
                                </p:cTn>
                              </p:par>
                              <p:par>
                                <p:cTn id="21" presetID="10" presetClass="entr" presetSubtype="0" fill="hold" nodeType="withEffect">
                                  <p:stCondLst>
                                    <p:cond delay="15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000"/>
                                        <p:tgtEl>
                                          <p:spTgt spid="21"/>
                                        </p:tgtEl>
                                      </p:cBhvr>
                                    </p:animEffect>
                                  </p:childTnLst>
                                </p:cTn>
                              </p:par>
                              <p:par>
                                <p:cTn id="24" presetID="10" presetClass="entr" presetSubtype="0" fill="hold" nodeType="withEffect">
                                  <p:stCondLst>
                                    <p:cond delay="200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000"/>
                                        <p:tgtEl>
                                          <p:spTgt spid="18"/>
                                        </p:tgtEl>
                                      </p:cBhvr>
                                    </p:animEffect>
                                  </p:childTnLst>
                                </p:cTn>
                              </p:par>
                              <p:par>
                                <p:cTn id="27" presetID="10" presetClass="entr" presetSubtype="0" fill="hold" nodeType="withEffect">
                                  <p:stCondLst>
                                    <p:cond delay="25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000"/>
                                        <p:tgtEl>
                                          <p:spTgt spid="17"/>
                                        </p:tgtEl>
                                      </p:cBhvr>
                                    </p:animEffect>
                                  </p:childTnLst>
                                </p:cTn>
                              </p:par>
                              <p:par>
                                <p:cTn id="30" presetID="10" presetClass="entr" presetSubtype="0" fill="hold" nodeType="withEffect">
                                  <p:stCondLst>
                                    <p:cond delay="3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par>
                                <p:cTn id="33" presetID="10" presetClass="entr" presetSubtype="0" fill="hold" nodeType="withEffect">
                                  <p:stCondLst>
                                    <p:cond delay="35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000"/>
                                        <p:tgtEl>
                                          <p:spTgt spid="8"/>
                                        </p:tgtEl>
                                      </p:cBhvr>
                                    </p:animEffect>
                                  </p:childTnLst>
                                </p:cTn>
                              </p:par>
                              <p:par>
                                <p:cTn id="36" presetID="10" presetClass="entr" presetSubtype="0" fill="hold" nodeType="withEffect">
                                  <p:stCondLst>
                                    <p:cond delay="400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2000"/>
                                        <p:tgtEl>
                                          <p:spTgt spid="20"/>
                                        </p:tgtEl>
                                      </p:cBhvr>
                                    </p:animEffect>
                                  </p:childTnLst>
                                </p:cTn>
                              </p:par>
                              <p:par>
                                <p:cTn id="39" presetID="10" presetClass="entr" presetSubtype="0" fill="hold" nodeType="withEffect">
                                  <p:stCondLst>
                                    <p:cond delay="450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000"/>
                                        <p:tgtEl>
                                          <p:spTgt spid="19"/>
                                        </p:tgtEl>
                                      </p:cBhvr>
                                    </p:animEffect>
                                  </p:childTnLst>
                                </p:cTn>
                              </p:par>
                              <p:par>
                                <p:cTn id="42" presetID="10" presetClass="entr" presetSubtype="0" fill="hold" nodeType="withEffect">
                                  <p:stCondLst>
                                    <p:cond delay="500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2000"/>
                                        <p:tgtEl>
                                          <p:spTgt spid="5"/>
                                        </p:tgtEl>
                                      </p:cBhvr>
                                    </p:animEffect>
                                  </p:childTnLst>
                                </p:cTn>
                              </p:par>
                              <p:par>
                                <p:cTn id="45" presetID="10" presetClass="entr" presetSubtype="0" fill="hold" nodeType="withEffect">
                                  <p:stCondLst>
                                    <p:cond delay="550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000"/>
                                        <p:tgtEl>
                                          <p:spTgt spid="22"/>
                                        </p:tgtEl>
                                      </p:cBhvr>
                                    </p:animEffect>
                                  </p:childTnLst>
                                </p:cTn>
                              </p:par>
                              <p:par>
                                <p:cTn id="48" presetID="10" presetClass="entr" presetSubtype="0" fill="hold" nodeType="withEffect">
                                  <p:stCondLst>
                                    <p:cond delay="600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par>
                                <p:cTn id="51" presetID="10" presetClass="entr" presetSubtype="0" fill="hold" nodeType="withEffect">
                                  <p:stCondLst>
                                    <p:cond delay="650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2000"/>
                                        <p:tgtEl>
                                          <p:spTgt spid="23"/>
                                        </p:tgtEl>
                                      </p:cBhvr>
                                    </p:animEffect>
                                  </p:childTnLst>
                                </p:cTn>
                              </p:par>
                              <p:par>
                                <p:cTn id="54" presetID="10"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6600" y="2971800"/>
            <a:ext cx="2743200" cy="1543050"/>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214" y="3790950"/>
            <a:ext cx="2743200" cy="154305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1200" y="3810000"/>
            <a:ext cx="2743200" cy="1543050"/>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4114" y="5180594"/>
            <a:ext cx="2743200" cy="1543050"/>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4800" y="2590800"/>
            <a:ext cx="2743200" cy="1543050"/>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36400" y="2574925"/>
            <a:ext cx="2743200" cy="1543050"/>
          </a:xfrm>
          <a:prstGeom prst="rect">
            <a:avLst/>
          </a:prstGeom>
        </p:spPr>
      </p:pic>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l="11332" t="16457" r="22276" b="9094"/>
          <a:stretch/>
        </p:blipFill>
        <p:spPr>
          <a:xfrm>
            <a:off x="177114" y="4993318"/>
            <a:ext cx="2743200" cy="1730326"/>
          </a:xfrm>
          <a:prstGeom prst="rect">
            <a:avLst/>
          </a:prstGeom>
        </p:spPr>
      </p:pic>
      <p:pic>
        <p:nvPicPr>
          <p:cNvPr id="22" name="Picture 21"/>
          <p:cNvPicPr>
            <a:picLocks noChangeAspect="1"/>
          </p:cNvPicPr>
          <p:nvPr/>
        </p:nvPicPr>
        <p:blipFill rotWithShape="1">
          <a:blip r:embed="rId9">
            <a:extLst>
              <a:ext uri="{28A0092B-C50C-407E-A947-70E740481C1C}">
                <a14:useLocalDpi xmlns:a14="http://schemas.microsoft.com/office/drawing/2010/main" val="0"/>
              </a:ext>
            </a:extLst>
          </a:blip>
          <a:srcRect l="21346" t="7146" r="25419" b="17857"/>
          <a:stretch/>
        </p:blipFill>
        <p:spPr>
          <a:xfrm>
            <a:off x="6172200" y="4541100"/>
            <a:ext cx="2743200" cy="2173857"/>
          </a:xfrm>
          <a:prstGeom prst="rect">
            <a:avLst/>
          </a:prstGeom>
        </p:spPr>
      </p:pic>
      <p:pic>
        <p:nvPicPr>
          <p:cNvPr id="18" name="Picture 17"/>
          <p:cNvPicPr>
            <a:picLocks noChangeAspect="1"/>
          </p:cNvPicPr>
          <p:nvPr/>
        </p:nvPicPr>
        <p:blipFill rotWithShape="1">
          <a:blip r:embed="rId10">
            <a:extLst>
              <a:ext uri="{28A0092B-C50C-407E-A947-70E740481C1C}">
                <a14:useLocalDpi xmlns:a14="http://schemas.microsoft.com/office/drawing/2010/main" val="0"/>
              </a:ext>
            </a:extLst>
          </a:blip>
          <a:srcRect l="22500" t="35185" r="34166"/>
          <a:stretch/>
        </p:blipFill>
        <p:spPr>
          <a:xfrm>
            <a:off x="3124200" y="4169019"/>
            <a:ext cx="2743200" cy="2307981"/>
          </a:xfrm>
          <a:prstGeom prst="rect">
            <a:avLst/>
          </a:prstGeom>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11"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2"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Region 14 Leadership Conference</a:t>
            </a:r>
          </a:p>
        </p:txBody>
      </p:sp>
      <p:sp>
        <p:nvSpPr>
          <p:cNvPr id="12" name="Rectangle 11"/>
          <p:cNvSpPr/>
          <p:nvPr/>
        </p:nvSpPr>
        <p:spPr bwMode="auto">
          <a:xfrm>
            <a:off x="609600" y="32766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TextBox 12"/>
          <p:cNvSpPr txBox="1"/>
          <p:nvPr/>
        </p:nvSpPr>
        <p:spPr>
          <a:xfrm>
            <a:off x="609600" y="32766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Meeting New People and Experiencing New Things</a:t>
            </a:r>
            <a:endParaRPr lang="en-US" sz="2400" dirty="0">
              <a:solidFill>
                <a:schemeClr val="bg1"/>
              </a:solidFill>
            </a:endParaRPr>
          </a:p>
        </p:txBody>
      </p:sp>
    </p:spTree>
    <p:extLst>
      <p:ext uri="{BB962C8B-B14F-4D97-AF65-F5344CB8AC3E}">
        <p14:creationId xmlns:p14="http://schemas.microsoft.com/office/powerpoint/2010/main" val="2956360368"/>
      </p:ext>
    </p:extLst>
  </p:cSld>
  <p:clrMapOvr>
    <a:masterClrMapping/>
  </p:clrMapOvr>
  <p:transition spd="slow" advClick="0" advTm="1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000"/>
                                        <p:tgtEl>
                                          <p:spTgt spid="14"/>
                                        </p:tgtEl>
                                      </p:cBhvr>
                                    </p:animEffect>
                                  </p:childTnLst>
                                </p:cTn>
                              </p:par>
                              <p:par>
                                <p:cTn id="15" presetID="10" presetClass="entr" presetSubtype="0"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par>
                                <p:cTn id="18" presetID="10" presetClass="entr" presetSubtype="0" fill="hold" nodeType="withEffect">
                                  <p:stCondLst>
                                    <p:cond delay="1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2000"/>
                                        <p:tgtEl>
                                          <p:spTgt spid="16"/>
                                        </p:tgtEl>
                                      </p:cBhvr>
                                    </p:animEffect>
                                  </p:childTnLst>
                                </p:cTn>
                              </p:par>
                              <p:par>
                                <p:cTn id="21" presetID="10" presetClass="entr" presetSubtype="0" fill="hold" nodeType="withEffect">
                                  <p:stCondLst>
                                    <p:cond delay="15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000"/>
                                        <p:tgtEl>
                                          <p:spTgt spid="17"/>
                                        </p:tgtEl>
                                      </p:cBhvr>
                                    </p:animEffect>
                                  </p:childTnLst>
                                </p:cTn>
                              </p:par>
                              <p:par>
                                <p:cTn id="24" presetID="10" presetClass="entr" presetSubtype="0" fill="hold" nodeType="withEffect">
                                  <p:stCondLst>
                                    <p:cond delay="20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2000"/>
                                        <p:tgtEl>
                                          <p:spTgt spid="19"/>
                                        </p:tgtEl>
                                      </p:cBhvr>
                                    </p:animEffect>
                                  </p:childTnLst>
                                </p:cTn>
                              </p:par>
                              <p:par>
                                <p:cTn id="27" presetID="10" presetClass="entr" presetSubtype="0" fill="hold" nodeType="withEffect">
                                  <p:stCondLst>
                                    <p:cond delay="2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2000"/>
                                        <p:tgtEl>
                                          <p:spTgt spid="22"/>
                                        </p:tgtEl>
                                      </p:cBhvr>
                                    </p:animEffect>
                                  </p:childTnLst>
                                </p:cTn>
                              </p:par>
                              <p:par>
                                <p:cTn id="30" presetID="10" presetClass="entr" presetSubtype="0" fill="hold" nodeType="withEffect">
                                  <p:stCondLst>
                                    <p:cond delay="30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2000"/>
                                        <p:tgtEl>
                                          <p:spTgt spid="20"/>
                                        </p:tgtEl>
                                      </p:cBhvr>
                                    </p:animEffect>
                                  </p:childTnLst>
                                </p:cTn>
                              </p:par>
                              <p:par>
                                <p:cTn id="33" presetID="10" presetClass="entr" presetSubtype="0" fill="hold" nodeType="withEffect">
                                  <p:stCondLst>
                                    <p:cond delay="3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2000"/>
                                        <p:tgtEl>
                                          <p:spTgt spid="21"/>
                                        </p:tgtEl>
                                      </p:cBhvr>
                                    </p:animEffect>
                                  </p:childTnLst>
                                </p:cTn>
                              </p:par>
                              <p:par>
                                <p:cTn id="36" presetID="10" presetClass="entr" presetSubtype="0" fill="hold" nodeType="withEffect">
                                  <p:stCondLst>
                                    <p:cond delay="40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7620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pic>
        <p:nvPicPr>
          <p:cNvPr id="7" name="Picture 4" descr="https://static-s.aa-cdn.net/img/gp/20600004821367/bIGKYyYzdof-FbOHp0R8F_S2s6o7-L_GsRuq7M9fP32jjgpGcy05yQs_vW4SvnCydw=w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752600"/>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185801"/>
      </p:ext>
    </p:extLst>
  </p:cSld>
  <p:clrMapOvr>
    <a:masterClrMapping/>
  </p:clrMapOvr>
  <p:transition spd="slow" advClick="0" advTm="1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30834" t="17407" r="34166" b="20370"/>
          <a:stretch/>
        </p:blipFill>
        <p:spPr>
          <a:xfrm>
            <a:off x="5835561" y="1905000"/>
            <a:ext cx="3057039" cy="305703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40000" t="29259" r="35834" b="17408"/>
          <a:stretch/>
        </p:blipFill>
        <p:spPr>
          <a:xfrm>
            <a:off x="3048000" y="1905000"/>
            <a:ext cx="2692993" cy="334302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30000" t="24321" r="21111" b="20370"/>
          <a:stretch/>
        </p:blipFill>
        <p:spPr>
          <a:xfrm rot="5400000">
            <a:off x="2745887" y="5003191"/>
            <a:ext cx="2080722" cy="1324096"/>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28333" t="5555" r="29166" b="4075"/>
          <a:stretch/>
        </p:blipFill>
        <p:spPr>
          <a:xfrm>
            <a:off x="292112" y="1905000"/>
            <a:ext cx="2700704" cy="3230253"/>
          </a:xfrm>
          <a:prstGeom prst="rect">
            <a:avLst/>
          </a:prstGeom>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6"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7620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12" name="Rectangle 11"/>
          <p:cNvSpPr/>
          <p:nvPr/>
        </p:nvSpPr>
        <p:spPr bwMode="auto">
          <a:xfrm>
            <a:off x="609600" y="31242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TextBox 12"/>
          <p:cNvSpPr txBox="1"/>
          <p:nvPr/>
        </p:nvSpPr>
        <p:spPr>
          <a:xfrm>
            <a:off x="609600" y="31242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PMI Keynote Speakers and Leadership Discussions</a:t>
            </a:r>
            <a:endParaRPr lang="en-US" sz="2400" dirty="0">
              <a:solidFill>
                <a:schemeClr val="bg1"/>
              </a:solidFill>
            </a:endParaRPr>
          </a:p>
        </p:txBody>
      </p:sp>
      <p:pic>
        <p:nvPicPr>
          <p:cNvPr id="1026" name="Picture 2" descr="http://ecx.images-amazon.com/images/I/81tmmE-zya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64183" y="4624878"/>
            <a:ext cx="1218272" cy="1844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ecx.images-amazon.com/images/I/41R0eNOR%2BxL.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1000" y="4788939"/>
            <a:ext cx="1167232"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pacsignatures.com/shop/images/P/1-905.jpg"/>
          <p:cNvPicPr>
            <a:picLocks noChangeAspect="1" noChangeArrowheads="1"/>
          </p:cNvPicPr>
          <p:nvPr/>
        </p:nvPicPr>
        <p:blipFill rotWithShape="1">
          <a:blip r:embed="rId10">
            <a:extLst>
              <a:ext uri="{28A0092B-C50C-407E-A947-70E740481C1C}">
                <a14:useLocalDpi xmlns:a14="http://schemas.microsoft.com/office/drawing/2010/main" val="0"/>
              </a:ext>
            </a:extLst>
          </a:blip>
          <a:srcRect l="17324" t="1658" r="10677"/>
          <a:stretch/>
        </p:blipFill>
        <p:spPr bwMode="auto">
          <a:xfrm>
            <a:off x="1676400" y="4800600"/>
            <a:ext cx="1220566" cy="16671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speakinc.com/images/publications/jason_young_book_servicetopia.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14296" y="4630754"/>
            <a:ext cx="1172503" cy="17913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ecx.images-amazon.com/images/I/41E%2BFLAKRVL._AC_UL320_SR212,320_.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64688" y="4666162"/>
            <a:ext cx="1292225" cy="1950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856240"/>
      </p:ext>
    </p:extLst>
  </p:cSld>
  <p:clrMapOvr>
    <a:masterClrMapping/>
  </p:clrMapOvr>
  <p:transition spd="slow"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par>
                                <p:cTn id="21" presetID="10" presetClass="entr" presetSubtype="0" fill="hold" nodeType="withEffect">
                                  <p:stCondLst>
                                    <p:cond delay="500"/>
                                  </p:stCondLst>
                                  <p:childTnLst>
                                    <p:set>
                                      <p:cBhvr>
                                        <p:cTn id="22" dur="1" fill="hold">
                                          <p:stCondLst>
                                            <p:cond delay="0"/>
                                          </p:stCondLst>
                                        </p:cTn>
                                        <p:tgtEl>
                                          <p:spTgt spid="1028"/>
                                        </p:tgtEl>
                                        <p:attrNameLst>
                                          <p:attrName>style.visibility</p:attrName>
                                        </p:attrNameLst>
                                      </p:cBhvr>
                                      <p:to>
                                        <p:strVal val="visible"/>
                                      </p:to>
                                    </p:set>
                                    <p:animEffect transition="in" filter="fade">
                                      <p:cBhvr>
                                        <p:cTn id="23" dur="2000"/>
                                        <p:tgtEl>
                                          <p:spTgt spid="1028"/>
                                        </p:tgtEl>
                                      </p:cBhvr>
                                    </p:animEffect>
                                  </p:childTnLst>
                                </p:cTn>
                              </p:par>
                              <p:par>
                                <p:cTn id="24" presetID="10" presetClass="entr" presetSubtype="0" fill="hold" nodeType="withEffect">
                                  <p:stCondLst>
                                    <p:cond delay="1000"/>
                                  </p:stCondLst>
                                  <p:childTnLst>
                                    <p:set>
                                      <p:cBhvr>
                                        <p:cTn id="25" dur="1" fill="hold">
                                          <p:stCondLst>
                                            <p:cond delay="0"/>
                                          </p:stCondLst>
                                        </p:cTn>
                                        <p:tgtEl>
                                          <p:spTgt spid="1030"/>
                                        </p:tgtEl>
                                        <p:attrNameLst>
                                          <p:attrName>style.visibility</p:attrName>
                                        </p:attrNameLst>
                                      </p:cBhvr>
                                      <p:to>
                                        <p:strVal val="visible"/>
                                      </p:to>
                                    </p:set>
                                    <p:animEffect transition="in" filter="fade">
                                      <p:cBhvr>
                                        <p:cTn id="26" dur="2000"/>
                                        <p:tgtEl>
                                          <p:spTgt spid="1030"/>
                                        </p:tgtEl>
                                      </p:cBhvr>
                                    </p:animEffect>
                                  </p:childTnLst>
                                </p:cTn>
                              </p:par>
                              <p:par>
                                <p:cTn id="27" presetID="10" presetClass="entr" presetSubtype="0" fill="hold" nodeType="withEffect">
                                  <p:stCondLst>
                                    <p:cond delay="1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000"/>
                                        <p:tgtEl>
                                          <p:spTgt spid="8"/>
                                        </p:tgtEl>
                                      </p:cBhvr>
                                    </p:animEffect>
                                  </p:childTnLst>
                                </p:cTn>
                              </p:par>
                              <p:par>
                                <p:cTn id="30" presetID="10" presetClass="entr" presetSubtype="0" fill="hold" nodeType="withEffect">
                                  <p:stCondLst>
                                    <p:cond delay="2000"/>
                                  </p:stCondLst>
                                  <p:childTnLst>
                                    <p:set>
                                      <p:cBhvr>
                                        <p:cTn id="31" dur="1" fill="hold">
                                          <p:stCondLst>
                                            <p:cond delay="0"/>
                                          </p:stCondLst>
                                        </p:cTn>
                                        <p:tgtEl>
                                          <p:spTgt spid="1034"/>
                                        </p:tgtEl>
                                        <p:attrNameLst>
                                          <p:attrName>style.visibility</p:attrName>
                                        </p:attrNameLst>
                                      </p:cBhvr>
                                      <p:to>
                                        <p:strVal val="visible"/>
                                      </p:to>
                                    </p:set>
                                    <p:animEffect transition="in" filter="fade">
                                      <p:cBhvr>
                                        <p:cTn id="32" dur="2000"/>
                                        <p:tgtEl>
                                          <p:spTgt spid="1034"/>
                                        </p:tgtEl>
                                      </p:cBhvr>
                                    </p:animEffect>
                                  </p:childTnLst>
                                </p:cTn>
                              </p:par>
                              <p:par>
                                <p:cTn id="33" presetID="10" presetClass="entr" presetSubtype="0" fill="hold" nodeType="withEffect">
                                  <p:stCondLst>
                                    <p:cond delay="250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2000"/>
                                        <p:tgtEl>
                                          <p:spTgt spid="1026"/>
                                        </p:tgtEl>
                                      </p:cBhvr>
                                    </p:animEffect>
                                  </p:childTnLst>
                                </p:cTn>
                              </p:par>
                              <p:par>
                                <p:cTn id="36" presetID="10" presetClass="entr" presetSubtype="0" fill="hold" nodeType="withEffect">
                                  <p:stCondLst>
                                    <p:cond delay="3000"/>
                                  </p:stCondLst>
                                  <p:childTnLst>
                                    <p:set>
                                      <p:cBhvr>
                                        <p:cTn id="37" dur="1" fill="hold">
                                          <p:stCondLst>
                                            <p:cond delay="0"/>
                                          </p:stCondLst>
                                        </p:cTn>
                                        <p:tgtEl>
                                          <p:spTgt spid="1032"/>
                                        </p:tgtEl>
                                        <p:attrNameLst>
                                          <p:attrName>style.visibility</p:attrName>
                                        </p:attrNameLst>
                                      </p:cBhvr>
                                      <p:to>
                                        <p:strVal val="visible"/>
                                      </p:to>
                                    </p:set>
                                    <p:animEffect transition="in" filter="fade">
                                      <p:cBhvr>
                                        <p:cTn id="38" dur="2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7287" t="22455" r="10751" b="21257"/>
          <a:stretch/>
        </p:blipFill>
        <p:spPr>
          <a:xfrm>
            <a:off x="131522" y="2879725"/>
            <a:ext cx="3372701" cy="2232633"/>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2533306"/>
            <a:ext cx="3110978" cy="174992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3522611" y="4356279"/>
            <a:ext cx="2319031" cy="1304455"/>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7874" y="3136579"/>
            <a:ext cx="3093726" cy="1740221"/>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t="20141"/>
          <a:stretch/>
        </p:blipFill>
        <p:spPr>
          <a:xfrm>
            <a:off x="304800" y="4876800"/>
            <a:ext cx="3732281" cy="1676568"/>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62600" y="5107730"/>
            <a:ext cx="3470326" cy="1689672"/>
          </a:xfrm>
          <a:prstGeom prst="rect">
            <a:avLst/>
          </a:prstGeom>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8"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9"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Leadership Institute Meeting in Orlando</a:t>
            </a:r>
            <a:endParaRPr lang="en-US" sz="2400" dirty="0"/>
          </a:p>
        </p:txBody>
      </p:sp>
      <p:sp>
        <p:nvSpPr>
          <p:cNvPr id="12" name="Rectangle 11"/>
          <p:cNvSpPr/>
          <p:nvPr/>
        </p:nvSpPr>
        <p:spPr bwMode="auto">
          <a:xfrm>
            <a:off x="609600" y="35052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TextBox 12"/>
          <p:cNvSpPr txBox="1"/>
          <p:nvPr/>
        </p:nvSpPr>
        <p:spPr>
          <a:xfrm>
            <a:off x="609600" y="35052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Meeting People from All Over</a:t>
            </a:r>
            <a:endParaRPr lang="en-US" sz="2400" dirty="0">
              <a:solidFill>
                <a:schemeClr val="bg1"/>
              </a:solidFill>
            </a:endParaRPr>
          </a:p>
        </p:txBody>
      </p:sp>
    </p:spTree>
    <p:extLst>
      <p:ext uri="{BB962C8B-B14F-4D97-AF65-F5344CB8AC3E}">
        <p14:creationId xmlns:p14="http://schemas.microsoft.com/office/powerpoint/2010/main" val="293486173"/>
      </p:ext>
    </p:extLst>
  </p:cSld>
  <p:clrMapOvr>
    <a:masterClrMapping/>
  </p:clrMapOvr>
  <p:transition spd="slow" advClick="0" advTm="1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childTnLst>
                                </p:cTn>
                              </p:par>
                              <p:par>
                                <p:cTn id="15" presetID="10" presetClass="entr" presetSubtype="0" fill="hold"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000"/>
                                        <p:tgtEl>
                                          <p:spTgt spid="17"/>
                                        </p:tgtEl>
                                      </p:cBhvr>
                                    </p:animEffect>
                                  </p:childTnLst>
                                </p:cTn>
                              </p:par>
                              <p:par>
                                <p:cTn id="18" presetID="10" presetClass="entr" presetSubtype="0" fill="hold" nodeType="withEffect">
                                  <p:stCondLst>
                                    <p:cond delay="1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2000"/>
                                        <p:tgtEl>
                                          <p:spTgt spid="14"/>
                                        </p:tgtEl>
                                      </p:cBhvr>
                                    </p:animEffect>
                                  </p:childTnLst>
                                </p:cTn>
                              </p:par>
                              <p:par>
                                <p:cTn id="21" presetID="10" presetClass="entr" presetSubtype="0" fill="hold" nodeType="withEffect">
                                  <p:stCondLst>
                                    <p:cond delay="15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childTnLst>
                                </p:cTn>
                              </p:par>
                              <p:par>
                                <p:cTn id="24" presetID="10" presetClass="entr" presetSubtype="0" fill="hold" nodeType="withEffect">
                                  <p:stCondLst>
                                    <p:cond delay="20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2000"/>
                                        <p:tgtEl>
                                          <p:spTgt spid="15"/>
                                        </p:tgtEl>
                                      </p:cBhvr>
                                    </p:animEffect>
                                  </p:childTnLst>
                                </p:cTn>
                              </p:par>
                              <p:par>
                                <p:cTn id="27" presetID="10" presetClass="entr" presetSubtype="0" fill="hold" nodeType="withEffect">
                                  <p:stCondLst>
                                    <p:cond delay="25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7410" t="24882" r="12014" b="18603"/>
          <a:stretch/>
        </p:blipFill>
        <p:spPr>
          <a:xfrm>
            <a:off x="2853087" y="2497296"/>
            <a:ext cx="3104091" cy="1995487"/>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18819"/>
          <a:stretch/>
        </p:blipFill>
        <p:spPr>
          <a:xfrm>
            <a:off x="177779" y="2469010"/>
            <a:ext cx="3251221" cy="2252772"/>
          </a:xfrm>
          <a:prstGeom prst="rect">
            <a:avLst/>
          </a:prstGeom>
        </p:spPr>
      </p:pic>
      <p:pic>
        <p:nvPicPr>
          <p:cNvPr id="20" name="Picture 19"/>
          <p:cNvPicPr>
            <a:picLocks noChangeAspect="1"/>
          </p:cNvPicPr>
          <p:nvPr/>
        </p:nvPicPr>
        <p:blipFill rotWithShape="1">
          <a:blip r:embed="rId4"/>
          <a:srcRect l="8562" t="24882" r="12013" b="18603"/>
          <a:stretch/>
        </p:blipFill>
        <p:spPr>
          <a:xfrm>
            <a:off x="6234231" y="2439881"/>
            <a:ext cx="2594581" cy="1692118"/>
          </a:xfrm>
          <a:prstGeom prst="rect">
            <a:avLst/>
          </a:prstGeom>
        </p:spPr>
      </p:pic>
      <p:pic>
        <p:nvPicPr>
          <p:cNvPr id="12" name="Picture 11"/>
          <p:cNvPicPr>
            <a:picLocks noChangeAspect="1"/>
          </p:cNvPicPr>
          <p:nvPr/>
        </p:nvPicPr>
        <p:blipFill rotWithShape="1">
          <a:blip r:embed="rId5"/>
          <a:srcRect l="7528" t="24803" r="12699" b="18504"/>
          <a:stretch/>
        </p:blipFill>
        <p:spPr>
          <a:xfrm>
            <a:off x="212501" y="4789734"/>
            <a:ext cx="3001715" cy="1929674"/>
          </a:xfrm>
          <a:prstGeom prst="rect">
            <a:avLst/>
          </a:prstGeom>
        </p:spPr>
      </p:pic>
      <p:pic>
        <p:nvPicPr>
          <p:cNvPr id="16" name="Picture 15"/>
          <p:cNvPicPr>
            <a:picLocks noChangeAspect="1"/>
          </p:cNvPicPr>
          <p:nvPr/>
        </p:nvPicPr>
        <p:blipFill rotWithShape="1">
          <a:blip r:embed="rId6"/>
          <a:srcRect l="8705" t="24824" r="13022" b="18661"/>
          <a:stretch/>
        </p:blipFill>
        <p:spPr>
          <a:xfrm>
            <a:off x="5279834" y="4267904"/>
            <a:ext cx="3676915" cy="2433253"/>
          </a:xfrm>
          <a:prstGeom prst="rect">
            <a:avLst/>
          </a:prstGeom>
        </p:spPr>
      </p:pic>
      <p:pic>
        <p:nvPicPr>
          <p:cNvPr id="13" name="Picture 12"/>
          <p:cNvPicPr>
            <a:picLocks noChangeAspect="1"/>
          </p:cNvPicPr>
          <p:nvPr/>
        </p:nvPicPr>
        <p:blipFill rotWithShape="1">
          <a:blip r:embed="rId7"/>
          <a:srcRect l="7835" t="23544" r="12393" b="18504"/>
          <a:stretch/>
        </p:blipFill>
        <p:spPr>
          <a:xfrm>
            <a:off x="2929428" y="4267904"/>
            <a:ext cx="3370199" cy="2214702"/>
          </a:xfrm>
          <a:prstGeom prst="rect">
            <a:avLst/>
          </a:prstGeom>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8"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9"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8382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600200"/>
            <a:ext cx="8534400" cy="1295400"/>
          </a:xfrm>
          <a:prstGeom prst="rect">
            <a:avLst/>
          </a:prstGeom>
          <a:noFill/>
        </p:spPr>
        <p:txBody>
          <a:bodyPr wrap="square" rtlCol="0">
            <a:noAutofit/>
          </a:bodyPr>
          <a:lstStyle/>
          <a:p>
            <a:pPr algn="ctr"/>
            <a:r>
              <a:rPr lang="en-US" sz="2400" dirty="0" smtClean="0"/>
              <a:t>2015 PMI Leadership Institute Meeting in Orlando</a:t>
            </a:r>
            <a:endParaRPr lang="en-US" sz="2400" dirty="0"/>
          </a:p>
        </p:txBody>
      </p:sp>
      <p:sp>
        <p:nvSpPr>
          <p:cNvPr id="25" name="Rectangle 24"/>
          <p:cNvSpPr/>
          <p:nvPr/>
        </p:nvSpPr>
        <p:spPr bwMode="auto">
          <a:xfrm>
            <a:off x="609600" y="3485432"/>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6" name="TextBox 25"/>
          <p:cNvSpPr txBox="1"/>
          <p:nvPr/>
        </p:nvSpPr>
        <p:spPr>
          <a:xfrm>
            <a:off x="617285" y="349504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Amazing Presenters and Sharing</a:t>
            </a:r>
            <a:endParaRPr lang="en-US" sz="2400" dirty="0">
              <a:solidFill>
                <a:schemeClr val="bg1"/>
              </a:solidFill>
            </a:endParaRPr>
          </a:p>
        </p:txBody>
      </p:sp>
    </p:spTree>
    <p:extLst>
      <p:ext uri="{BB962C8B-B14F-4D97-AF65-F5344CB8AC3E}">
        <p14:creationId xmlns:p14="http://schemas.microsoft.com/office/powerpoint/2010/main" val="1499181777"/>
      </p:ext>
    </p:extLst>
  </p:cSld>
  <p:clrMapOvr>
    <a:masterClrMapping/>
  </p:clrMapOvr>
  <p:transition spd="slow" advClick="0" advTm="1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25"/>
                                        </p:tgtEl>
                                      </p:cBhvr>
                                    </p:animEffect>
                                    <p:set>
                                      <p:cBhvr>
                                        <p:cTn id="7" dur="1" fill="hold">
                                          <p:stCondLst>
                                            <p:cond delay="1999"/>
                                          </p:stCondLst>
                                        </p:cTn>
                                        <p:tgtEl>
                                          <p:spTgt spid="25"/>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26"/>
                                        </p:tgtEl>
                                      </p:cBhvr>
                                    </p:animEffect>
                                    <p:set>
                                      <p:cBhvr>
                                        <p:cTn id="10" dur="1" fill="hold">
                                          <p:stCondLst>
                                            <p:cond delay="1999"/>
                                          </p:stCondLst>
                                        </p:cTn>
                                        <p:tgtEl>
                                          <p:spTgt spid="26"/>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0"/>
                                        <p:tgtEl>
                                          <p:spTgt spid="12"/>
                                        </p:tgtEl>
                                      </p:cBhvr>
                                    </p:animEffect>
                                  </p:childTnLst>
                                </p:cTn>
                              </p:par>
                              <p:par>
                                <p:cTn id="15" presetID="10" presetClass="entr" presetSubtype="0"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par>
                                <p:cTn id="18" presetID="10" presetClass="entr" presetSubtype="0" fill="hold" nodeType="withEffect">
                                  <p:stCondLst>
                                    <p:cond delay="1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2000"/>
                                        <p:tgtEl>
                                          <p:spTgt spid="16"/>
                                        </p:tgtEl>
                                      </p:cBhvr>
                                    </p:animEffect>
                                  </p:childTnLst>
                                </p:cTn>
                              </p:par>
                              <p:par>
                                <p:cTn id="21" presetID="10" presetClass="entr" presetSubtype="0"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10" presetClass="entr" presetSubtype="0" fill="hold" nodeType="withEffect">
                                  <p:stCondLst>
                                    <p:cond delay="20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childTnLst>
                                </p:cTn>
                              </p:par>
                              <p:par>
                                <p:cTn id="27" presetID="10" presetClass="entr" presetSubtype="0" fill="hold" nodeType="withEffect">
                                  <p:stCondLst>
                                    <p:cond delay="225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066800" y="2819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For a great 2015</a:t>
            </a:r>
            <a:endParaRPr lang="en-US" sz="3600" b="1" dirty="0">
              <a:solidFill>
                <a:srgbClr val="D39D60"/>
              </a:solidFill>
              <a:latin typeface="Copperplate Gothic Bold"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2311396" y="4343400"/>
            <a:ext cx="4622804" cy="1981200"/>
          </a:xfrm>
          <a:prstGeom prst="rect">
            <a:avLst/>
          </a:prstGeom>
        </p:spPr>
      </p:pic>
      <p:pic>
        <p:nvPicPr>
          <p:cNvPr id="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l="10933" t="17109" r="8540" b="41484"/>
          <a:stretch/>
        </p:blipFill>
        <p:spPr bwMode="auto">
          <a:xfrm>
            <a:off x="69850" y="76200"/>
            <a:ext cx="899795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847535"/>
      </p:ext>
    </p:extLst>
  </p:cSld>
  <p:clrMapOvr>
    <a:masterClrMapping/>
  </p:clrMapOvr>
  <mc:AlternateContent xmlns:mc="http://schemas.openxmlformats.org/markup-compatibility/2006" xmlns:p14="http://schemas.microsoft.com/office/powerpoint/2010/main">
    <mc:Choice Requires="p14">
      <p:transition spd="slow" p14:dur="3000" advClick="0">
        <p:fade/>
      </p:transition>
    </mc:Choice>
    <mc:Fallback xmlns="">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Slides_custom_blu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32174</TotalTime>
  <Words>701</Words>
  <Application>Microsoft Office PowerPoint</Application>
  <PresentationFormat>On-screen Show (4:3)</PresentationFormat>
  <Paragraphs>154</Paragraphs>
  <Slides>33</Slides>
  <Notes>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Bookman Old Style</vt:lpstr>
      <vt:lpstr>Calibri</vt:lpstr>
      <vt:lpstr>Copperplate Gothic Bold</vt:lpstr>
      <vt:lpstr>Times</vt:lpstr>
      <vt:lpstr>Times New Roman</vt:lpstr>
      <vt:lpstr>Slides_custom_blue</vt:lpstr>
      <vt:lpstr>PowerPoint Presentation</vt:lpstr>
      <vt:lpstr>PowerPoint Presentation</vt:lpstr>
      <vt:lpstr>PowerPoint Presentation</vt:lpstr>
      <vt:lpstr>Why                  ?</vt:lpstr>
      <vt:lpstr>Why                  ?</vt:lpstr>
      <vt:lpstr>Why                  ?</vt:lpstr>
      <vt:lpstr>Why                  ?</vt:lpstr>
      <vt:lpstr>Why                  ?</vt:lpstr>
      <vt:lpstr>Why                  ?</vt:lpstr>
      <vt:lpstr>Why                  ?</vt:lpstr>
      <vt:lpstr>Why                    ?</vt:lpstr>
      <vt:lpstr>Why                    ?</vt:lpstr>
      <vt:lpstr>Why                    ?</vt:lpstr>
      <vt:lpstr>What did                     do in 2015?</vt:lpstr>
      <vt:lpstr>Why                    ?</vt:lpstr>
      <vt:lpstr>Why                    ?</vt:lpstr>
      <vt:lpstr>Why                    ?</vt:lpstr>
      <vt:lpstr>Why                    ?</vt:lpstr>
      <vt:lpstr>Why                    ?</vt:lpstr>
      <vt:lpstr>Why                    ?</vt:lpstr>
      <vt:lpstr>Why                    ?</vt:lpstr>
      <vt:lpstr>Why                    ?</vt:lpstr>
      <vt:lpstr>Why                    ?</vt:lpstr>
      <vt:lpstr>Why                    ?</vt:lpstr>
      <vt:lpstr>Why                    ?</vt:lpstr>
      <vt:lpstr>Why                    ?</vt:lpstr>
      <vt:lpstr>Why                    ?</vt:lpstr>
      <vt:lpstr>Why                    ?</vt:lpstr>
      <vt:lpstr>Why                    ?</vt:lpstr>
      <vt:lpstr>Why                    ?</vt:lpstr>
      <vt:lpstr>Why                    ?</vt:lpstr>
      <vt:lpstr>Why                    ?</vt:lpstr>
      <vt:lpstr>PowerPoint Presentation</vt:lpstr>
    </vt:vector>
  </TitlesOfParts>
  <Company>PMI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PMI PowerPoint Template Maximum 2 Lines, Arial 28pt bold</dc:title>
  <dc:creator>Kalila Gilbert</dc:creator>
  <cp:lastModifiedBy>Bill Wagner</cp:lastModifiedBy>
  <cp:revision>337</cp:revision>
  <cp:lastPrinted>2014-12-06T20:38:39Z</cp:lastPrinted>
  <dcterms:created xsi:type="dcterms:W3CDTF">2013-04-10T03:51:07Z</dcterms:created>
  <dcterms:modified xsi:type="dcterms:W3CDTF">2016-05-31T17:33:14Z</dcterms:modified>
</cp:coreProperties>
</file>